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  <p:sldId id="262" r:id="rId4"/>
    <p:sldId id="263" r:id="rId5"/>
    <p:sldId id="265" r:id="rId6"/>
    <p:sldId id="266" r:id="rId7"/>
    <p:sldId id="268" r:id="rId8"/>
    <p:sldId id="269" r:id="rId9"/>
    <p:sldId id="267" r:id="rId10"/>
    <p:sldId id="264" r:id="rId11"/>
    <p:sldId id="270" r:id="rId12"/>
    <p:sldId id="271" r:id="rId13"/>
    <p:sldId id="272" r:id="rId14"/>
    <p:sldId id="273" r:id="rId15"/>
    <p:sldId id="274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0C5"/>
    <a:srgbClr val="008000"/>
    <a:srgbClr val="0066FF"/>
    <a:srgbClr val="59A3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70" d="100"/>
          <a:sy n="70" d="100"/>
        </p:scale>
        <p:origin x="-1410" y="-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6"/>
          <p:cNvSpPr/>
          <p:nvPr userDrawn="1"/>
        </p:nvSpPr>
        <p:spPr>
          <a:xfrm>
            <a:off x="182880" y="182880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8" name="Picture 4" descr="http://img-fotki.yandex.ru/get/4133/47407354.b0c/0_115b3d_a2ed7a76_orig.png">
            <a:extLst>
              <a:ext uri="{FF2B5EF4-FFF2-40B4-BE49-F238E27FC236}">
                <a16:creationId xmlns="" xmlns:a16="http://schemas.microsoft.com/office/drawing/2014/main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901608" y="6321933"/>
            <a:ext cx="28457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http://img-fotki.yandex.ru/get/4133/47407354.b0c/0_115b3d_a2ed7a76_orig.png">
            <a:extLst>
              <a:ext uri="{FF2B5EF4-FFF2-40B4-BE49-F238E27FC236}">
                <a16:creationId xmlns="" xmlns:a16="http://schemas.microsoft.com/office/drawing/2014/main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72479" y="6321933"/>
            <a:ext cx="28457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4" descr="http://img-fotki.yandex.ru/get/4133/47407354.b0c/0_115b3d_a2ed7a76_orig.png">
            <a:extLst>
              <a:ext uri="{FF2B5EF4-FFF2-40B4-BE49-F238E27FC236}">
                <a16:creationId xmlns="" xmlns:a16="http://schemas.microsoft.com/office/drawing/2014/main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901608" y="241087"/>
            <a:ext cx="28457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4" descr="http://img-fotki.yandex.ru/get/4133/47407354.b0c/0_115b3d_a2ed7a76_orig.png">
            <a:extLst>
              <a:ext uri="{FF2B5EF4-FFF2-40B4-BE49-F238E27FC236}">
                <a16:creationId xmlns="" xmlns:a16="http://schemas.microsoft.com/office/drawing/2014/main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72479" y="241087"/>
            <a:ext cx="28457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" descr="http://img-fotki.yandex.ru/get/4133/47407354.b0c/0_115b3d_a2ed7a76_orig.png">
            <a:extLst>
              <a:ext uri="{FF2B5EF4-FFF2-40B4-BE49-F238E27FC236}">
                <a16:creationId xmlns="" xmlns:a16="http://schemas.microsoft.com/office/drawing/2014/main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142742" y="241086"/>
            <a:ext cx="28457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://img-fotki.yandex.ru/get/4133/47407354.b0c/0_115b3d_a2ed7a76_orig.png">
            <a:extLst>
              <a:ext uri="{FF2B5EF4-FFF2-40B4-BE49-F238E27FC236}">
                <a16:creationId xmlns="" xmlns:a16="http://schemas.microsoft.com/office/drawing/2014/main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7094162" y="4791414"/>
            <a:ext cx="32881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http://img-fotki.yandex.ru/get/4133/47407354.b0c/0_115b3d_a2ed7a76_orig.png">
            <a:extLst>
              <a:ext uri="{FF2B5EF4-FFF2-40B4-BE49-F238E27FC236}">
                <a16:creationId xmlns="" xmlns:a16="http://schemas.microsoft.com/office/drawing/2014/main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7266298" y="1821154"/>
            <a:ext cx="2943874" cy="216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img-fotki.yandex.ru/get/4133/47407354.b0c/0_115b3d_a2ed7a76_orig.png">
            <a:extLst>
              <a:ext uri="{FF2B5EF4-FFF2-40B4-BE49-F238E27FC236}">
                <a16:creationId xmlns="" xmlns:a16="http://schemas.microsoft.com/office/drawing/2014/main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 flipH="1">
            <a:off x="-1262475" y="4791415"/>
            <a:ext cx="32881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http://img-fotki.yandex.ru/get/4133/47407354.b0c/0_115b3d_a2ed7a76_orig.png">
            <a:extLst>
              <a:ext uri="{FF2B5EF4-FFF2-40B4-BE49-F238E27FC236}">
                <a16:creationId xmlns="" xmlns:a16="http://schemas.microsoft.com/office/drawing/2014/main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 flipH="1">
            <a:off x="-1090337" y="1821155"/>
            <a:ext cx="2943874" cy="216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" descr="http://img-fotki.yandex.ru/get/4133/47407354.b0c/0_115b3d_a2ed7a76_orig.png">
            <a:extLst>
              <a:ext uri="{FF2B5EF4-FFF2-40B4-BE49-F238E27FC236}">
                <a16:creationId xmlns="" xmlns:a16="http://schemas.microsoft.com/office/drawing/2014/main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141707" y="6317615"/>
            <a:ext cx="28457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9501" y="6263274"/>
            <a:ext cx="3086100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7551" y="6263272"/>
            <a:ext cx="2057400" cy="365125"/>
          </a:xfrm>
        </p:spPr>
        <p:txBody>
          <a:bodyPr/>
          <a:lstStyle/>
          <a:p>
            <a:fld id="{8AF77884-D804-41B8-9DBD-7BCD14435647}" type="datetimeFigureOut">
              <a:rPr lang="ru-RU" smtClean="0"/>
              <a:t>31.01.2023</a:t>
            </a:fld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45588" y="6263273"/>
            <a:ext cx="2057400" cy="365125"/>
          </a:xfrm>
        </p:spPr>
        <p:txBody>
          <a:bodyPr/>
          <a:lstStyle/>
          <a:p>
            <a:fld id="{F17179E8-C9CD-42A9-BFB7-EF868C802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8065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77884-D804-41B8-9DBD-7BCD14435647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179E8-C9CD-42A9-BFB7-EF868C802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95956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77884-D804-41B8-9DBD-7BCD14435647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179E8-C9CD-42A9-BFB7-EF868C802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9098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30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77884-D804-41B8-9DBD-7BCD14435647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179E8-C9CD-42A9-BFB7-EF868C802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58879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30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77884-D804-41B8-9DBD-7BCD14435647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179E8-C9CD-42A9-BFB7-EF868C802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00843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77884-D804-41B8-9DBD-7BCD14435647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179E8-C9CD-42A9-BFB7-EF868C802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44957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77884-D804-41B8-9DBD-7BCD14435647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179E8-C9CD-42A9-BFB7-EF868C802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6051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://img-fotki.yandex.ru/get/4133/47407354.b0c/0_115b3d_a2ed7a76_orig.png">
            <a:extLst>
              <a:ext uri="{FF2B5EF4-FFF2-40B4-BE49-F238E27FC236}">
                <a16:creationId xmlns="" xmlns:a16="http://schemas.microsoft.com/office/drawing/2014/main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143429" y="6356353"/>
            <a:ext cx="28457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://img-fotki.yandex.ru/get/4133/47407354.b0c/0_115b3d_a2ed7a76_orig.png">
            <a:extLst>
              <a:ext uri="{FF2B5EF4-FFF2-40B4-BE49-F238E27FC236}">
                <a16:creationId xmlns="" xmlns:a16="http://schemas.microsoft.com/office/drawing/2014/main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907992" y="6356353"/>
            <a:ext cx="28457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http://img-fotki.yandex.ru/get/4133/47407354.b0c/0_115b3d_a2ed7a76_orig.png">
            <a:extLst>
              <a:ext uri="{FF2B5EF4-FFF2-40B4-BE49-F238E27FC236}">
                <a16:creationId xmlns="" xmlns:a16="http://schemas.microsoft.com/office/drawing/2014/main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78863" y="6356353"/>
            <a:ext cx="28457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http://img-fotki.yandex.ru/get/4133/47407354.b0c/0_115b3d_a2ed7a76_orig.png">
            <a:extLst>
              <a:ext uri="{FF2B5EF4-FFF2-40B4-BE49-F238E27FC236}">
                <a16:creationId xmlns="" xmlns:a16="http://schemas.microsoft.com/office/drawing/2014/main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224611" y="231969"/>
            <a:ext cx="2683379" cy="213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http://img-fotki.yandex.ru/get/4133/47407354.b0c/0_115b3d_a2ed7a76_orig.png">
            <a:extLst>
              <a:ext uri="{FF2B5EF4-FFF2-40B4-BE49-F238E27FC236}">
                <a16:creationId xmlns="" xmlns:a16="http://schemas.microsoft.com/office/drawing/2014/main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6103652" y="222807"/>
            <a:ext cx="2411697" cy="213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://img-fotki.yandex.ru/get/4133/47407354.b0c/0_115b3d_a2ed7a76_orig.png">
            <a:extLst>
              <a:ext uri="{FF2B5EF4-FFF2-40B4-BE49-F238E27FC236}">
                <a16:creationId xmlns="" xmlns:a16="http://schemas.microsoft.com/office/drawing/2014/main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628649" y="222807"/>
            <a:ext cx="2400299" cy="213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3252" y="6216869"/>
            <a:ext cx="3086100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216869"/>
            <a:ext cx="2057400" cy="365125"/>
          </a:xfrm>
        </p:spPr>
        <p:txBody>
          <a:bodyPr/>
          <a:lstStyle/>
          <a:p>
            <a:fld id="{8AF77884-D804-41B8-9DBD-7BCD14435647}" type="datetimeFigureOut">
              <a:rPr lang="ru-RU" smtClean="0"/>
              <a:t>31.01.2023</a:t>
            </a:fld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46554" y="6216869"/>
            <a:ext cx="2057400" cy="365125"/>
          </a:xfrm>
        </p:spPr>
        <p:txBody>
          <a:bodyPr/>
          <a:lstStyle/>
          <a:p>
            <a:fld id="{F17179E8-C9CD-42A9-BFB7-EF868C802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33423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 userDrawn="1"/>
        </p:nvSpPr>
        <p:spPr>
          <a:xfrm>
            <a:off x="8198302" y="6658033"/>
            <a:ext cx="937153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  <a:defRPr/>
            </a:pPr>
            <a:r>
              <a:rPr lang="en-US" sz="700" dirty="0" smtClean="0">
                <a:solidFill>
                  <a:schemeClr val="accent3"/>
                </a:solidFill>
                <a:latin typeface="Gabriola" panose="04040605051002020D02" pitchFamily="82" charset="0"/>
              </a:rPr>
              <a:t>© </a:t>
            </a:r>
            <a:r>
              <a:rPr lang="ru-RU" sz="700" dirty="0" smtClean="0">
                <a:solidFill>
                  <a:schemeClr val="accent3"/>
                </a:solidFill>
                <a:latin typeface="Gabriola" panose="04040605051002020D02" pitchFamily="82" charset="0"/>
              </a:rPr>
              <a:t>Полшкова В.В., 2019 </a:t>
            </a:r>
            <a:endParaRPr lang="en-US" sz="700" dirty="0" smtClean="0">
              <a:solidFill>
                <a:schemeClr val="accent3"/>
              </a:solidFill>
              <a:latin typeface="Gabriola" panose="04040605051002020D02" pitchFamily="82" charset="0"/>
            </a:endParaRPr>
          </a:p>
        </p:txBody>
      </p:sp>
      <p:sp>
        <p:nvSpPr>
          <p:cNvPr id="11" name="Rectangle 6"/>
          <p:cNvSpPr/>
          <p:nvPr userDrawn="1"/>
        </p:nvSpPr>
        <p:spPr>
          <a:xfrm>
            <a:off x="182880" y="182880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8" name="Picture 4" descr="http://img-fotki.yandex.ru/get/4133/47407354.b0c/0_115b3d_a2ed7a76_orig.png">
            <a:extLst>
              <a:ext uri="{FF2B5EF4-FFF2-40B4-BE49-F238E27FC236}">
                <a16:creationId xmlns="" xmlns:a16="http://schemas.microsoft.com/office/drawing/2014/main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149126" y="256993"/>
            <a:ext cx="28457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http://img-fotki.yandex.ru/get/4133/47407354.b0c/0_115b3d_a2ed7a76_orig.png">
            <a:extLst>
              <a:ext uri="{FF2B5EF4-FFF2-40B4-BE49-F238E27FC236}">
                <a16:creationId xmlns="" xmlns:a16="http://schemas.microsoft.com/office/drawing/2014/main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907992" y="256991"/>
            <a:ext cx="28457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://img-fotki.yandex.ru/get/4133/47407354.b0c/0_115b3d_a2ed7a76_orig.png">
            <a:extLst>
              <a:ext uri="{FF2B5EF4-FFF2-40B4-BE49-F238E27FC236}">
                <a16:creationId xmlns="" xmlns:a16="http://schemas.microsoft.com/office/drawing/2014/main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78863" y="256991"/>
            <a:ext cx="28457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://img-fotki.yandex.ru/get/4133/47407354.b0c/0_115b3d_a2ed7a76_orig.png">
            <a:extLst>
              <a:ext uri="{FF2B5EF4-FFF2-40B4-BE49-F238E27FC236}">
                <a16:creationId xmlns="" xmlns:a16="http://schemas.microsoft.com/office/drawing/2014/main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907992" y="6356353"/>
            <a:ext cx="28457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http://img-fotki.yandex.ru/get/4133/47407354.b0c/0_115b3d_a2ed7a76_orig.png">
            <a:extLst>
              <a:ext uri="{FF2B5EF4-FFF2-40B4-BE49-F238E27FC236}">
                <a16:creationId xmlns="" xmlns:a16="http://schemas.microsoft.com/office/drawing/2014/main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78863" y="6356353"/>
            <a:ext cx="28457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http://img-fotki.yandex.ru/get/4133/47407354.b0c/0_115b3d_a2ed7a76_orig.png">
            <a:extLst>
              <a:ext uri="{FF2B5EF4-FFF2-40B4-BE49-F238E27FC236}">
                <a16:creationId xmlns="" xmlns:a16="http://schemas.microsoft.com/office/drawing/2014/main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149126" y="6356355"/>
            <a:ext cx="28457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247357"/>
            <a:ext cx="2057400" cy="365125"/>
          </a:xfrm>
        </p:spPr>
        <p:txBody>
          <a:bodyPr/>
          <a:lstStyle/>
          <a:p>
            <a:fld id="{F10E624E-A8F4-4CD5-976B-264A2C44D998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49" y="6239194"/>
            <a:ext cx="3086100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237470"/>
            <a:ext cx="2057400" cy="365125"/>
          </a:xfrm>
        </p:spPr>
        <p:txBody>
          <a:bodyPr/>
          <a:lstStyle/>
          <a:p>
            <a:fld id="{F6D54703-15A7-4D49-86B9-D844BF6E571F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8721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 userDrawn="1"/>
        </p:nvSpPr>
        <p:spPr>
          <a:xfrm>
            <a:off x="8198302" y="6658033"/>
            <a:ext cx="937153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  <a:defRPr/>
            </a:pPr>
            <a:r>
              <a:rPr lang="en-US" sz="700" dirty="0" smtClean="0">
                <a:solidFill>
                  <a:schemeClr val="accent3"/>
                </a:solidFill>
                <a:latin typeface="Gabriola" panose="04040605051002020D02" pitchFamily="82" charset="0"/>
              </a:rPr>
              <a:t>© </a:t>
            </a:r>
            <a:r>
              <a:rPr lang="ru-RU" sz="700" dirty="0" smtClean="0">
                <a:solidFill>
                  <a:schemeClr val="accent3"/>
                </a:solidFill>
                <a:latin typeface="Gabriola" panose="04040605051002020D02" pitchFamily="82" charset="0"/>
              </a:rPr>
              <a:t>Полшкова В.В., 2019 </a:t>
            </a:r>
            <a:endParaRPr lang="en-US" sz="700" dirty="0" smtClean="0">
              <a:solidFill>
                <a:schemeClr val="accent3"/>
              </a:solidFill>
              <a:latin typeface="Gabriola" panose="04040605051002020D02" pitchFamily="82" charset="0"/>
            </a:endParaRPr>
          </a:p>
        </p:txBody>
      </p:sp>
      <p:sp>
        <p:nvSpPr>
          <p:cNvPr id="30" name="Rectangle 6"/>
          <p:cNvSpPr/>
          <p:nvPr userDrawn="1"/>
        </p:nvSpPr>
        <p:spPr>
          <a:xfrm>
            <a:off x="182880" y="182880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6" name="Picture 4" descr="http://img-fotki.yandex.ru/get/4133/47407354.b0c/0_115b3d_a2ed7a76_orig.png">
            <a:extLst>
              <a:ext uri="{FF2B5EF4-FFF2-40B4-BE49-F238E27FC236}">
                <a16:creationId xmlns="" xmlns:a16="http://schemas.microsoft.com/office/drawing/2014/main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7094162" y="4791414"/>
            <a:ext cx="32881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http://img-fotki.yandex.ru/get/4133/47407354.b0c/0_115b3d_a2ed7a76_orig.png">
            <a:extLst>
              <a:ext uri="{FF2B5EF4-FFF2-40B4-BE49-F238E27FC236}">
                <a16:creationId xmlns="" xmlns:a16="http://schemas.microsoft.com/office/drawing/2014/main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7266298" y="1821154"/>
            <a:ext cx="2943874" cy="216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http://img-fotki.yandex.ru/get/4133/47407354.b0c/0_115b3d_a2ed7a76_orig.png">
            <a:extLst>
              <a:ext uri="{FF2B5EF4-FFF2-40B4-BE49-F238E27FC236}">
                <a16:creationId xmlns="" xmlns:a16="http://schemas.microsoft.com/office/drawing/2014/main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 flipH="1">
            <a:off x="-1262475" y="4791415"/>
            <a:ext cx="32881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http://img-fotki.yandex.ru/get/4133/47407354.b0c/0_115b3d_a2ed7a76_orig.png">
            <a:extLst>
              <a:ext uri="{FF2B5EF4-FFF2-40B4-BE49-F238E27FC236}">
                <a16:creationId xmlns="" xmlns:a16="http://schemas.microsoft.com/office/drawing/2014/main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 flipH="1">
            <a:off x="-1090337" y="1821155"/>
            <a:ext cx="2943874" cy="216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://img-fotki.yandex.ru/get/4133/47407354.b0c/0_115b3d_a2ed7a76_orig.png">
            <a:extLst>
              <a:ext uri="{FF2B5EF4-FFF2-40B4-BE49-F238E27FC236}">
                <a16:creationId xmlns="" xmlns:a16="http://schemas.microsoft.com/office/drawing/2014/main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907992" y="6356353"/>
            <a:ext cx="28457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http://img-fotki.yandex.ru/get/4133/47407354.b0c/0_115b3d_a2ed7a76_orig.png">
            <a:extLst>
              <a:ext uri="{FF2B5EF4-FFF2-40B4-BE49-F238E27FC236}">
                <a16:creationId xmlns="" xmlns:a16="http://schemas.microsoft.com/office/drawing/2014/main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78863" y="6356353"/>
            <a:ext cx="28457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http://img-fotki.yandex.ru/get/4133/47407354.b0c/0_115b3d_a2ed7a76_orig.png">
            <a:extLst>
              <a:ext uri="{FF2B5EF4-FFF2-40B4-BE49-F238E27FC236}">
                <a16:creationId xmlns="" xmlns:a16="http://schemas.microsoft.com/office/drawing/2014/main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149126" y="256993"/>
            <a:ext cx="28457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http://img-fotki.yandex.ru/get/4133/47407354.b0c/0_115b3d_a2ed7a76_orig.png">
            <a:extLst>
              <a:ext uri="{FF2B5EF4-FFF2-40B4-BE49-F238E27FC236}">
                <a16:creationId xmlns="" xmlns:a16="http://schemas.microsoft.com/office/drawing/2014/main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907992" y="256991"/>
            <a:ext cx="28457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http://img-fotki.yandex.ru/get/4133/47407354.b0c/0_115b3d_a2ed7a76_orig.png">
            <a:extLst>
              <a:ext uri="{FF2B5EF4-FFF2-40B4-BE49-F238E27FC236}">
                <a16:creationId xmlns="" xmlns:a16="http://schemas.microsoft.com/office/drawing/2014/main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78863" y="256991"/>
            <a:ext cx="28457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://img-fotki.yandex.ru/get/4133/47407354.b0c/0_115b3d_a2ed7a76_orig.png">
            <a:extLst>
              <a:ext uri="{FF2B5EF4-FFF2-40B4-BE49-F238E27FC236}">
                <a16:creationId xmlns="" xmlns:a16="http://schemas.microsoft.com/office/drawing/2014/main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149126" y="6356352"/>
            <a:ext cx="28457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E624E-A8F4-4CD5-976B-264A2C44D998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54703-15A7-4D49-86B9-D844BF6E571F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76048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E624E-A8F4-4CD5-976B-264A2C44D998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54703-15A7-4D49-86B9-D844BF6E571F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40853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 userDrawn="1"/>
        </p:nvSpPr>
        <p:spPr>
          <a:xfrm>
            <a:off x="8198302" y="6658033"/>
            <a:ext cx="937153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  <a:defRPr/>
            </a:pPr>
            <a:r>
              <a:rPr lang="en-US" sz="700" dirty="0" smtClean="0">
                <a:solidFill>
                  <a:schemeClr val="accent3"/>
                </a:solidFill>
                <a:latin typeface="Gabriola" panose="04040605051002020D02" pitchFamily="82" charset="0"/>
              </a:rPr>
              <a:t>© </a:t>
            </a:r>
            <a:r>
              <a:rPr lang="ru-RU" sz="700" dirty="0" smtClean="0">
                <a:solidFill>
                  <a:schemeClr val="accent3"/>
                </a:solidFill>
                <a:latin typeface="Gabriola" panose="04040605051002020D02" pitchFamily="82" charset="0"/>
              </a:rPr>
              <a:t>Полшкова В.В., 2019 </a:t>
            </a:r>
            <a:endParaRPr lang="en-US" sz="700" dirty="0" smtClean="0">
              <a:solidFill>
                <a:schemeClr val="accent3"/>
              </a:solidFill>
              <a:latin typeface="Gabriola" panose="04040605051002020D02" pitchFamily="82" charset="0"/>
            </a:endParaRPr>
          </a:p>
        </p:txBody>
      </p:sp>
      <p:sp>
        <p:nvSpPr>
          <p:cNvPr id="30" name="Rectangle 6"/>
          <p:cNvSpPr/>
          <p:nvPr userDrawn="1"/>
        </p:nvSpPr>
        <p:spPr>
          <a:xfrm>
            <a:off x="182880" y="182880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6" name="Picture 4" descr="http://img-fotki.yandex.ru/get/4133/47407354.b0c/0_115b3d_a2ed7a76_orig.png">
            <a:extLst>
              <a:ext uri="{FF2B5EF4-FFF2-40B4-BE49-F238E27FC236}">
                <a16:creationId xmlns="" xmlns:a16="http://schemas.microsoft.com/office/drawing/2014/main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7094162" y="4791414"/>
            <a:ext cx="32881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http://img-fotki.yandex.ru/get/4133/47407354.b0c/0_115b3d_a2ed7a76_orig.png">
            <a:extLst>
              <a:ext uri="{FF2B5EF4-FFF2-40B4-BE49-F238E27FC236}">
                <a16:creationId xmlns="" xmlns:a16="http://schemas.microsoft.com/office/drawing/2014/main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7266298" y="1821154"/>
            <a:ext cx="2943874" cy="216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http://img-fotki.yandex.ru/get/4133/47407354.b0c/0_115b3d_a2ed7a76_orig.png">
            <a:extLst>
              <a:ext uri="{FF2B5EF4-FFF2-40B4-BE49-F238E27FC236}">
                <a16:creationId xmlns="" xmlns:a16="http://schemas.microsoft.com/office/drawing/2014/main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 flipH="1">
            <a:off x="-1262475" y="4791415"/>
            <a:ext cx="32881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http://img-fotki.yandex.ru/get/4133/47407354.b0c/0_115b3d_a2ed7a76_orig.png">
            <a:extLst>
              <a:ext uri="{FF2B5EF4-FFF2-40B4-BE49-F238E27FC236}">
                <a16:creationId xmlns="" xmlns:a16="http://schemas.microsoft.com/office/drawing/2014/main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 flipH="1">
            <a:off x="-1090337" y="1821155"/>
            <a:ext cx="2943874" cy="216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://img-fotki.yandex.ru/get/4133/47407354.b0c/0_115b3d_a2ed7a76_orig.png">
            <a:extLst>
              <a:ext uri="{FF2B5EF4-FFF2-40B4-BE49-F238E27FC236}">
                <a16:creationId xmlns="" xmlns:a16="http://schemas.microsoft.com/office/drawing/2014/main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149126" y="6356352"/>
            <a:ext cx="28457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E624E-A8F4-4CD5-976B-264A2C44D998}" type="datetimeFigureOut">
              <a:rPr lang="ru-RU" smtClean="0"/>
              <a:t>31.01.2023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54703-15A7-4D49-86B9-D844BF6E571F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35417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3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8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77884-D804-41B8-9DBD-7BCD14435647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179E8-C9CD-42A9-BFB7-EF868C802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1384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77884-D804-41B8-9DBD-7BCD14435647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179E8-C9CD-42A9-BFB7-EF868C802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70285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77884-D804-41B8-9DBD-7BCD14435647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179E8-C9CD-42A9-BFB7-EF868C802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4293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6"/>
          <p:cNvSpPr/>
          <p:nvPr userDrawn="1"/>
        </p:nvSpPr>
        <p:spPr>
          <a:xfrm>
            <a:off x="182880" y="148697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3" name="Picture 2" descr="http://img-fotki.yandex.ru/get/4124/47407354.b0c/0_115b38_9d6eec4a_orig.png">
            <a:extLst>
              <a:ext uri="{FF2B5EF4-FFF2-40B4-BE49-F238E27FC236}">
                <a16:creationId xmlns="" xmlns:a16="http://schemas.microsoft.com/office/drawing/2014/main" id="{745412D1-09EF-4E92-8A02-1B48B4E3AA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7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-1217193" y="4894432"/>
            <a:ext cx="3147437" cy="141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img-fotki.yandex.ru/get/4124/47407354.b0c/0_115b38_9d6eec4a_orig.png">
            <a:extLst>
              <a:ext uri="{FF2B5EF4-FFF2-40B4-BE49-F238E27FC236}">
                <a16:creationId xmlns="" xmlns:a16="http://schemas.microsoft.com/office/drawing/2014/main" id="{745412D1-09EF-4E92-8A02-1B48B4E3AA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7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-1217211" y="1830308"/>
            <a:ext cx="3147464" cy="141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img-fotki.yandex.ru/get/4124/47407354.b0c/0_115b38_9d6eec4a_orig.png">
            <a:extLst>
              <a:ext uri="{FF2B5EF4-FFF2-40B4-BE49-F238E27FC236}">
                <a16:creationId xmlns="" xmlns:a16="http://schemas.microsoft.com/office/drawing/2014/main" id="{745412D1-09EF-4E92-8A02-1B48B4E3AA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7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7213768" y="4894432"/>
            <a:ext cx="3147437" cy="141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img-fotki.yandex.ru/get/4124/47407354.b0c/0_115b38_9d6eec4a_orig.png">
            <a:extLst>
              <a:ext uri="{FF2B5EF4-FFF2-40B4-BE49-F238E27FC236}">
                <a16:creationId xmlns="" xmlns:a16="http://schemas.microsoft.com/office/drawing/2014/main" id="{745412D1-09EF-4E92-8A02-1B48B4E3AA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7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7213749" y="1830308"/>
            <a:ext cx="3147464" cy="141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 userDrawn="1"/>
        </p:nvSpPr>
        <p:spPr>
          <a:xfrm>
            <a:off x="8198302" y="6658033"/>
            <a:ext cx="937153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  <a:defRPr/>
            </a:pPr>
            <a:r>
              <a:rPr lang="en-US" sz="700" dirty="0" smtClean="0">
                <a:solidFill>
                  <a:schemeClr val="accent3"/>
                </a:solidFill>
                <a:latin typeface="Gabriola" panose="04040605051002020D02" pitchFamily="82" charset="0"/>
              </a:rPr>
              <a:t>© </a:t>
            </a:r>
            <a:r>
              <a:rPr lang="ru-RU" sz="700" dirty="0" smtClean="0">
                <a:solidFill>
                  <a:schemeClr val="accent3"/>
                </a:solidFill>
                <a:latin typeface="Gabriola" panose="04040605051002020D02" pitchFamily="82" charset="0"/>
              </a:rPr>
              <a:t>Полшкова В.В., 2019 </a:t>
            </a:r>
            <a:endParaRPr lang="en-US" sz="700" dirty="0" smtClean="0">
              <a:solidFill>
                <a:schemeClr val="accent3"/>
              </a:solidFill>
              <a:latin typeface="Gabriola" panose="04040605051002020D02" pitchFamily="82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24348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F77884-D804-41B8-9DBD-7BCD14435647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24176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24176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7179E8-C9CD-42A9-BFB7-EF868C802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6710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3" r:id="rId3"/>
    <p:sldLayoutId id="2147483675" r:id="rId4"/>
    <p:sldLayoutId id="2147483674" r:id="rId5"/>
    <p:sldLayoutId id="2147483676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  <p:sldLayoutId id="2147483669" r:id="rId13"/>
    <p:sldLayoutId id="2147483670" r:id="rId14"/>
    <p:sldLayoutId id="2147483671" r:id="rId1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_RomanusCps" panose="04030302060702020802" pitchFamily="82" charset="-5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_RomanusCps" panose="04030302060702020802" pitchFamily="82" charset="-5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_RomanusCps" panose="04030302060702020802" pitchFamily="82" charset="-5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_RomanusCps" panose="04030302060702020802" pitchFamily="82" charset="-5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_RomanusCps" panose="04030302060702020802" pitchFamily="82" charset="-5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_RomanusCps" panose="04030302060702020802" pitchFamily="82" charset="-5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7.png"/><Relationship Id="rId4" Type="http://schemas.openxmlformats.org/officeDocument/2006/relationships/image" Target="../media/image13.png"/><Relationship Id="rId9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066801" y="574433"/>
            <a:ext cx="7057292" cy="3247293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002060"/>
                </a:solidFill>
              </a:rPr>
              <a:t>Урок русского языка </a:t>
            </a:r>
          </a:p>
          <a:p>
            <a:pPr algn="ctr"/>
            <a:r>
              <a:rPr lang="ru-RU" sz="7200" b="1" dirty="0" smtClean="0">
                <a:solidFill>
                  <a:srgbClr val="002060"/>
                </a:solidFill>
              </a:rPr>
              <a:t>в 3 классе</a:t>
            </a:r>
            <a:endParaRPr lang="ru-RU" sz="7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002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" r="-6099" b="39255"/>
          <a:stretch/>
        </p:blipFill>
        <p:spPr bwMode="auto">
          <a:xfrm>
            <a:off x="2137393" y="220774"/>
            <a:ext cx="4631897" cy="6104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40470" y="2893219"/>
            <a:ext cx="24908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предмет</a:t>
            </a: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35651" y="3721014"/>
            <a:ext cx="25768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FF0000"/>
                </a:solidFill>
              </a:rPr>
              <a:t>Н.ф</a:t>
            </a:r>
            <a:r>
              <a:rPr lang="ru-RU" sz="2800" b="1" dirty="0" smtClean="0">
                <a:solidFill>
                  <a:srgbClr val="FF0000"/>
                </a:solidFill>
              </a:rPr>
              <a:t>. (кто? </a:t>
            </a:r>
            <a:r>
              <a:rPr lang="ru-RU" sz="2800" b="1" dirty="0">
                <a:solidFill>
                  <a:srgbClr val="FF0000"/>
                </a:solidFill>
              </a:rPr>
              <a:t>ч</a:t>
            </a:r>
            <a:r>
              <a:rPr lang="ru-RU" sz="2800" b="1" dirty="0" smtClean="0">
                <a:solidFill>
                  <a:srgbClr val="FF0000"/>
                </a:solidFill>
              </a:rPr>
              <a:t>то?)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39797" y="4244234"/>
            <a:ext cx="13783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err="1">
                <a:solidFill>
                  <a:srgbClr val="7030A0"/>
                </a:solidFill>
              </a:rPr>
              <a:t>о</a:t>
            </a:r>
            <a:r>
              <a:rPr lang="ru-RU" sz="3600" b="1" dirty="0" err="1" smtClean="0">
                <a:solidFill>
                  <a:srgbClr val="7030A0"/>
                </a:solidFill>
              </a:rPr>
              <a:t>душ</a:t>
            </a:r>
            <a:r>
              <a:rPr lang="ru-RU" sz="3600" b="1" dirty="0" smtClean="0">
                <a:solidFill>
                  <a:srgbClr val="7030A0"/>
                </a:solidFill>
              </a:rPr>
              <a:t>.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12638" y="4305790"/>
            <a:ext cx="16752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7030A0"/>
                </a:solidFill>
              </a:rPr>
              <a:t>неодуш</a:t>
            </a:r>
            <a:r>
              <a:rPr lang="ru-RU" sz="3200" b="1" dirty="0" smtClean="0">
                <a:solidFill>
                  <a:srgbClr val="7030A0"/>
                </a:solidFill>
              </a:rPr>
              <a:t>.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01773" y="4890565"/>
            <a:ext cx="14803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err="1" smtClean="0">
                <a:solidFill>
                  <a:srgbClr val="0066FF"/>
                </a:solidFill>
              </a:rPr>
              <a:t>собст</a:t>
            </a:r>
            <a:r>
              <a:rPr lang="ru-RU" sz="4000" b="1" dirty="0" smtClean="0">
                <a:solidFill>
                  <a:srgbClr val="0066FF"/>
                </a:solidFill>
              </a:rPr>
              <a:t>.</a:t>
            </a:r>
            <a:endParaRPr lang="ru-RU" sz="4000" b="1" dirty="0">
              <a:solidFill>
                <a:srgbClr val="0066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74257" y="4952120"/>
            <a:ext cx="15520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err="1">
                <a:solidFill>
                  <a:srgbClr val="0066FF"/>
                </a:solidFill>
              </a:rPr>
              <a:t>н</a:t>
            </a:r>
            <a:r>
              <a:rPr lang="ru-RU" sz="3600" b="1" dirty="0" err="1" smtClean="0">
                <a:solidFill>
                  <a:srgbClr val="0066FF"/>
                </a:solidFill>
              </a:rPr>
              <a:t>ариц</a:t>
            </a:r>
            <a:r>
              <a:rPr lang="ru-RU" sz="3600" b="1" dirty="0" smtClean="0">
                <a:solidFill>
                  <a:srgbClr val="0066FF"/>
                </a:solidFill>
              </a:rPr>
              <a:t>.</a:t>
            </a:r>
            <a:endParaRPr lang="ru-RU" sz="3600" b="1" dirty="0">
              <a:solidFill>
                <a:srgbClr val="0066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91582" y="5598451"/>
            <a:ext cx="10086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err="1" smtClean="0">
                <a:solidFill>
                  <a:srgbClr val="008000"/>
                </a:solidFill>
              </a:rPr>
              <a:t>м.р</a:t>
            </a:r>
            <a:r>
              <a:rPr lang="ru-RU" sz="3600" b="1" dirty="0" smtClean="0">
                <a:solidFill>
                  <a:srgbClr val="008000"/>
                </a:solidFill>
              </a:rPr>
              <a:t>.</a:t>
            </a:r>
            <a:endParaRPr lang="ru-RU" sz="3600" b="1" dirty="0">
              <a:solidFill>
                <a:srgbClr val="008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02722" y="5598450"/>
            <a:ext cx="10198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err="1" smtClean="0">
                <a:solidFill>
                  <a:srgbClr val="008000"/>
                </a:solidFill>
              </a:rPr>
              <a:t>ж.р</a:t>
            </a:r>
            <a:r>
              <a:rPr lang="ru-RU" sz="3600" b="1" dirty="0" smtClean="0">
                <a:solidFill>
                  <a:srgbClr val="008000"/>
                </a:solidFill>
              </a:rPr>
              <a:t>.</a:t>
            </a:r>
            <a:endParaRPr lang="ru-RU" sz="3600" b="1" dirty="0">
              <a:solidFill>
                <a:srgbClr val="008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70068" y="5598451"/>
            <a:ext cx="11224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err="1" smtClean="0">
                <a:solidFill>
                  <a:srgbClr val="008000"/>
                </a:solidFill>
              </a:rPr>
              <a:t>ср.р</a:t>
            </a:r>
            <a:r>
              <a:rPr lang="ru-RU" sz="3600" b="1" dirty="0" smtClean="0">
                <a:solidFill>
                  <a:srgbClr val="008000"/>
                </a:solidFill>
              </a:rPr>
              <a:t>.</a:t>
            </a:r>
            <a:endParaRPr lang="ru-RU" sz="3600" b="1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878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561756" y="703735"/>
            <a:ext cx="7995390" cy="542411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800" b="1" dirty="0">
                <a:solidFill>
                  <a:srgbClr val="002060"/>
                </a:solidFill>
              </a:rPr>
              <a:t>Женский род запомню </a:t>
            </a:r>
            <a:r>
              <a:rPr lang="ru-RU" sz="4800" b="1" dirty="0" smtClean="0">
                <a:solidFill>
                  <a:srgbClr val="002060"/>
                </a:solidFill>
              </a:rPr>
              <a:t>я</a:t>
            </a:r>
          </a:p>
          <a:p>
            <a:r>
              <a:rPr lang="ru-RU" sz="4800" b="1" dirty="0" smtClean="0">
                <a:solidFill>
                  <a:srgbClr val="002060"/>
                </a:solidFill>
              </a:rPr>
              <a:t>И скажу: </a:t>
            </a:r>
          </a:p>
          <a:p>
            <a:r>
              <a:rPr lang="ru-RU" sz="4800" b="1" dirty="0" smtClean="0">
                <a:solidFill>
                  <a:srgbClr val="002060"/>
                </a:solidFill>
              </a:rPr>
              <a:t>И </a:t>
            </a:r>
            <a:r>
              <a:rPr lang="ru-RU" sz="4800" b="1" dirty="0">
                <a:solidFill>
                  <a:srgbClr val="002060"/>
                </a:solidFill>
              </a:rPr>
              <a:t>запомню род мужской</a:t>
            </a:r>
          </a:p>
          <a:p>
            <a:r>
              <a:rPr lang="ru-RU" sz="4800" b="1" dirty="0">
                <a:solidFill>
                  <a:srgbClr val="002060"/>
                </a:solidFill>
              </a:rPr>
              <a:t>И опять скажу: </a:t>
            </a:r>
            <a:endParaRPr lang="ru-RU" sz="4800" b="1" dirty="0" smtClean="0">
              <a:solidFill>
                <a:srgbClr val="002060"/>
              </a:solidFill>
            </a:endParaRPr>
          </a:p>
          <a:p>
            <a:r>
              <a:rPr lang="ru-RU" sz="4800" b="1" dirty="0" smtClean="0">
                <a:solidFill>
                  <a:srgbClr val="002060"/>
                </a:solidFill>
              </a:rPr>
              <a:t>Средний </a:t>
            </a:r>
            <a:r>
              <a:rPr lang="ru-RU" sz="4800" b="1" dirty="0">
                <a:solidFill>
                  <a:srgbClr val="002060"/>
                </a:solidFill>
              </a:rPr>
              <a:t>род – </a:t>
            </a:r>
            <a:endParaRPr lang="ru-RU" sz="4800" b="1" dirty="0" smtClean="0">
              <a:solidFill>
                <a:srgbClr val="002060"/>
              </a:solidFill>
            </a:endParaRPr>
          </a:p>
          <a:p>
            <a:r>
              <a:rPr lang="ru-RU" sz="4800" b="1" dirty="0" smtClean="0">
                <a:solidFill>
                  <a:srgbClr val="002060"/>
                </a:solidFill>
              </a:rPr>
              <a:t>Это </a:t>
            </a:r>
            <a:r>
              <a:rPr lang="ru-RU" sz="4800" b="1" dirty="0">
                <a:solidFill>
                  <a:srgbClr val="002060"/>
                </a:solidFill>
              </a:rPr>
              <a:t>правило твоё!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498130" y="1859778"/>
            <a:ext cx="41226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800" b="1" dirty="0">
                <a:solidFill>
                  <a:srgbClr val="0066FF"/>
                </a:solidFill>
              </a:rPr>
              <a:t>она, моя.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913192" y="3310458"/>
            <a:ext cx="36644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800" b="1" dirty="0">
                <a:solidFill>
                  <a:srgbClr val="0066FF"/>
                </a:solidFill>
              </a:rPr>
              <a:t>он, мой.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925273" y="4141454"/>
            <a:ext cx="32898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800" b="1" dirty="0" smtClean="0">
                <a:solidFill>
                  <a:srgbClr val="0066FF"/>
                </a:solidFill>
              </a:rPr>
              <a:t>оно, моё.</a:t>
            </a:r>
            <a:endParaRPr lang="ru-RU" sz="4800" b="1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91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85450" y="572331"/>
            <a:ext cx="7622974" cy="63304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err="1" smtClean="0">
                <a:solidFill>
                  <a:srgbClr val="002060"/>
                </a:solidFill>
              </a:rPr>
              <a:t>Физминутка</a:t>
            </a:r>
            <a:r>
              <a:rPr lang="ru-RU" sz="4800" b="1" dirty="0" smtClean="0">
                <a:solidFill>
                  <a:srgbClr val="002060"/>
                </a:solidFill>
              </a:rPr>
              <a:t> - задание</a:t>
            </a:r>
            <a:endParaRPr lang="ru-RU" sz="4800" b="1" dirty="0">
              <a:solidFill>
                <a:srgbClr val="00206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634"/>
          <a:stretch/>
        </p:blipFill>
        <p:spPr bwMode="auto">
          <a:xfrm>
            <a:off x="685450" y="1607465"/>
            <a:ext cx="2248819" cy="2336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29" r="28621"/>
          <a:stretch/>
        </p:blipFill>
        <p:spPr bwMode="auto">
          <a:xfrm>
            <a:off x="3542610" y="3518122"/>
            <a:ext cx="2242174" cy="2527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2686" y="1607465"/>
            <a:ext cx="1544897" cy="2532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388552" y="3944200"/>
            <a:ext cx="12987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err="1" smtClean="0">
                <a:solidFill>
                  <a:srgbClr val="FF0000"/>
                </a:solidFill>
              </a:rPr>
              <a:t>ж.р</a:t>
            </a:r>
            <a:r>
              <a:rPr lang="ru-RU" sz="4800" b="1" dirty="0" smtClean="0">
                <a:solidFill>
                  <a:srgbClr val="FF0000"/>
                </a:solidFill>
              </a:rPr>
              <a:t>.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15913" y="2636821"/>
            <a:ext cx="12987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err="1" smtClean="0">
                <a:solidFill>
                  <a:srgbClr val="FF0000"/>
                </a:solidFill>
              </a:rPr>
              <a:t>м.р</a:t>
            </a:r>
            <a:r>
              <a:rPr lang="ru-RU" sz="4800" b="1" dirty="0" smtClean="0">
                <a:solidFill>
                  <a:srgbClr val="FF0000"/>
                </a:solidFill>
              </a:rPr>
              <a:t>.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61504" y="4268451"/>
            <a:ext cx="1433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err="1" smtClean="0">
                <a:solidFill>
                  <a:srgbClr val="FF0000"/>
                </a:solidFill>
              </a:rPr>
              <a:t>ср.р</a:t>
            </a:r>
            <a:r>
              <a:rPr lang="ru-RU" sz="4800" b="1" dirty="0" smtClean="0">
                <a:solidFill>
                  <a:srgbClr val="FF0000"/>
                </a:solidFill>
              </a:rPr>
              <a:t>.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604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85450" y="298501"/>
            <a:ext cx="7622974" cy="63304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Упражнение 39</a:t>
            </a: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691A19B7-3359-4E74-BD1F-117F5B3B7A9C}"/>
              </a:ext>
            </a:extLst>
          </p:cNvPr>
          <p:cNvSpPr/>
          <p:nvPr/>
        </p:nvSpPr>
        <p:spPr>
          <a:xfrm>
            <a:off x="933191" y="1233376"/>
            <a:ext cx="1248428" cy="720436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err="1" smtClean="0">
                <a:solidFill>
                  <a:schemeClr val="bg1"/>
                </a:solidFill>
              </a:rPr>
              <a:t>м.р</a:t>
            </a:r>
            <a:r>
              <a:rPr lang="ru-RU" sz="4000" b="1" dirty="0" smtClean="0">
                <a:solidFill>
                  <a:schemeClr val="bg1"/>
                </a:solidFill>
              </a:rPr>
              <a:t>.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19934" y="1749273"/>
            <a:ext cx="175400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latin typeface="Propisi" panose="02000508030000020003" pitchFamily="2" charset="0"/>
              </a:rPr>
              <a:t>волна</a:t>
            </a:r>
            <a:endParaRPr lang="ru-RU" sz="6600" dirty="0">
              <a:latin typeface="Propisi" panose="02000508030000020003" pitchFamily="2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691A19B7-3359-4E74-BD1F-117F5B3B7A9C}"/>
              </a:ext>
            </a:extLst>
          </p:cNvPr>
          <p:cNvSpPr/>
          <p:nvPr/>
        </p:nvSpPr>
        <p:spPr>
          <a:xfrm>
            <a:off x="3944202" y="1233376"/>
            <a:ext cx="1248428" cy="720436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err="1" smtClean="0">
                <a:solidFill>
                  <a:schemeClr val="bg1"/>
                </a:solidFill>
              </a:rPr>
              <a:t>ж.р</a:t>
            </a:r>
            <a:r>
              <a:rPr lang="ru-RU" sz="4000" b="1" dirty="0" smtClean="0">
                <a:solidFill>
                  <a:schemeClr val="bg1"/>
                </a:solidFill>
              </a:rPr>
              <a:t>.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691A19B7-3359-4E74-BD1F-117F5B3B7A9C}"/>
              </a:ext>
            </a:extLst>
          </p:cNvPr>
          <p:cNvSpPr/>
          <p:nvPr/>
        </p:nvSpPr>
        <p:spPr>
          <a:xfrm>
            <a:off x="6805334" y="1202886"/>
            <a:ext cx="1248428" cy="720436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err="1" smtClean="0">
                <a:solidFill>
                  <a:schemeClr val="bg1"/>
                </a:solidFill>
              </a:rPr>
              <a:t>ср.р</a:t>
            </a:r>
            <a:r>
              <a:rPr lang="ru-RU" sz="4000" b="1" dirty="0" smtClean="0">
                <a:solidFill>
                  <a:schemeClr val="bg1"/>
                </a:solidFill>
              </a:rPr>
              <a:t>.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98049" y="1749273"/>
            <a:ext cx="181171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latin typeface="Propisi" panose="02000508030000020003" pitchFamily="2" charset="0"/>
              </a:rPr>
              <a:t>гнездо</a:t>
            </a:r>
            <a:endParaRPr lang="ru-RU" sz="6600" dirty="0">
              <a:latin typeface="Propisi" panose="02000508030000020003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59207" y="2335453"/>
            <a:ext cx="167545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latin typeface="Propisi" panose="02000508030000020003" pitchFamily="2" charset="0"/>
              </a:rPr>
              <a:t>тётя</a:t>
            </a:r>
            <a:endParaRPr lang="ru-RU" sz="6600" dirty="0">
              <a:latin typeface="Propisi" panose="02000508030000020003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94280" y="2880016"/>
            <a:ext cx="1778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latin typeface="Propisi" panose="02000508030000020003" pitchFamily="2" charset="0"/>
              </a:rPr>
              <a:t>земля</a:t>
            </a:r>
            <a:endParaRPr lang="ru-RU" sz="6600" dirty="0">
              <a:latin typeface="Propisi" panose="02000508030000020003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18640" y="1749273"/>
            <a:ext cx="134844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latin typeface="Propisi" panose="02000508030000020003" pitchFamily="2" charset="0"/>
              </a:rPr>
              <a:t>дядя</a:t>
            </a:r>
            <a:endParaRPr lang="ru-RU" sz="6600" dirty="0">
              <a:latin typeface="Propisi" panose="02000508030000020003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95282" y="2303271"/>
            <a:ext cx="15247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latin typeface="Propisi" panose="02000508030000020003" pitchFamily="2" charset="0"/>
              </a:rPr>
              <a:t>море</a:t>
            </a:r>
            <a:endParaRPr lang="ru-RU" sz="6600" dirty="0">
              <a:latin typeface="Propisi" panose="02000508030000020003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28472" y="2335453"/>
            <a:ext cx="152958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latin typeface="Propisi" panose="02000508030000020003" pitchFamily="2" charset="0"/>
              </a:rPr>
              <a:t>стол</a:t>
            </a:r>
            <a:endParaRPr lang="ru-RU" sz="6600" dirty="0">
              <a:latin typeface="Propisi" panose="02000508030000020003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68498" y="2880016"/>
            <a:ext cx="222368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latin typeface="Propisi" panose="02000508030000020003" pitchFamily="2" charset="0"/>
              </a:rPr>
              <a:t>пальто</a:t>
            </a:r>
            <a:endParaRPr lang="ru-RU" sz="6600" dirty="0">
              <a:latin typeface="Propisi" panose="02000508030000020003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7475" y="2880016"/>
            <a:ext cx="244650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latin typeface="Propisi" panose="02000508030000020003" pitchFamily="2" charset="0"/>
              </a:rPr>
              <a:t>дедушка</a:t>
            </a:r>
            <a:endParaRPr lang="ru-RU" sz="6600" dirty="0">
              <a:latin typeface="Propisi" panose="02000508030000020003" pitchFamily="2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462777" y="4546360"/>
            <a:ext cx="4135272" cy="633048"/>
          </a:xfrm>
          <a:prstGeom prst="roundRect">
            <a:avLst/>
          </a:prstGeom>
          <a:solidFill>
            <a:srgbClr val="FFD0C5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Запомните!!!</a:t>
            </a: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39790" y="5179408"/>
            <a:ext cx="82523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Имена сущ.  имеют свои </a:t>
            </a:r>
            <a:r>
              <a:rPr lang="ru-RU" sz="32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родовые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окончания.</a:t>
            </a:r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15381" y="5914309"/>
            <a:ext cx="80530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  сущ. – </a:t>
            </a:r>
            <a:r>
              <a:rPr lang="ru-RU" sz="32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постоянный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признак.</a:t>
            </a:r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74933" y="3561392"/>
            <a:ext cx="219643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latin typeface="Propisi" panose="02000508030000020003" pitchFamily="2" charset="0"/>
              </a:rPr>
              <a:t>метель</a:t>
            </a:r>
            <a:endParaRPr lang="ru-RU" sz="6600" dirty="0">
              <a:latin typeface="Propisi" panose="0200050803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5293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 animBg="1"/>
      <p:bldP spid="17" grpId="0"/>
      <p:bldP spid="18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Русский язык\Игровая приставка существительное\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307" y="1165018"/>
            <a:ext cx="8727743" cy="5155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685450" y="298501"/>
            <a:ext cx="7622974" cy="63304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Работа в парах</a:t>
            </a:r>
            <a:endParaRPr lang="ru-RU" sz="4800" b="1" dirty="0">
              <a:solidFill>
                <a:srgbClr val="002060"/>
              </a:solidFill>
            </a:endParaRPr>
          </a:p>
        </p:txBody>
      </p:sp>
      <p:pic>
        <p:nvPicPr>
          <p:cNvPr id="4" name="Picture 2" descr="H:\Русский язык\Игровая приставка существительное\4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68" t="14993" r="42612" b="17705"/>
          <a:stretch/>
        </p:blipFill>
        <p:spPr bwMode="auto">
          <a:xfrm>
            <a:off x="143300" y="69874"/>
            <a:ext cx="6783245" cy="6387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43522" y="931549"/>
            <a:ext cx="10198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err="1" smtClean="0">
                <a:solidFill>
                  <a:srgbClr val="FF0000"/>
                </a:solidFill>
              </a:rPr>
              <a:t>ж.р</a:t>
            </a:r>
            <a:r>
              <a:rPr lang="ru-RU" sz="3600" b="1" dirty="0" smtClean="0">
                <a:solidFill>
                  <a:srgbClr val="FF0000"/>
                </a:solidFill>
              </a:rPr>
              <a:t>.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82650" y="931549"/>
            <a:ext cx="10086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err="1" smtClean="0">
                <a:solidFill>
                  <a:srgbClr val="FF0000"/>
                </a:solidFill>
              </a:rPr>
              <a:t>м.р</a:t>
            </a:r>
            <a:r>
              <a:rPr lang="ru-RU" sz="3600" b="1" dirty="0" smtClean="0">
                <a:solidFill>
                  <a:srgbClr val="FF0000"/>
                </a:solidFill>
              </a:rPr>
              <a:t>.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75182" y="971612"/>
            <a:ext cx="11224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err="1" smtClean="0">
                <a:solidFill>
                  <a:srgbClr val="FF0000"/>
                </a:solidFill>
              </a:rPr>
              <a:t>ср.р</a:t>
            </a:r>
            <a:r>
              <a:rPr lang="ru-RU" sz="3600" b="1" dirty="0" smtClean="0">
                <a:solidFill>
                  <a:srgbClr val="FF0000"/>
                </a:solidFill>
              </a:rPr>
              <a:t>.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02179" y="3782846"/>
            <a:ext cx="833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FF0000"/>
                </a:solidFill>
              </a:rPr>
              <a:t>м.р</a:t>
            </a:r>
            <a:r>
              <a:rPr lang="ru-RU" sz="2800" b="1" dirty="0" smtClean="0">
                <a:solidFill>
                  <a:srgbClr val="FF0000"/>
                </a:solidFill>
              </a:rPr>
              <a:t>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53072" y="3782846"/>
            <a:ext cx="833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FF0000"/>
                </a:solidFill>
              </a:rPr>
              <a:t>ж.р</a:t>
            </a:r>
            <a:r>
              <a:rPr lang="ru-RU" sz="2800" b="1" dirty="0" smtClean="0">
                <a:solidFill>
                  <a:srgbClr val="FF0000"/>
                </a:solidFill>
              </a:rPr>
              <a:t>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69879" y="3814860"/>
            <a:ext cx="833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FF0000"/>
                </a:solidFill>
              </a:rPr>
              <a:t>м.р</a:t>
            </a:r>
            <a:r>
              <a:rPr lang="ru-RU" sz="2800" b="1" dirty="0" smtClean="0">
                <a:solidFill>
                  <a:srgbClr val="FF0000"/>
                </a:solidFill>
              </a:rPr>
              <a:t>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35908" y="3814860"/>
            <a:ext cx="9124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FF0000"/>
                </a:solidFill>
              </a:rPr>
              <a:t>ср.р</a:t>
            </a:r>
            <a:r>
              <a:rPr lang="ru-RU" sz="2800" b="1" dirty="0" smtClean="0">
                <a:solidFill>
                  <a:srgbClr val="FF0000"/>
                </a:solidFill>
              </a:rPr>
              <a:t>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23081" y="4388347"/>
            <a:ext cx="833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FF0000"/>
                </a:solidFill>
              </a:rPr>
              <a:t>ж.р</a:t>
            </a:r>
            <a:r>
              <a:rPr lang="ru-RU" sz="2800" b="1" dirty="0" smtClean="0">
                <a:solidFill>
                  <a:srgbClr val="FF0000"/>
                </a:solidFill>
              </a:rPr>
              <a:t>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46957" y="4402389"/>
            <a:ext cx="9124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FF0000"/>
                </a:solidFill>
              </a:rPr>
              <a:t>ср.р</a:t>
            </a:r>
            <a:r>
              <a:rPr lang="ru-RU" sz="2800" b="1" dirty="0" smtClean="0">
                <a:solidFill>
                  <a:srgbClr val="FF0000"/>
                </a:solidFill>
              </a:rPr>
              <a:t>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27670" y="4388347"/>
            <a:ext cx="833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FF0000"/>
                </a:solidFill>
              </a:rPr>
              <a:t>м.р</a:t>
            </a:r>
            <a:r>
              <a:rPr lang="ru-RU" sz="2800" b="1" dirty="0" smtClean="0">
                <a:solidFill>
                  <a:srgbClr val="FF0000"/>
                </a:solidFill>
              </a:rPr>
              <a:t>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06237" y="4411826"/>
            <a:ext cx="833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FF0000"/>
                </a:solidFill>
              </a:rPr>
              <a:t>ж.р</a:t>
            </a:r>
            <a:r>
              <a:rPr lang="ru-RU" sz="2800" b="1" dirty="0" smtClean="0">
                <a:solidFill>
                  <a:srgbClr val="FF0000"/>
                </a:solidFill>
              </a:rPr>
              <a:t>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24449" y="4388347"/>
            <a:ext cx="9124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FF0000"/>
                </a:solidFill>
              </a:rPr>
              <a:t>ср.р</a:t>
            </a:r>
            <a:r>
              <a:rPr lang="ru-RU" sz="2800" b="1" dirty="0" smtClean="0">
                <a:solidFill>
                  <a:srgbClr val="FF0000"/>
                </a:solidFill>
              </a:rPr>
              <a:t>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23081" y="4953412"/>
            <a:ext cx="833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FF0000"/>
                </a:solidFill>
              </a:rPr>
              <a:t>м.р</a:t>
            </a:r>
            <a:r>
              <a:rPr lang="ru-RU" sz="2800" b="1" dirty="0" smtClean="0">
                <a:solidFill>
                  <a:srgbClr val="FF0000"/>
                </a:solidFill>
              </a:rPr>
              <a:t>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175170" y="4958131"/>
            <a:ext cx="9124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FF0000"/>
                </a:solidFill>
              </a:rPr>
              <a:t>ср.р</a:t>
            </a:r>
            <a:r>
              <a:rPr lang="ru-RU" sz="2800" b="1" dirty="0" smtClean="0">
                <a:solidFill>
                  <a:srgbClr val="FF0000"/>
                </a:solidFill>
              </a:rPr>
              <a:t>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52938" y="4911567"/>
            <a:ext cx="833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FF0000"/>
                </a:solidFill>
              </a:rPr>
              <a:t>м.р</a:t>
            </a:r>
            <a:r>
              <a:rPr lang="ru-RU" sz="2800" b="1" dirty="0" smtClean="0">
                <a:solidFill>
                  <a:srgbClr val="FF0000"/>
                </a:solidFill>
              </a:rPr>
              <a:t>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14415" y="4935046"/>
            <a:ext cx="9124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FF0000"/>
                </a:solidFill>
              </a:rPr>
              <a:t>ср.р</a:t>
            </a:r>
            <a:r>
              <a:rPr lang="ru-RU" sz="2800" b="1" dirty="0" smtClean="0">
                <a:solidFill>
                  <a:srgbClr val="FF0000"/>
                </a:solidFill>
              </a:rPr>
              <a:t>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65287" y="5527013"/>
            <a:ext cx="833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FF0000"/>
                </a:solidFill>
              </a:rPr>
              <a:t>м.р</a:t>
            </a:r>
            <a:r>
              <a:rPr lang="ru-RU" sz="2800" b="1" dirty="0" smtClean="0">
                <a:solidFill>
                  <a:srgbClr val="FF0000"/>
                </a:solidFill>
              </a:rPr>
              <a:t>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950062" y="5527013"/>
            <a:ext cx="833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FF0000"/>
                </a:solidFill>
              </a:rPr>
              <a:t>ж.р</a:t>
            </a:r>
            <a:r>
              <a:rPr lang="ru-RU" sz="2800" b="1" dirty="0" smtClean="0">
                <a:solidFill>
                  <a:srgbClr val="FF0000"/>
                </a:solidFill>
              </a:rPr>
              <a:t>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372355" y="5481351"/>
            <a:ext cx="833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FF0000"/>
                </a:solidFill>
              </a:rPr>
              <a:t>м.р</a:t>
            </a:r>
            <a:r>
              <a:rPr lang="ru-RU" sz="2800" b="1" dirty="0" smtClean="0">
                <a:solidFill>
                  <a:srgbClr val="FF0000"/>
                </a:solidFill>
              </a:rPr>
              <a:t>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22551" y="5513927"/>
            <a:ext cx="833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FF0000"/>
                </a:solidFill>
              </a:rPr>
              <a:t>м.р</a:t>
            </a:r>
            <a:r>
              <a:rPr lang="ru-RU" sz="2800" b="1" dirty="0" smtClean="0">
                <a:solidFill>
                  <a:srgbClr val="FF0000"/>
                </a:solidFill>
              </a:rPr>
              <a:t>.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390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561756" y="703735"/>
            <a:ext cx="7995390" cy="542411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800" b="1" dirty="0">
                <a:solidFill>
                  <a:srgbClr val="002060"/>
                </a:solidFill>
              </a:rPr>
              <a:t>Женский род запомню </a:t>
            </a:r>
            <a:r>
              <a:rPr lang="ru-RU" sz="4800" b="1" dirty="0" smtClean="0">
                <a:solidFill>
                  <a:srgbClr val="002060"/>
                </a:solidFill>
              </a:rPr>
              <a:t>я</a:t>
            </a:r>
          </a:p>
          <a:p>
            <a:r>
              <a:rPr lang="ru-RU" sz="4800" b="1" dirty="0" smtClean="0">
                <a:solidFill>
                  <a:srgbClr val="002060"/>
                </a:solidFill>
              </a:rPr>
              <a:t>И скажу: </a:t>
            </a:r>
          </a:p>
          <a:p>
            <a:r>
              <a:rPr lang="ru-RU" sz="4800" b="1" dirty="0" smtClean="0">
                <a:solidFill>
                  <a:srgbClr val="002060"/>
                </a:solidFill>
              </a:rPr>
              <a:t>И </a:t>
            </a:r>
            <a:r>
              <a:rPr lang="ru-RU" sz="4800" b="1" dirty="0">
                <a:solidFill>
                  <a:srgbClr val="002060"/>
                </a:solidFill>
              </a:rPr>
              <a:t>запомню род мужской</a:t>
            </a:r>
          </a:p>
          <a:p>
            <a:r>
              <a:rPr lang="ru-RU" sz="4800" b="1" dirty="0">
                <a:solidFill>
                  <a:srgbClr val="002060"/>
                </a:solidFill>
              </a:rPr>
              <a:t>И опять скажу: </a:t>
            </a:r>
            <a:endParaRPr lang="ru-RU" sz="4800" b="1" dirty="0" smtClean="0">
              <a:solidFill>
                <a:srgbClr val="002060"/>
              </a:solidFill>
            </a:endParaRPr>
          </a:p>
          <a:p>
            <a:r>
              <a:rPr lang="ru-RU" sz="4800" b="1" dirty="0" smtClean="0">
                <a:solidFill>
                  <a:srgbClr val="002060"/>
                </a:solidFill>
              </a:rPr>
              <a:t>Средний </a:t>
            </a:r>
            <a:r>
              <a:rPr lang="ru-RU" sz="4800" b="1" dirty="0">
                <a:solidFill>
                  <a:srgbClr val="002060"/>
                </a:solidFill>
              </a:rPr>
              <a:t>род – </a:t>
            </a:r>
            <a:endParaRPr lang="ru-RU" sz="4800" b="1" dirty="0" smtClean="0">
              <a:solidFill>
                <a:srgbClr val="002060"/>
              </a:solidFill>
            </a:endParaRPr>
          </a:p>
          <a:p>
            <a:r>
              <a:rPr lang="ru-RU" sz="4800" b="1" dirty="0" smtClean="0">
                <a:solidFill>
                  <a:srgbClr val="002060"/>
                </a:solidFill>
              </a:rPr>
              <a:t>Это </a:t>
            </a:r>
            <a:r>
              <a:rPr lang="ru-RU" sz="4800" b="1" dirty="0">
                <a:solidFill>
                  <a:srgbClr val="002060"/>
                </a:solidFill>
              </a:rPr>
              <a:t>правило твоё!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498130" y="1859778"/>
            <a:ext cx="41226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rgbClr val="0066FF"/>
                </a:solidFill>
              </a:rPr>
              <a:t>она, моя.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913192" y="3310458"/>
            <a:ext cx="36644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>
                <a:solidFill>
                  <a:srgbClr val="0066FF"/>
                </a:solidFill>
              </a:rPr>
              <a:t>он, мой.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925273" y="4141454"/>
            <a:ext cx="32898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0066FF"/>
                </a:solidFill>
              </a:rPr>
              <a:t>оно, моё.</a:t>
            </a:r>
            <a:endParaRPr lang="ru-RU" sz="4800" b="1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687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066801" y="351691"/>
            <a:ext cx="7057292" cy="162364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</a:rPr>
              <a:t>Минутка чистописания</a:t>
            </a:r>
            <a:endParaRPr lang="ru-RU" sz="6000" b="1" dirty="0">
              <a:solidFill>
                <a:srgbClr val="00206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539263" y="2942492"/>
            <a:ext cx="793652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94" b="8068"/>
          <a:stretch/>
        </p:blipFill>
        <p:spPr bwMode="auto">
          <a:xfrm>
            <a:off x="633044" y="2297723"/>
            <a:ext cx="1459524" cy="99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539264" y="2297723"/>
            <a:ext cx="793652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539258" y="3727939"/>
            <a:ext cx="793652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539264" y="4478215"/>
            <a:ext cx="793652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539260" y="5275386"/>
            <a:ext cx="793652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539262" y="3443184"/>
            <a:ext cx="22101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latin typeface="Propisi" panose="02000508030000020003" pitchFamily="2" charset="0"/>
              </a:rPr>
              <a:t>Род- </a:t>
            </a:r>
            <a:endParaRPr lang="ru-RU" sz="8000" dirty="0">
              <a:latin typeface="Propisi" panose="02000508030000020003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2697" y="4198689"/>
            <a:ext cx="676339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dirty="0">
                <a:latin typeface="Propisi" panose="02000508030000020003" pitchFamily="2" charset="0"/>
              </a:rPr>
              <a:t>р</a:t>
            </a:r>
            <a:r>
              <a:rPr lang="ru-RU" sz="8800" dirty="0" smtClean="0">
                <a:latin typeface="Propisi" panose="02000508030000020003" pitchFamily="2" charset="0"/>
              </a:rPr>
              <a:t>одина, родной.   </a:t>
            </a:r>
            <a:endParaRPr lang="ru-RU" sz="8800" dirty="0">
              <a:latin typeface="Propisi" panose="02000508030000020003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85557" y="3381629"/>
            <a:ext cx="69910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dirty="0">
                <a:latin typeface="Propisi" panose="02000508030000020003" pitchFamily="2" charset="0"/>
              </a:rPr>
              <a:t>р</a:t>
            </a:r>
            <a:r>
              <a:rPr lang="ru-RU" sz="8800" dirty="0" smtClean="0">
                <a:latin typeface="Propisi" panose="02000508030000020003" pitchFamily="2" charset="0"/>
              </a:rPr>
              <a:t>одители, родня,  </a:t>
            </a:r>
            <a:endParaRPr lang="ru-RU" sz="8800" dirty="0">
              <a:latin typeface="Propisi" panose="0200050803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8100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6" name="Picture 10">
            <a:extLst>
              <a:ext uri="{FF2B5EF4-FFF2-40B4-BE49-F238E27FC236}">
                <a16:creationId xmlns:a16="http://schemas.microsoft.com/office/drawing/2014/main" xmlns="" id="{0AA9D713-71FA-4A79-8CA1-E5C6D5D90D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6698" y="4091249"/>
            <a:ext cx="1663332" cy="1611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>
            <a:extLst>
              <a:ext uri="{FF2B5EF4-FFF2-40B4-BE49-F238E27FC236}">
                <a16:creationId xmlns:a16="http://schemas.microsoft.com/office/drawing/2014/main" xmlns="" id="{7F408F17-AB02-47E1-B108-5989082C54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993" y="1660269"/>
            <a:ext cx="1793659" cy="1694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>
            <a:extLst>
              <a:ext uri="{FF2B5EF4-FFF2-40B4-BE49-F238E27FC236}">
                <a16:creationId xmlns:a16="http://schemas.microsoft.com/office/drawing/2014/main" xmlns="" id="{DF0A185F-38FC-4684-9A6E-1F6935561E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349986" y="3814121"/>
            <a:ext cx="2173641" cy="2166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>
            <a:extLst>
              <a:ext uri="{FF2B5EF4-FFF2-40B4-BE49-F238E27FC236}">
                <a16:creationId xmlns:a16="http://schemas.microsoft.com/office/drawing/2014/main" xmlns="" id="{5E57939F-4825-46C1-9899-16CCDF5E93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7484" y="2719649"/>
            <a:ext cx="1286828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>
            <a:extLst>
              <a:ext uri="{FF2B5EF4-FFF2-40B4-BE49-F238E27FC236}">
                <a16:creationId xmlns:a16="http://schemas.microsoft.com/office/drawing/2014/main" xmlns="" id="{0D8EDEF5-520D-4E80-BC4F-32A6719764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843207" y="1207478"/>
            <a:ext cx="2111010" cy="2452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6" name="Picture 20">
            <a:extLst>
              <a:ext uri="{FF2B5EF4-FFF2-40B4-BE49-F238E27FC236}">
                <a16:creationId xmlns:a16="http://schemas.microsoft.com/office/drawing/2014/main" xmlns="" id="{CA1620C9-E4D6-4814-BADA-25CFE5CD4D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4217" y="3758220"/>
            <a:ext cx="1329974" cy="1736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8" name="Picture 22">
            <a:extLst>
              <a:ext uri="{FF2B5EF4-FFF2-40B4-BE49-F238E27FC236}">
                <a16:creationId xmlns:a16="http://schemas.microsoft.com/office/drawing/2014/main" xmlns="" id="{36B8E01F-AFB7-421E-8BD4-6D4755A1EF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8103" y="3173928"/>
            <a:ext cx="403513" cy="538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2" name="Picture 26">
            <a:extLst>
              <a:ext uri="{FF2B5EF4-FFF2-40B4-BE49-F238E27FC236}">
                <a16:creationId xmlns:a16="http://schemas.microsoft.com/office/drawing/2014/main" xmlns="" id="{61CA0DB2-6E2D-476E-89CD-92F41AA2F3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0326" y="4626671"/>
            <a:ext cx="474518" cy="632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1043354" y="574430"/>
            <a:ext cx="7057292" cy="63304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Назовите слова</a:t>
            </a:r>
            <a:endParaRPr lang="ru-RU" sz="4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017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" r="-6099" b="46492"/>
          <a:stretch/>
        </p:blipFill>
        <p:spPr bwMode="auto">
          <a:xfrm>
            <a:off x="1946325" y="220773"/>
            <a:ext cx="5464037" cy="6343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07946" y="3452776"/>
            <a:ext cx="27764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предмет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71356" y="4376106"/>
            <a:ext cx="29238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FF0000"/>
                </a:solidFill>
              </a:rPr>
              <a:t>Н.ф</a:t>
            </a:r>
            <a:r>
              <a:rPr lang="ru-RU" sz="3200" b="1" dirty="0" smtClean="0">
                <a:solidFill>
                  <a:srgbClr val="FF0000"/>
                </a:solidFill>
              </a:rPr>
              <a:t>. (кто? </a:t>
            </a:r>
            <a:r>
              <a:rPr lang="ru-RU" sz="3200" b="1" dirty="0">
                <a:solidFill>
                  <a:srgbClr val="FF0000"/>
                </a:solidFill>
              </a:rPr>
              <a:t>ч</a:t>
            </a:r>
            <a:r>
              <a:rPr lang="ru-RU" sz="3200" b="1" dirty="0" smtClean="0">
                <a:solidFill>
                  <a:srgbClr val="FF0000"/>
                </a:solidFill>
              </a:rPr>
              <a:t>то?)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87282" y="5008509"/>
            <a:ext cx="15093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err="1">
                <a:solidFill>
                  <a:srgbClr val="7030A0"/>
                </a:solidFill>
              </a:rPr>
              <a:t>о</a:t>
            </a:r>
            <a:r>
              <a:rPr lang="ru-RU" sz="4000" b="1" dirty="0" err="1" smtClean="0">
                <a:solidFill>
                  <a:srgbClr val="7030A0"/>
                </a:solidFill>
              </a:rPr>
              <a:t>душ</a:t>
            </a:r>
            <a:r>
              <a:rPr lang="ru-RU" sz="4000" b="1" dirty="0" smtClean="0">
                <a:solidFill>
                  <a:srgbClr val="7030A0"/>
                </a:solidFill>
              </a:rPr>
              <a:t>.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13057" y="5070065"/>
            <a:ext cx="18624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err="1" smtClean="0">
                <a:solidFill>
                  <a:srgbClr val="7030A0"/>
                </a:solidFill>
              </a:rPr>
              <a:t>неодуш</a:t>
            </a:r>
            <a:r>
              <a:rPr lang="ru-RU" sz="3600" b="1" dirty="0" smtClean="0">
                <a:solidFill>
                  <a:srgbClr val="7030A0"/>
                </a:solidFill>
              </a:rPr>
              <a:t>.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782" y="5856686"/>
            <a:ext cx="160832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err="1" smtClean="0">
                <a:solidFill>
                  <a:srgbClr val="0066FF"/>
                </a:solidFill>
              </a:rPr>
              <a:t>собст</a:t>
            </a:r>
            <a:r>
              <a:rPr lang="ru-RU" sz="4400" b="1" dirty="0" smtClean="0">
                <a:solidFill>
                  <a:srgbClr val="0066FF"/>
                </a:solidFill>
              </a:rPr>
              <a:t>.</a:t>
            </a:r>
            <a:endParaRPr lang="ru-RU" sz="4400" b="1" dirty="0">
              <a:solidFill>
                <a:srgbClr val="0066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13870" y="5856686"/>
            <a:ext cx="17043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err="1">
                <a:solidFill>
                  <a:srgbClr val="0066FF"/>
                </a:solidFill>
              </a:rPr>
              <a:t>н</a:t>
            </a:r>
            <a:r>
              <a:rPr lang="ru-RU" sz="4000" b="1" dirty="0" err="1" smtClean="0">
                <a:solidFill>
                  <a:srgbClr val="0066FF"/>
                </a:solidFill>
              </a:rPr>
              <a:t>ариц</a:t>
            </a:r>
            <a:r>
              <a:rPr lang="ru-RU" sz="4000" b="1" dirty="0" smtClean="0">
                <a:solidFill>
                  <a:schemeClr val="accent5">
                    <a:lumMod val="75000"/>
                  </a:schemeClr>
                </a:solidFill>
              </a:rPr>
              <a:t>.</a:t>
            </a:r>
            <a:endParaRPr lang="ru-RU" sz="40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719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6" name="Picture 10">
            <a:extLst>
              <a:ext uri="{FF2B5EF4-FFF2-40B4-BE49-F238E27FC236}">
                <a16:creationId xmlns:a16="http://schemas.microsoft.com/office/drawing/2014/main" xmlns="" id="{0AA9D713-71FA-4A79-8CA1-E5C6D5D90D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6698" y="4091249"/>
            <a:ext cx="1663332" cy="1611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>
            <a:extLst>
              <a:ext uri="{FF2B5EF4-FFF2-40B4-BE49-F238E27FC236}">
                <a16:creationId xmlns:a16="http://schemas.microsoft.com/office/drawing/2014/main" xmlns="" id="{7F408F17-AB02-47E1-B108-5989082C54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993" y="1660269"/>
            <a:ext cx="1793659" cy="1694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>
            <a:extLst>
              <a:ext uri="{FF2B5EF4-FFF2-40B4-BE49-F238E27FC236}">
                <a16:creationId xmlns:a16="http://schemas.microsoft.com/office/drawing/2014/main" xmlns="" id="{DF0A185F-38FC-4684-9A6E-1F6935561E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349986" y="3814121"/>
            <a:ext cx="2173641" cy="2166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>
            <a:extLst>
              <a:ext uri="{FF2B5EF4-FFF2-40B4-BE49-F238E27FC236}">
                <a16:creationId xmlns:a16="http://schemas.microsoft.com/office/drawing/2014/main" xmlns="" id="{5E57939F-4825-46C1-9899-16CCDF5E93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7484" y="2719649"/>
            <a:ext cx="1286828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>
            <a:extLst>
              <a:ext uri="{FF2B5EF4-FFF2-40B4-BE49-F238E27FC236}">
                <a16:creationId xmlns:a16="http://schemas.microsoft.com/office/drawing/2014/main" xmlns="" id="{0D8EDEF5-520D-4E80-BC4F-32A6719764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843207" y="1207478"/>
            <a:ext cx="2111010" cy="2452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6" name="Picture 20">
            <a:extLst>
              <a:ext uri="{FF2B5EF4-FFF2-40B4-BE49-F238E27FC236}">
                <a16:creationId xmlns:a16="http://schemas.microsoft.com/office/drawing/2014/main" xmlns="" id="{CA1620C9-E4D6-4814-BADA-25CFE5CD4D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4217" y="3758220"/>
            <a:ext cx="1329974" cy="1736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8" name="Picture 22">
            <a:extLst>
              <a:ext uri="{FF2B5EF4-FFF2-40B4-BE49-F238E27FC236}">
                <a16:creationId xmlns:a16="http://schemas.microsoft.com/office/drawing/2014/main" xmlns="" id="{36B8E01F-AFB7-421E-8BD4-6D4755A1EF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8103" y="3173928"/>
            <a:ext cx="403513" cy="538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2" name="Picture 26">
            <a:extLst>
              <a:ext uri="{FF2B5EF4-FFF2-40B4-BE49-F238E27FC236}">
                <a16:creationId xmlns:a16="http://schemas.microsoft.com/office/drawing/2014/main" xmlns="" id="{61CA0DB2-6E2D-476E-89CD-92F41AA2F3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0326" y="4626671"/>
            <a:ext cx="474518" cy="632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824990" y="605575"/>
            <a:ext cx="7622974" cy="63304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Разделите на группы</a:t>
            </a:r>
            <a:endParaRPr lang="ru-RU" sz="4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158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6" name="Picture 10">
            <a:extLst>
              <a:ext uri="{FF2B5EF4-FFF2-40B4-BE49-F238E27FC236}">
                <a16:creationId xmlns:a16="http://schemas.microsoft.com/office/drawing/2014/main" xmlns="" id="{0AA9D713-71FA-4A79-8CA1-E5C6D5D90D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156" y="3889801"/>
            <a:ext cx="1663332" cy="1611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>
            <a:extLst>
              <a:ext uri="{FF2B5EF4-FFF2-40B4-BE49-F238E27FC236}">
                <a16:creationId xmlns:a16="http://schemas.microsoft.com/office/drawing/2014/main" xmlns="" id="{7F408F17-AB02-47E1-B108-5989082C54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993" y="1660269"/>
            <a:ext cx="1793659" cy="1694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>
            <a:extLst>
              <a:ext uri="{FF2B5EF4-FFF2-40B4-BE49-F238E27FC236}">
                <a16:creationId xmlns:a16="http://schemas.microsoft.com/office/drawing/2014/main" xmlns="" id="{DF0A185F-38FC-4684-9A6E-1F6935561E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207369" y="2820693"/>
            <a:ext cx="1881540" cy="1875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>
            <a:extLst>
              <a:ext uri="{FF2B5EF4-FFF2-40B4-BE49-F238E27FC236}">
                <a16:creationId xmlns:a16="http://schemas.microsoft.com/office/drawing/2014/main" xmlns="" id="{5E57939F-4825-46C1-9899-16CCDF5E93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4522" y="1518646"/>
            <a:ext cx="1286828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>
            <a:extLst>
              <a:ext uri="{FF2B5EF4-FFF2-40B4-BE49-F238E27FC236}">
                <a16:creationId xmlns:a16="http://schemas.microsoft.com/office/drawing/2014/main" xmlns="" id="{0D8EDEF5-520D-4E80-BC4F-32A6719764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060651" y="4463167"/>
            <a:ext cx="1788018" cy="2077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6" name="Picture 20">
            <a:extLst>
              <a:ext uri="{FF2B5EF4-FFF2-40B4-BE49-F238E27FC236}">
                <a16:creationId xmlns:a16="http://schemas.microsoft.com/office/drawing/2014/main" xmlns="" id="{CA1620C9-E4D6-4814-BADA-25CFE5CD4D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2598" y="1733841"/>
            <a:ext cx="1329974" cy="1736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8" name="Picture 22">
            <a:extLst>
              <a:ext uri="{FF2B5EF4-FFF2-40B4-BE49-F238E27FC236}">
                <a16:creationId xmlns:a16="http://schemas.microsoft.com/office/drawing/2014/main" xmlns="" id="{36B8E01F-AFB7-421E-8BD4-6D4755A1EF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6179" y="1969602"/>
            <a:ext cx="403513" cy="538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2" name="Picture 26">
            <a:extLst>
              <a:ext uri="{FF2B5EF4-FFF2-40B4-BE49-F238E27FC236}">
                <a16:creationId xmlns:a16="http://schemas.microsoft.com/office/drawing/2014/main" xmlns="" id="{61CA0DB2-6E2D-476E-89CD-92F41AA2F3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0326" y="2573900"/>
            <a:ext cx="474518" cy="632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1161160" y="660166"/>
            <a:ext cx="1836324" cy="63304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err="1" smtClean="0">
                <a:solidFill>
                  <a:srgbClr val="002060"/>
                </a:solidFill>
              </a:rPr>
              <a:t>одуш</a:t>
            </a:r>
            <a:r>
              <a:rPr lang="ru-RU" sz="4800" b="1" dirty="0" smtClean="0">
                <a:solidFill>
                  <a:srgbClr val="002060"/>
                </a:solidFill>
              </a:rPr>
              <a:t>.</a:t>
            </a: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227092" y="574430"/>
            <a:ext cx="2647665" cy="63304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err="1" smtClean="0">
                <a:solidFill>
                  <a:srgbClr val="002060"/>
                </a:solidFill>
              </a:rPr>
              <a:t>неодуш</a:t>
            </a:r>
            <a:r>
              <a:rPr lang="ru-RU" sz="4800" b="1" dirty="0" smtClean="0">
                <a:solidFill>
                  <a:srgbClr val="002060"/>
                </a:solidFill>
              </a:rPr>
              <a:t>.</a:t>
            </a:r>
            <a:endParaRPr lang="ru-RU" sz="4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613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61757" y="840212"/>
            <a:ext cx="3479080" cy="63304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Тема урока:</a:t>
            </a: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18880" y="2098078"/>
            <a:ext cx="7488148" cy="352479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Род имён существительных.</a:t>
            </a:r>
          </a:p>
          <a:p>
            <a:pPr algn="ctr"/>
            <a:endParaRPr lang="ru-RU" sz="48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Как определить род имён существительных?</a:t>
            </a:r>
            <a:endParaRPr lang="ru-RU" sz="4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340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6" name="Picture 10">
            <a:extLst>
              <a:ext uri="{FF2B5EF4-FFF2-40B4-BE49-F238E27FC236}">
                <a16:creationId xmlns:a16="http://schemas.microsoft.com/office/drawing/2014/main" xmlns="" id="{0AA9D713-71FA-4A79-8CA1-E5C6D5D90D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6698" y="4091249"/>
            <a:ext cx="1663332" cy="1611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>
            <a:extLst>
              <a:ext uri="{FF2B5EF4-FFF2-40B4-BE49-F238E27FC236}">
                <a16:creationId xmlns:a16="http://schemas.microsoft.com/office/drawing/2014/main" xmlns="" id="{7F408F17-AB02-47E1-B108-5989082C54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993" y="1660269"/>
            <a:ext cx="1793659" cy="1694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>
            <a:extLst>
              <a:ext uri="{FF2B5EF4-FFF2-40B4-BE49-F238E27FC236}">
                <a16:creationId xmlns:a16="http://schemas.microsoft.com/office/drawing/2014/main" xmlns="" id="{DF0A185F-38FC-4684-9A6E-1F6935561E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349986" y="3814121"/>
            <a:ext cx="2173641" cy="2166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>
            <a:extLst>
              <a:ext uri="{FF2B5EF4-FFF2-40B4-BE49-F238E27FC236}">
                <a16:creationId xmlns:a16="http://schemas.microsoft.com/office/drawing/2014/main" xmlns="" id="{5E57939F-4825-46C1-9899-16CCDF5E93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7484" y="2719649"/>
            <a:ext cx="1286828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>
            <a:extLst>
              <a:ext uri="{FF2B5EF4-FFF2-40B4-BE49-F238E27FC236}">
                <a16:creationId xmlns:a16="http://schemas.microsoft.com/office/drawing/2014/main" xmlns="" id="{0D8EDEF5-520D-4E80-BC4F-32A6719764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843207" y="1207478"/>
            <a:ext cx="2111010" cy="2452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6" name="Picture 20">
            <a:extLst>
              <a:ext uri="{FF2B5EF4-FFF2-40B4-BE49-F238E27FC236}">
                <a16:creationId xmlns:a16="http://schemas.microsoft.com/office/drawing/2014/main" xmlns="" id="{CA1620C9-E4D6-4814-BADA-25CFE5CD4D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4217" y="3758220"/>
            <a:ext cx="1329974" cy="1736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8" name="Picture 22">
            <a:extLst>
              <a:ext uri="{FF2B5EF4-FFF2-40B4-BE49-F238E27FC236}">
                <a16:creationId xmlns:a16="http://schemas.microsoft.com/office/drawing/2014/main" xmlns="" id="{36B8E01F-AFB7-421E-8BD4-6D4755A1EF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8103" y="3173928"/>
            <a:ext cx="403513" cy="538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2" name="Picture 26">
            <a:extLst>
              <a:ext uri="{FF2B5EF4-FFF2-40B4-BE49-F238E27FC236}">
                <a16:creationId xmlns:a16="http://schemas.microsoft.com/office/drawing/2014/main" xmlns="" id="{61CA0DB2-6E2D-476E-89CD-92F41AA2F3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0326" y="4626671"/>
            <a:ext cx="474518" cy="632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824990" y="605575"/>
            <a:ext cx="7622974" cy="63304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Разделите на 3 группы</a:t>
            </a:r>
            <a:endParaRPr lang="ru-RU" sz="4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531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AA5071FB-6D0B-4942-9753-747ED375018E}"/>
              </a:ext>
            </a:extLst>
          </p:cNvPr>
          <p:cNvSpPr/>
          <p:nvPr/>
        </p:nvSpPr>
        <p:spPr>
          <a:xfrm>
            <a:off x="1802860" y="1328227"/>
            <a:ext cx="1248428" cy="72043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err="1" smtClean="0">
                <a:solidFill>
                  <a:schemeClr val="tx1"/>
                </a:solidFill>
              </a:rPr>
              <a:t>м.р</a:t>
            </a:r>
            <a:r>
              <a:rPr lang="ru-RU" sz="4000" b="1" dirty="0" smtClean="0">
                <a:solidFill>
                  <a:schemeClr val="tx1"/>
                </a:solidFill>
              </a:rPr>
              <a:t>.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720AEB08-FFD8-4122-A69B-BBC034487237}"/>
              </a:ext>
            </a:extLst>
          </p:cNvPr>
          <p:cNvSpPr/>
          <p:nvPr/>
        </p:nvSpPr>
        <p:spPr>
          <a:xfrm>
            <a:off x="4474043" y="1328227"/>
            <a:ext cx="1248428" cy="72043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err="1" smtClean="0">
                <a:solidFill>
                  <a:schemeClr val="tx1"/>
                </a:solidFill>
              </a:rPr>
              <a:t>ж.р</a:t>
            </a:r>
            <a:r>
              <a:rPr lang="ru-RU" sz="4000" b="1" dirty="0" smtClean="0">
                <a:solidFill>
                  <a:schemeClr val="tx1"/>
                </a:solidFill>
              </a:rPr>
              <a:t>.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473DC782-2AD8-4ACB-9A8E-B115E4E50DB6}"/>
              </a:ext>
            </a:extLst>
          </p:cNvPr>
          <p:cNvSpPr/>
          <p:nvPr/>
        </p:nvSpPr>
        <p:spPr>
          <a:xfrm>
            <a:off x="6498456" y="1328227"/>
            <a:ext cx="1248428" cy="72043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err="1" smtClean="0">
                <a:solidFill>
                  <a:schemeClr val="tx1"/>
                </a:solidFill>
              </a:rPr>
              <a:t>ср.р</a:t>
            </a:r>
            <a:r>
              <a:rPr lang="ru-RU" sz="4000" b="1" dirty="0" smtClean="0">
                <a:solidFill>
                  <a:schemeClr val="tx1"/>
                </a:solidFill>
              </a:rPr>
              <a:t>.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691A19B7-3359-4E74-BD1F-117F5B3B7A9C}"/>
              </a:ext>
            </a:extLst>
          </p:cNvPr>
          <p:cNvSpPr/>
          <p:nvPr/>
        </p:nvSpPr>
        <p:spPr>
          <a:xfrm>
            <a:off x="1830020" y="2173981"/>
            <a:ext cx="1248428" cy="720436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bg1"/>
                </a:solidFill>
              </a:rPr>
              <a:t>ОН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0664ABA1-57A1-4894-B343-264C75FFA376}"/>
              </a:ext>
            </a:extLst>
          </p:cNvPr>
          <p:cNvSpPr/>
          <p:nvPr/>
        </p:nvSpPr>
        <p:spPr>
          <a:xfrm>
            <a:off x="1697085" y="3019815"/>
            <a:ext cx="1514298" cy="73660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bg1"/>
                </a:solidFill>
              </a:rPr>
              <a:t>МОЙ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3B87EE7D-DD3A-40B9-A3BA-275D4FD10B01}"/>
              </a:ext>
            </a:extLst>
          </p:cNvPr>
          <p:cNvSpPr/>
          <p:nvPr/>
        </p:nvSpPr>
        <p:spPr>
          <a:xfrm>
            <a:off x="4496937" y="2200563"/>
            <a:ext cx="1248428" cy="720436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bg1"/>
                </a:solidFill>
              </a:rPr>
              <a:t>ОНА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2D27717F-56F1-4584-B1FB-9A19E984D612}"/>
              </a:ext>
            </a:extLst>
          </p:cNvPr>
          <p:cNvSpPr/>
          <p:nvPr/>
        </p:nvSpPr>
        <p:spPr>
          <a:xfrm>
            <a:off x="4382670" y="2995800"/>
            <a:ext cx="1476961" cy="720436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bg1"/>
                </a:solidFill>
              </a:rPr>
              <a:t>МОЯ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7AFEC37C-B3A1-4BE3-AF84-7A297E31B180}"/>
              </a:ext>
            </a:extLst>
          </p:cNvPr>
          <p:cNvSpPr/>
          <p:nvPr/>
        </p:nvSpPr>
        <p:spPr>
          <a:xfrm>
            <a:off x="6481013" y="2173981"/>
            <a:ext cx="1248428" cy="720436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bg1"/>
                </a:solidFill>
              </a:rPr>
              <a:t>ОНО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4CA62B54-2426-4187-B942-04BF10E41D1A}"/>
              </a:ext>
            </a:extLst>
          </p:cNvPr>
          <p:cNvSpPr/>
          <p:nvPr/>
        </p:nvSpPr>
        <p:spPr>
          <a:xfrm>
            <a:off x="6481013" y="2995800"/>
            <a:ext cx="1248428" cy="720436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bg1"/>
                </a:solidFill>
              </a:rPr>
              <a:t>МОЁ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5450" y="572331"/>
            <a:ext cx="7622974" cy="63304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Подсказка</a:t>
            </a:r>
            <a:endParaRPr lang="ru-RU" sz="4800" b="1" dirty="0">
              <a:solidFill>
                <a:srgbClr val="00206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6151" y="4304153"/>
            <a:ext cx="1153625" cy="1091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10">
            <a:extLst>
              <a:ext uri="{FF2B5EF4-FFF2-40B4-BE49-F238E27FC236}">
                <a16:creationId xmlns:a16="http://schemas.microsoft.com/office/drawing/2014/main" xmlns="" id="{0AA9D713-71FA-4A79-8CA1-E5C6D5D90D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654" y="5180360"/>
            <a:ext cx="1141699" cy="1106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8">
            <a:extLst>
              <a:ext uri="{FF2B5EF4-FFF2-40B4-BE49-F238E27FC236}">
                <a16:creationId xmlns:a16="http://schemas.microsoft.com/office/drawing/2014/main" xmlns="" id="{0D8EDEF5-520D-4E80-BC4F-32A6719764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180391" y="1934432"/>
            <a:ext cx="1032611" cy="1199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4">
            <a:extLst>
              <a:ext uri="{FF2B5EF4-FFF2-40B4-BE49-F238E27FC236}">
                <a16:creationId xmlns:a16="http://schemas.microsoft.com/office/drawing/2014/main" xmlns="" id="{DF0A185F-38FC-4684-9A6E-1F6935561E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450" y="5180360"/>
            <a:ext cx="1542456" cy="1083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2964" y="2769269"/>
            <a:ext cx="900291" cy="1173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393" y="1302802"/>
            <a:ext cx="1285875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9716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9 0.01202 L 0.00139 -0.10107 C 0.00139 -0.15195 0.02622 -0.21416 0.04653 -0.21416 L 0.09184 -0.21416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14" y="-113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61702E-6 L -0.10364 -0.2326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91" y="-116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73913E-6 L -0.63368 0.063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684" y="31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51 0.06753 L 0.096 0.06753 C 0.13698 0.06753 0.1875 0.16929 0.1875 0.25232 L 0.1875 0.43687 " pathEditMode="relative" rAng="0" ptsTypes="FfFF">
                                      <p:cBhvr>
                                        <p:cTn id="1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49" y="184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01665E-6 L 8.33333E-7 0.16975 C 8.33333E-7 0.24584 0.1849 0.3395 0.33542 0.3395 L 0.67101 0.3395 " pathEditMode="relative" rAng="0" ptsTypes="FfFF">
                                      <p:cBhvr>
                                        <p:cTn id="22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42" y="169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46 0.32609 L -0.04218 0.07701 C -0.04948 0.02012 -0.06024 -0.00995 -0.07152 -0.00995 C -0.08454 -0.00995 -0.09479 0.02012 -0.10208 0.07701 L -0.13645 0.32609 " pathEditMode="relative" rAng="0" ptsTypes="FffFF">
                                      <p:cBhvr>
                                        <p:cTn id="26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58" y="-168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2300</TotalTime>
  <Words>249</Words>
  <Application>Microsoft Office PowerPoint</Application>
  <PresentationFormat>Экран (4:3)</PresentationFormat>
  <Paragraphs>100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>Полшкова Виктория Валерьяновна</Manager>
  <Company>МАОУ ДО ЦРТДиЮ Каменского района Пензенской области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Универсальный</dc:title>
  <dc:subject>универсальный</dc:subject>
  <dc:creator>Viktoriya Polshkova</dc:creator>
  <cp:keywords>шаблон презентации;универсальный;завитки</cp:keywords>
  <cp:lastModifiedBy>Администратор</cp:lastModifiedBy>
  <cp:revision>151</cp:revision>
  <dcterms:created xsi:type="dcterms:W3CDTF">2018-05-27T21:10:27Z</dcterms:created>
  <dcterms:modified xsi:type="dcterms:W3CDTF">2023-01-31T05:37:42Z</dcterms:modified>
</cp:coreProperties>
</file>