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3292C-67DE-4A92-A8D1-06F7F4152F94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8F56B5-44C9-4DCC-9D85-18FDDA3B6A56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3292C-67DE-4A92-A8D1-06F7F4152F94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8F56B5-44C9-4DCC-9D85-18FDDA3B6A5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3292C-67DE-4A92-A8D1-06F7F4152F94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8F56B5-44C9-4DCC-9D85-18FDDA3B6A5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3292C-67DE-4A92-A8D1-06F7F4152F94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8F56B5-44C9-4DCC-9D85-18FDDA3B6A5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3292C-67DE-4A92-A8D1-06F7F4152F94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098F56B5-44C9-4DCC-9D85-18FDDA3B6A56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3292C-67DE-4A92-A8D1-06F7F4152F94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8F56B5-44C9-4DCC-9D85-18FDDA3B6A5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3292C-67DE-4A92-A8D1-06F7F4152F94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8F56B5-44C9-4DCC-9D85-18FDDA3B6A5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3292C-67DE-4A92-A8D1-06F7F4152F94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8F56B5-44C9-4DCC-9D85-18FDDA3B6A5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3292C-67DE-4A92-A8D1-06F7F4152F94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8F56B5-44C9-4DCC-9D85-18FDDA3B6A5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3292C-67DE-4A92-A8D1-06F7F4152F94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8F56B5-44C9-4DCC-9D85-18FDDA3B6A5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3292C-67DE-4A92-A8D1-06F7F4152F94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8F56B5-44C9-4DCC-9D85-18FDDA3B6A5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DE53292C-67DE-4A92-A8D1-06F7F4152F94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098F56B5-44C9-4DCC-9D85-18FDDA3B6A56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6226196"/>
          </a:xfrm>
        </p:spPr>
        <p:txBody>
          <a:bodyPr>
            <a:normAutofit/>
          </a:bodyPr>
          <a:lstStyle/>
          <a:p>
            <a:r>
              <a:rPr lang="ru-RU" sz="8800" dirty="0" smtClean="0">
                <a:solidFill>
                  <a:schemeClr val="bg1"/>
                </a:solidFill>
                <a:latin typeface="+mn-lt"/>
              </a:rPr>
              <a:t>Культура России </a:t>
            </a:r>
            <a:r>
              <a:rPr lang="en-US" sz="8800" dirty="0" smtClean="0">
                <a:solidFill>
                  <a:schemeClr val="bg1"/>
                </a:solidFill>
                <a:latin typeface="+mn-lt"/>
              </a:rPr>
              <a:t>I</a:t>
            </a:r>
            <a:r>
              <a:rPr lang="ru-RU" sz="8800" dirty="0" smtClean="0">
                <a:solidFill>
                  <a:schemeClr val="bg1"/>
                </a:solidFill>
                <a:latin typeface="+mn-lt"/>
              </a:rPr>
              <a:t> половины </a:t>
            </a:r>
            <a:r>
              <a:rPr lang="en-US" sz="8800" dirty="0" smtClean="0">
                <a:solidFill>
                  <a:schemeClr val="bg1"/>
                </a:solidFill>
                <a:latin typeface="+mn-lt"/>
              </a:rPr>
              <a:t>XIX</a:t>
            </a:r>
            <a:r>
              <a:rPr lang="ru-RU" sz="8800" dirty="0" smtClean="0">
                <a:solidFill>
                  <a:schemeClr val="bg1"/>
                </a:solidFill>
                <a:latin typeface="+mn-lt"/>
              </a:rPr>
              <a:t> века</a:t>
            </a:r>
            <a:endParaRPr lang="ru-RU" sz="8800" dirty="0">
              <a:solidFill>
                <a:schemeClr val="bg1"/>
              </a:solidFill>
              <a:latin typeface="+mn-l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971924" cy="6154758"/>
          </a:xfrm>
        </p:spPr>
        <p:txBody>
          <a:bodyPr>
            <a:noAutofit/>
          </a:bodyPr>
          <a:lstStyle/>
          <a:p>
            <a:r>
              <a:rPr lang="ru-RU" sz="4400" dirty="0" smtClean="0">
                <a:solidFill>
                  <a:schemeClr val="bg1"/>
                </a:solidFill>
                <a:latin typeface="+mn-lt"/>
              </a:rPr>
              <a:t>Карл Брюллов </a:t>
            </a:r>
            <a:br>
              <a:rPr lang="ru-RU" sz="4400" dirty="0" smtClean="0">
                <a:solidFill>
                  <a:schemeClr val="bg1"/>
                </a:solidFill>
                <a:latin typeface="+mn-lt"/>
              </a:rPr>
            </a:br>
            <a:r>
              <a:rPr lang="ru-RU" sz="4400" dirty="0" smtClean="0">
                <a:solidFill>
                  <a:schemeClr val="bg1"/>
                </a:solidFill>
                <a:latin typeface="+mn-lt"/>
              </a:rPr>
              <a:t/>
            </a:r>
            <a:br>
              <a:rPr lang="ru-RU" sz="4400" dirty="0" smtClean="0">
                <a:solidFill>
                  <a:schemeClr val="bg1"/>
                </a:solidFill>
                <a:latin typeface="+mn-lt"/>
              </a:rPr>
            </a:br>
            <a:r>
              <a:rPr lang="ru-RU" sz="4400" dirty="0" smtClean="0">
                <a:solidFill>
                  <a:schemeClr val="bg1"/>
                </a:solidFill>
                <a:latin typeface="+mn-lt"/>
              </a:rPr>
              <a:t>Всадница</a:t>
            </a:r>
            <a:endParaRPr lang="ru-RU" sz="4400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4" name="Содержимое 3" descr="9. Карл Брюллов. Всадница.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00562" y="142852"/>
            <a:ext cx="4643438" cy="6566478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471858" cy="6011882"/>
          </a:xfrm>
        </p:spPr>
        <p:txBody>
          <a:bodyPr>
            <a:normAutofit/>
          </a:bodyPr>
          <a:lstStyle/>
          <a:p>
            <a:r>
              <a:rPr lang="ru-RU" sz="6600" dirty="0" smtClean="0">
                <a:solidFill>
                  <a:schemeClr val="bg1"/>
                </a:solidFill>
                <a:latin typeface="+mn-lt"/>
              </a:rPr>
              <a:t>Павел Федотов</a:t>
            </a:r>
            <a:endParaRPr lang="ru-RU" sz="6600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4" name="Содержимое 3" descr="10. Павел Федотов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071903" y="286488"/>
            <a:ext cx="5072097" cy="6571512"/>
          </a:xfr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43570" y="274638"/>
            <a:ext cx="3500430" cy="6369072"/>
          </a:xfrm>
        </p:spPr>
        <p:txBody>
          <a:bodyPr>
            <a:normAutofit/>
          </a:bodyPr>
          <a:lstStyle/>
          <a:p>
            <a:r>
              <a:rPr lang="ru-RU" sz="5400" dirty="0" smtClean="0">
                <a:solidFill>
                  <a:schemeClr val="bg1"/>
                </a:solidFill>
              </a:rPr>
              <a:t>Павел Федотов</a:t>
            </a:r>
            <a:br>
              <a:rPr lang="ru-RU" sz="5400" dirty="0" smtClean="0">
                <a:solidFill>
                  <a:schemeClr val="bg1"/>
                </a:solidFill>
              </a:rPr>
            </a:br>
            <a:r>
              <a:rPr lang="ru-RU" sz="5400" dirty="0" smtClean="0">
                <a:solidFill>
                  <a:schemeClr val="bg1"/>
                </a:solidFill>
              </a:rPr>
              <a:t/>
            </a:r>
            <a:br>
              <a:rPr lang="ru-RU" sz="5400" dirty="0" smtClean="0">
                <a:solidFill>
                  <a:schemeClr val="bg1"/>
                </a:solidFill>
              </a:rPr>
            </a:br>
            <a:r>
              <a:rPr lang="ru-RU" sz="5400" dirty="0" smtClean="0">
                <a:solidFill>
                  <a:schemeClr val="bg1"/>
                </a:solidFill>
              </a:rPr>
              <a:t>Свежий кавалер</a:t>
            </a:r>
            <a:endParaRPr lang="ru-RU" sz="5400" dirty="0">
              <a:solidFill>
                <a:schemeClr val="bg1"/>
              </a:solidFill>
            </a:endParaRPr>
          </a:p>
        </p:txBody>
      </p:sp>
      <p:pic>
        <p:nvPicPr>
          <p:cNvPr id="4" name="Содержимое 3" descr="11. Павел Федотов. Свежий кавалер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5578216" cy="6572272"/>
          </a:xfr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/>
          </a:bodyPr>
          <a:lstStyle/>
          <a:p>
            <a:r>
              <a:rPr lang="ru-RU" sz="4400" dirty="0" smtClean="0">
                <a:solidFill>
                  <a:schemeClr val="bg1"/>
                </a:solidFill>
              </a:rPr>
              <a:t>П. Федотов Сватовство майора</a:t>
            </a:r>
            <a:endParaRPr lang="ru-RU" sz="4400" dirty="0">
              <a:solidFill>
                <a:schemeClr val="bg1"/>
              </a:solidFill>
            </a:endParaRPr>
          </a:p>
        </p:txBody>
      </p:sp>
      <p:pic>
        <p:nvPicPr>
          <p:cNvPr id="4" name="Содержимое 3" descr="12. Павел Федотов. Сватовство майора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85786" y="1348975"/>
            <a:ext cx="7143800" cy="5543589"/>
          </a:xfr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72132" y="274638"/>
            <a:ext cx="3571868" cy="6154758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Алексей Венецианов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Содержимое 3" descr="13. Алексей Венецианов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531942" cy="6858000"/>
          </a:xfr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3857620" cy="6369072"/>
          </a:xfrm>
        </p:spPr>
        <p:txBody>
          <a:bodyPr>
            <a:normAutofit/>
          </a:bodyPr>
          <a:lstStyle/>
          <a:p>
            <a:r>
              <a:rPr lang="ru-RU" sz="4400" dirty="0" smtClean="0">
                <a:solidFill>
                  <a:schemeClr val="bg1"/>
                </a:solidFill>
              </a:rPr>
              <a:t>А. Венецианов </a:t>
            </a:r>
            <a:br>
              <a:rPr lang="ru-RU" sz="4400" dirty="0" smtClean="0">
                <a:solidFill>
                  <a:schemeClr val="bg1"/>
                </a:solidFill>
              </a:rPr>
            </a:br>
            <a:r>
              <a:rPr lang="ru-RU" sz="4400" dirty="0" smtClean="0">
                <a:solidFill>
                  <a:schemeClr val="bg1"/>
                </a:solidFill>
              </a:rPr>
              <a:t/>
            </a:r>
            <a:br>
              <a:rPr lang="ru-RU" sz="4400" dirty="0" smtClean="0">
                <a:solidFill>
                  <a:schemeClr val="bg1"/>
                </a:solidFill>
              </a:rPr>
            </a:br>
            <a:r>
              <a:rPr lang="ru-RU" sz="4400" dirty="0" err="1" smtClean="0">
                <a:solidFill>
                  <a:schemeClr val="bg1"/>
                </a:solidFill>
              </a:rPr>
              <a:t>Вот-те</a:t>
            </a:r>
            <a:r>
              <a:rPr lang="ru-RU" sz="4400" dirty="0" smtClean="0">
                <a:solidFill>
                  <a:schemeClr val="bg1"/>
                </a:solidFill>
              </a:rPr>
              <a:t> и </a:t>
            </a:r>
            <a:r>
              <a:rPr lang="ru-RU" sz="4400" dirty="0" err="1" smtClean="0">
                <a:solidFill>
                  <a:schemeClr val="bg1"/>
                </a:solidFill>
              </a:rPr>
              <a:t>батькин</a:t>
            </a:r>
            <a:r>
              <a:rPr lang="ru-RU" sz="4400" dirty="0" smtClean="0">
                <a:solidFill>
                  <a:schemeClr val="bg1"/>
                </a:solidFill>
              </a:rPr>
              <a:t> обед</a:t>
            </a:r>
            <a:endParaRPr lang="ru-RU" sz="4400" dirty="0">
              <a:solidFill>
                <a:schemeClr val="bg1"/>
              </a:solidFill>
            </a:endParaRPr>
          </a:p>
        </p:txBody>
      </p:sp>
      <p:pic>
        <p:nvPicPr>
          <p:cNvPr id="4" name="Содержимое 3" descr="14. Алексей Венецианов. Вот-те и батькин обед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864891" y="0"/>
            <a:ext cx="5279110" cy="6643710"/>
          </a:xfr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А. Венецианов   На пашне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Содержимое 3" descr="15. Алексей Венецианов. На пашне.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2843" y="1352818"/>
            <a:ext cx="8429685" cy="5719520"/>
          </a:xfr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86380" y="274638"/>
            <a:ext cx="3857620" cy="6369072"/>
          </a:xfrm>
        </p:spPr>
        <p:txBody>
          <a:bodyPr>
            <a:normAutofit/>
          </a:bodyPr>
          <a:lstStyle/>
          <a:p>
            <a:r>
              <a:rPr lang="ru-RU" sz="6000" dirty="0" err="1" smtClean="0">
                <a:solidFill>
                  <a:schemeClr val="bg1"/>
                </a:solidFill>
              </a:rPr>
              <a:t>Андреян</a:t>
            </a:r>
            <a:r>
              <a:rPr lang="ru-RU" sz="6000" dirty="0" smtClean="0">
                <a:solidFill>
                  <a:schemeClr val="bg1"/>
                </a:solidFill>
              </a:rPr>
              <a:t> Захаров</a:t>
            </a:r>
            <a:endParaRPr lang="ru-RU" sz="6000" dirty="0">
              <a:solidFill>
                <a:schemeClr val="bg1"/>
              </a:solidFill>
            </a:endParaRPr>
          </a:p>
        </p:txBody>
      </p:sp>
      <p:pic>
        <p:nvPicPr>
          <p:cNvPr id="4" name="Содержимое 3" descr="16 Андреян Захаров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5143504" cy="6813940"/>
          </a:xfr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Autofit/>
          </a:bodyPr>
          <a:lstStyle/>
          <a:p>
            <a:r>
              <a:rPr lang="ru-RU" sz="4400" dirty="0" smtClean="0">
                <a:solidFill>
                  <a:schemeClr val="bg1"/>
                </a:solidFill>
              </a:rPr>
              <a:t>А. Захаров  Адмиралтейство</a:t>
            </a:r>
            <a:endParaRPr lang="ru-RU" sz="4400" dirty="0">
              <a:solidFill>
                <a:schemeClr val="bg1"/>
              </a:solidFill>
            </a:endParaRPr>
          </a:p>
        </p:txBody>
      </p:sp>
      <p:pic>
        <p:nvPicPr>
          <p:cNvPr id="4" name="Содержимое 3" descr="17. Андреян Захаров. Адмиралтейство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596" y="1384573"/>
            <a:ext cx="8001056" cy="5330141"/>
          </a:xfr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57884" y="274638"/>
            <a:ext cx="3286116" cy="6369072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Андрей Воронихин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Содержимое 3" descr="18. Андрей Воронихин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0"/>
            <a:ext cx="5777865" cy="6858000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dirty="0" smtClean="0">
                <a:solidFill>
                  <a:schemeClr val="bg1"/>
                </a:solidFill>
                <a:latin typeface="+mn-lt"/>
              </a:rPr>
              <a:t>Михаил Глинка</a:t>
            </a:r>
            <a:endParaRPr lang="ru-RU" sz="6600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4" name="Содержимое 3" descr="1. Михаил Глинка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24000" y="1930400"/>
            <a:ext cx="6096000" cy="4048125"/>
          </a:xfr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Autofit/>
          </a:bodyPr>
          <a:lstStyle/>
          <a:p>
            <a:r>
              <a:rPr lang="ru-RU" sz="4500" dirty="0" smtClean="0">
                <a:solidFill>
                  <a:schemeClr val="bg1"/>
                </a:solidFill>
              </a:rPr>
              <a:t>А. Воронихин Казанский собор</a:t>
            </a:r>
            <a:endParaRPr lang="ru-RU" sz="4500" dirty="0">
              <a:solidFill>
                <a:schemeClr val="bg1"/>
              </a:solidFill>
            </a:endParaRPr>
          </a:p>
        </p:txBody>
      </p:sp>
      <p:pic>
        <p:nvPicPr>
          <p:cNvPr id="6" name="Содержимое 5" descr="19. Андрей Воронихин. Казанский собор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0034" y="1071326"/>
            <a:ext cx="7707896" cy="5786674"/>
          </a:xfr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>
            <a:normAutofit/>
          </a:bodyPr>
          <a:lstStyle/>
          <a:p>
            <a:r>
              <a:rPr lang="ru-RU" sz="4400" dirty="0" err="1" smtClean="0">
                <a:solidFill>
                  <a:schemeClr val="bg1"/>
                </a:solidFill>
              </a:rPr>
              <a:t>Воронихинские</a:t>
            </a:r>
            <a:r>
              <a:rPr lang="ru-RU" sz="4400" dirty="0" smtClean="0">
                <a:solidFill>
                  <a:schemeClr val="bg1"/>
                </a:solidFill>
              </a:rPr>
              <a:t> колоннады</a:t>
            </a:r>
            <a:endParaRPr lang="ru-RU" sz="4400" dirty="0">
              <a:solidFill>
                <a:schemeClr val="bg1"/>
              </a:solidFill>
            </a:endParaRPr>
          </a:p>
        </p:txBody>
      </p:sp>
      <p:pic>
        <p:nvPicPr>
          <p:cNvPr id="4" name="Содержимое 3" descr="20. Андрей Воронихин. Воронихинские колоннады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5720" y="1095514"/>
            <a:ext cx="8501121" cy="5670248"/>
          </a:xfr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>
                <a:solidFill>
                  <a:schemeClr val="bg1"/>
                </a:solidFill>
              </a:rPr>
              <a:t>Карл Росси</a:t>
            </a:r>
            <a:endParaRPr lang="ru-RU" sz="6000" dirty="0">
              <a:solidFill>
                <a:schemeClr val="bg1"/>
              </a:solidFill>
            </a:endParaRPr>
          </a:p>
        </p:txBody>
      </p:sp>
      <p:pic>
        <p:nvPicPr>
          <p:cNvPr id="4" name="Содержимое 3" descr="21. Карл Росси.jpe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85786" y="1369229"/>
            <a:ext cx="7215238" cy="5439761"/>
          </a:xfr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68478"/>
          </a:xfrm>
        </p:spPr>
        <p:txBody>
          <a:bodyPr>
            <a:noAutofit/>
          </a:bodyPr>
          <a:lstStyle/>
          <a:p>
            <a:r>
              <a:rPr lang="ru-RU" sz="4800" dirty="0" smtClean="0">
                <a:solidFill>
                  <a:schemeClr val="bg1"/>
                </a:solidFill>
              </a:rPr>
              <a:t>Карл Росси Михайловский дворец</a:t>
            </a:r>
            <a:endParaRPr lang="ru-RU" sz="4800" dirty="0">
              <a:solidFill>
                <a:schemeClr val="bg1"/>
              </a:solidFill>
            </a:endParaRPr>
          </a:p>
        </p:txBody>
      </p:sp>
      <p:pic>
        <p:nvPicPr>
          <p:cNvPr id="4" name="Содержимое 3" descr="22. Карл Росси. Михайловский дворец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2143116"/>
            <a:ext cx="9144000" cy="4714884"/>
          </a:xfr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dirty="0" err="1" smtClean="0">
                <a:solidFill>
                  <a:schemeClr val="bg1"/>
                </a:solidFill>
              </a:rPr>
              <a:t>Александриинский</a:t>
            </a:r>
            <a:r>
              <a:rPr lang="ru-RU" sz="4400" dirty="0" smtClean="0">
                <a:solidFill>
                  <a:schemeClr val="bg1"/>
                </a:solidFill>
              </a:rPr>
              <a:t> театр</a:t>
            </a:r>
            <a:endParaRPr lang="ru-RU" sz="4400" dirty="0">
              <a:solidFill>
                <a:schemeClr val="bg1"/>
              </a:solidFill>
            </a:endParaRPr>
          </a:p>
        </p:txBody>
      </p:sp>
      <p:pic>
        <p:nvPicPr>
          <p:cNvPr id="4" name="Содержимое 3" descr="23. Карл Росси. Александриинский театр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1472" y="1478154"/>
            <a:ext cx="7858180" cy="5231669"/>
          </a:xfr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>
            <a:normAutofit/>
          </a:bodyPr>
          <a:lstStyle/>
          <a:p>
            <a:r>
              <a:rPr lang="ru-RU" sz="6000" dirty="0" smtClean="0">
                <a:solidFill>
                  <a:schemeClr val="bg1"/>
                </a:solidFill>
              </a:rPr>
              <a:t>Арка Главного штаба</a:t>
            </a:r>
            <a:endParaRPr lang="ru-RU" sz="6000" dirty="0">
              <a:solidFill>
                <a:schemeClr val="bg1"/>
              </a:solidFill>
            </a:endParaRPr>
          </a:p>
        </p:txBody>
      </p:sp>
      <p:pic>
        <p:nvPicPr>
          <p:cNvPr id="4" name="Содержимое 3" descr="24. Карл Росси. Главный штаб с аркой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28662" y="1114802"/>
            <a:ext cx="7429551" cy="5572164"/>
          </a:xfr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57752" y="274638"/>
            <a:ext cx="4286248" cy="5940444"/>
          </a:xfrm>
        </p:spPr>
        <p:txBody>
          <a:bodyPr>
            <a:normAutofit/>
          </a:bodyPr>
          <a:lstStyle/>
          <a:p>
            <a:r>
              <a:rPr lang="ru-RU" sz="6000" dirty="0" err="1" smtClean="0">
                <a:solidFill>
                  <a:schemeClr val="bg1"/>
                </a:solidFill>
              </a:rPr>
              <a:t>Доменико</a:t>
            </a:r>
            <a:r>
              <a:rPr lang="ru-RU" sz="6000" dirty="0" smtClean="0">
                <a:solidFill>
                  <a:schemeClr val="bg1"/>
                </a:solidFill>
              </a:rPr>
              <a:t> Жилярди</a:t>
            </a:r>
            <a:endParaRPr lang="ru-RU" sz="6000" dirty="0">
              <a:solidFill>
                <a:schemeClr val="bg1"/>
              </a:solidFill>
            </a:endParaRPr>
          </a:p>
        </p:txBody>
      </p:sp>
      <p:pic>
        <p:nvPicPr>
          <p:cNvPr id="4" name="Содержимое 3" descr="25. Доменико Жилярди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282" y="285728"/>
            <a:ext cx="4617086" cy="6357954"/>
          </a:xfr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 smtClean="0">
                <a:solidFill>
                  <a:schemeClr val="bg1"/>
                </a:solidFill>
              </a:rPr>
              <a:t>Здание МГУ (Жилярди)</a:t>
            </a:r>
            <a:endParaRPr lang="ru-RU" sz="4800" dirty="0">
              <a:solidFill>
                <a:schemeClr val="bg1"/>
              </a:solidFill>
            </a:endParaRPr>
          </a:p>
        </p:txBody>
      </p:sp>
      <p:pic>
        <p:nvPicPr>
          <p:cNvPr id="4" name="Содержимое 3" descr="26. Доменико Жилярди. Здание МГУ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1654263"/>
            <a:ext cx="8229600" cy="4600398"/>
          </a:xfr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 smtClean="0">
                <a:solidFill>
                  <a:schemeClr val="bg1"/>
                </a:solidFill>
              </a:rPr>
              <a:t>Екатерининский институт</a:t>
            </a:r>
            <a:endParaRPr lang="ru-RU" sz="4800" dirty="0">
              <a:solidFill>
                <a:schemeClr val="bg1"/>
              </a:solidFill>
            </a:endParaRPr>
          </a:p>
        </p:txBody>
      </p:sp>
      <p:pic>
        <p:nvPicPr>
          <p:cNvPr id="4" name="Содержимое 3" descr="27. Доменико Жилярди. Екатерининский институт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5720" y="1600200"/>
            <a:ext cx="8501122" cy="5083417"/>
          </a:xfr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2757478" cy="6226196"/>
          </a:xfrm>
        </p:spPr>
        <p:txBody>
          <a:bodyPr>
            <a:normAutofit/>
          </a:bodyPr>
          <a:lstStyle/>
          <a:p>
            <a:r>
              <a:rPr lang="ru-RU" sz="7200" dirty="0" smtClean="0">
                <a:solidFill>
                  <a:schemeClr val="bg1"/>
                </a:solidFill>
              </a:rPr>
              <a:t>Осип Бове</a:t>
            </a:r>
            <a:endParaRPr lang="ru-RU" sz="7200" dirty="0">
              <a:solidFill>
                <a:schemeClr val="bg1"/>
              </a:solidFill>
            </a:endParaRPr>
          </a:p>
        </p:txBody>
      </p:sp>
      <p:pic>
        <p:nvPicPr>
          <p:cNvPr id="4" name="Содержимое 3" descr="28. Осип Бове.jpe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86116" y="0"/>
            <a:ext cx="5643602" cy="6648747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Autofit/>
          </a:bodyPr>
          <a:lstStyle/>
          <a:p>
            <a:r>
              <a:rPr lang="ru-RU" sz="5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Александр Даргомыжский</a:t>
            </a:r>
            <a:endParaRPr lang="ru-RU" sz="5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2. Александр Даргомыжский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57422" y="1265453"/>
            <a:ext cx="4357718" cy="5467651"/>
          </a:xfr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25602"/>
          </a:xfrm>
        </p:spPr>
        <p:txBody>
          <a:bodyPr>
            <a:noAutofit/>
          </a:bodyPr>
          <a:lstStyle/>
          <a:p>
            <a:r>
              <a:rPr lang="ru-RU" sz="5400" dirty="0" smtClean="0">
                <a:solidFill>
                  <a:schemeClr val="bg1"/>
                </a:solidFill>
              </a:rPr>
              <a:t>Осип Бове  </a:t>
            </a:r>
            <a:br>
              <a:rPr lang="ru-RU" sz="5400" dirty="0" smtClean="0">
                <a:solidFill>
                  <a:schemeClr val="bg1"/>
                </a:solidFill>
              </a:rPr>
            </a:br>
            <a:r>
              <a:rPr lang="ru-RU" sz="5400" dirty="0" smtClean="0">
                <a:solidFill>
                  <a:schemeClr val="bg1"/>
                </a:solidFill>
              </a:rPr>
              <a:t>Триумфальная арка</a:t>
            </a:r>
            <a:endParaRPr lang="ru-RU" sz="5400" dirty="0">
              <a:solidFill>
                <a:schemeClr val="bg1"/>
              </a:solidFill>
            </a:endParaRPr>
          </a:p>
        </p:txBody>
      </p:sp>
      <p:pic>
        <p:nvPicPr>
          <p:cNvPr id="4" name="Содержимое 3" descr="29. Осип Бове. Триумфальная арка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282" y="2214554"/>
            <a:ext cx="8715436" cy="4214687"/>
          </a:xfr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Первая градская больница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Содержимое 3" descr="30. Осип Бове. Первая градская больница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00100" y="1571612"/>
            <a:ext cx="7499449" cy="5046033"/>
          </a:xfr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К. Тон Большой Кремлёвский дворец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Содержимое 3" descr="31. Константин Тон. Большой Кремлёвский дворец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28662" y="1571612"/>
            <a:ext cx="7612188" cy="5062137"/>
          </a:xfr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43050"/>
          </a:xfrm>
        </p:spPr>
        <p:txBody>
          <a:bodyPr>
            <a:noAutofit/>
          </a:bodyPr>
          <a:lstStyle/>
          <a:p>
            <a:r>
              <a:rPr lang="ru-RU" sz="5400" dirty="0" smtClean="0">
                <a:solidFill>
                  <a:schemeClr val="bg1"/>
                </a:solidFill>
              </a:rPr>
              <a:t>Константин Тон </a:t>
            </a:r>
            <a:br>
              <a:rPr lang="ru-RU" sz="5400" dirty="0" smtClean="0">
                <a:solidFill>
                  <a:schemeClr val="bg1"/>
                </a:solidFill>
              </a:rPr>
            </a:br>
            <a:r>
              <a:rPr lang="ru-RU" sz="5400" dirty="0" smtClean="0">
                <a:solidFill>
                  <a:schemeClr val="bg1"/>
                </a:solidFill>
              </a:rPr>
              <a:t>Оружейная палата</a:t>
            </a:r>
            <a:endParaRPr lang="ru-RU" sz="5400" dirty="0">
              <a:solidFill>
                <a:schemeClr val="bg1"/>
              </a:solidFill>
            </a:endParaRPr>
          </a:p>
        </p:txBody>
      </p:sp>
      <p:pic>
        <p:nvPicPr>
          <p:cNvPr id="4" name="Содержимое 3" descr="32. Константин Тон. Оружейная палата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42976" y="1664077"/>
            <a:ext cx="6925230" cy="5193923"/>
          </a:xfr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571612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К. Тон Петербургский вокзал в Москве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Содержимое 3" descr="33. Константин Тон. Петербургский вокзал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85786" y="1492066"/>
            <a:ext cx="7715304" cy="5365934"/>
          </a:xfr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Autofit/>
          </a:bodyPr>
          <a:lstStyle/>
          <a:p>
            <a:r>
              <a:rPr lang="ru-RU" sz="4000" dirty="0" smtClean="0">
                <a:solidFill>
                  <a:schemeClr val="bg1"/>
                </a:solidFill>
              </a:rPr>
              <a:t>К. Тон Московский вокзал в СПб</a:t>
            </a:r>
            <a:endParaRPr lang="ru-RU" sz="4000" dirty="0">
              <a:solidFill>
                <a:schemeClr val="bg1"/>
              </a:solidFill>
            </a:endParaRPr>
          </a:p>
        </p:txBody>
      </p:sp>
      <p:pic>
        <p:nvPicPr>
          <p:cNvPr id="4" name="Содержимое 3" descr="34. Константин Тон. Московский вокзал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639414"/>
            <a:ext cx="9144000" cy="5218586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>
                <a:solidFill>
                  <a:schemeClr val="bg1"/>
                </a:solidFill>
                <a:latin typeface="+mn-lt"/>
              </a:rPr>
              <a:t>Орест Кипренский</a:t>
            </a:r>
            <a:endParaRPr lang="ru-RU" sz="6000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4" name="Содержимое 3" descr="3. Орест Кипренский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2910" y="1582498"/>
            <a:ext cx="7500990" cy="4981126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43570" y="274638"/>
            <a:ext cx="3357586" cy="6226196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О. Кипренский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Портрет Пушкина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Содержимое 3" descr="4. Орест Кипренский. Портрет Пушкина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281" y="500042"/>
            <a:ext cx="5247583" cy="6072203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72132" y="274638"/>
            <a:ext cx="3571868" cy="6369072"/>
          </a:xfrm>
        </p:spPr>
        <p:txBody>
          <a:bodyPr>
            <a:normAutofit/>
          </a:bodyPr>
          <a:lstStyle/>
          <a:p>
            <a:r>
              <a:rPr lang="ru-RU" sz="4400" dirty="0" smtClean="0">
                <a:solidFill>
                  <a:schemeClr val="bg1"/>
                </a:solidFill>
                <a:latin typeface="+mn-lt"/>
              </a:rPr>
              <a:t>О. Кипренский</a:t>
            </a:r>
            <a:br>
              <a:rPr lang="ru-RU" sz="4400" dirty="0" smtClean="0">
                <a:solidFill>
                  <a:schemeClr val="bg1"/>
                </a:solidFill>
                <a:latin typeface="+mn-lt"/>
              </a:rPr>
            </a:br>
            <a:r>
              <a:rPr lang="ru-RU" sz="4400" dirty="0" smtClean="0">
                <a:solidFill>
                  <a:schemeClr val="bg1"/>
                </a:solidFill>
                <a:latin typeface="+mn-lt"/>
              </a:rPr>
              <a:t/>
            </a:r>
            <a:br>
              <a:rPr lang="ru-RU" sz="4400" dirty="0" smtClean="0">
                <a:solidFill>
                  <a:schemeClr val="bg1"/>
                </a:solidFill>
                <a:latin typeface="+mn-lt"/>
              </a:rPr>
            </a:br>
            <a:r>
              <a:rPr lang="ru-RU" sz="4400" dirty="0" smtClean="0">
                <a:solidFill>
                  <a:schemeClr val="bg1"/>
                </a:solidFill>
                <a:latin typeface="+mn-lt"/>
              </a:rPr>
              <a:t>Портрет В. Жуковского</a:t>
            </a:r>
            <a:endParaRPr lang="ru-RU" sz="4400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4" name="Содержимое 3" descr="5. Орест Кипренский. Портрет В. Жуковского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2844" y="214290"/>
            <a:ext cx="5365559" cy="5929354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7818" y="274638"/>
            <a:ext cx="3328982" cy="6226196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Фёдор Матвеев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Водопад </a:t>
            </a:r>
            <a:r>
              <a:rPr lang="ru-RU" dirty="0" err="1" smtClean="0">
                <a:solidFill>
                  <a:schemeClr val="bg1"/>
                </a:solidFill>
              </a:rPr>
              <a:t>Иматра</a:t>
            </a:r>
            <a:r>
              <a:rPr lang="ru-RU" dirty="0" smtClean="0">
                <a:solidFill>
                  <a:schemeClr val="bg1"/>
                </a:solidFill>
              </a:rPr>
              <a:t> в Финляндии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Содержимое 3" descr="6. Фёдор Матвеев. Водопад Иматра в Финляндии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59835"/>
            <a:ext cx="5286380" cy="6917836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Ф. Матвеев Итальянский пейзаж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Содержимое 3" descr="7. Фёдор Матвеев. Итальянский пейзаж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14348" y="1346974"/>
            <a:ext cx="7429552" cy="5423573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00760" y="274638"/>
            <a:ext cx="3143240" cy="5940444"/>
          </a:xfrm>
        </p:spPr>
        <p:txBody>
          <a:bodyPr>
            <a:normAutofit/>
          </a:bodyPr>
          <a:lstStyle/>
          <a:p>
            <a:r>
              <a:rPr lang="ru-RU" sz="4400" dirty="0" smtClean="0">
                <a:solidFill>
                  <a:schemeClr val="bg1"/>
                </a:solidFill>
              </a:rPr>
              <a:t>Карл Брюллов</a:t>
            </a:r>
            <a:endParaRPr lang="ru-RU" sz="4400" dirty="0">
              <a:solidFill>
                <a:schemeClr val="bg1"/>
              </a:solidFill>
            </a:endParaRPr>
          </a:p>
        </p:txBody>
      </p:sp>
      <p:pic>
        <p:nvPicPr>
          <p:cNvPr id="4" name="Содержимое 3" descr="8. Карл Брюллов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4282" y="0"/>
            <a:ext cx="5715040" cy="6687668"/>
          </a:xfr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30</TotalTime>
  <Words>112</Words>
  <Application>Microsoft Office PowerPoint</Application>
  <PresentationFormat>Экран (4:3)</PresentationFormat>
  <Paragraphs>35</Paragraphs>
  <Slides>35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Апекс</vt:lpstr>
      <vt:lpstr>Культура России I половины XIX века</vt:lpstr>
      <vt:lpstr>Михаил Глинка</vt:lpstr>
      <vt:lpstr>Александр Даргомыжский</vt:lpstr>
      <vt:lpstr>Орест Кипренский</vt:lpstr>
      <vt:lpstr>О. Кипренский  Портрет Пушкина</vt:lpstr>
      <vt:lpstr>О. Кипренский  Портрет В. Жуковского</vt:lpstr>
      <vt:lpstr>Фёдор Матвеев  Водопад Иматра в Финляндии</vt:lpstr>
      <vt:lpstr>Ф. Матвеев Итальянский пейзаж</vt:lpstr>
      <vt:lpstr>Карл Брюллов</vt:lpstr>
      <vt:lpstr>Карл Брюллов   Всадница</vt:lpstr>
      <vt:lpstr>Павел Федотов</vt:lpstr>
      <vt:lpstr>Павел Федотов  Свежий кавалер</vt:lpstr>
      <vt:lpstr>П. Федотов Сватовство майора</vt:lpstr>
      <vt:lpstr>Алексей Венецианов</vt:lpstr>
      <vt:lpstr>А. Венецианов   Вот-те и батькин обед</vt:lpstr>
      <vt:lpstr>А. Венецианов   На пашне</vt:lpstr>
      <vt:lpstr>Андреян Захаров</vt:lpstr>
      <vt:lpstr>А. Захаров  Адмиралтейство</vt:lpstr>
      <vt:lpstr>Андрей Воронихин</vt:lpstr>
      <vt:lpstr>А. Воронихин Казанский собор</vt:lpstr>
      <vt:lpstr>Воронихинские колоннады</vt:lpstr>
      <vt:lpstr>Карл Росси</vt:lpstr>
      <vt:lpstr>Карл Росси Михайловский дворец</vt:lpstr>
      <vt:lpstr>Александриинский театр</vt:lpstr>
      <vt:lpstr>Арка Главного штаба</vt:lpstr>
      <vt:lpstr>Доменико Жилярди</vt:lpstr>
      <vt:lpstr>Здание МГУ (Жилярди)</vt:lpstr>
      <vt:lpstr>Екатерининский институт</vt:lpstr>
      <vt:lpstr>Осип Бове</vt:lpstr>
      <vt:lpstr>Осип Бове   Триумфальная арка</vt:lpstr>
      <vt:lpstr>Первая градская больница</vt:lpstr>
      <vt:lpstr>К. Тон Большой Кремлёвский дворец</vt:lpstr>
      <vt:lpstr>Константин Тон  Оружейная палата</vt:lpstr>
      <vt:lpstr>К. Тон Петербургский вокзал в Москве</vt:lpstr>
      <vt:lpstr>К. Тон Московский вокзал в СПб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Культура России I половины XIX века</dc:title>
  <dc:creator>1</dc:creator>
  <cp:lastModifiedBy>1</cp:lastModifiedBy>
  <cp:revision>4</cp:revision>
  <dcterms:created xsi:type="dcterms:W3CDTF">2023-06-12T07:17:11Z</dcterms:created>
  <dcterms:modified xsi:type="dcterms:W3CDTF">2023-06-12T07:47:56Z</dcterms:modified>
</cp:coreProperties>
</file>