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7" r:id="rId4"/>
    <p:sldId id="257" r:id="rId5"/>
    <p:sldId id="258" r:id="rId6"/>
    <p:sldId id="260" r:id="rId7"/>
    <p:sldId id="262" r:id="rId8"/>
    <p:sldId id="266" r:id="rId9"/>
    <p:sldId id="261" r:id="rId10"/>
    <p:sldId id="265" r:id="rId11"/>
    <p:sldId id="264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ABE9FF"/>
            </a:gs>
            <a:gs pos="0">
              <a:srgbClr val="99FFCC"/>
            </a:gs>
            <a:gs pos="93000">
              <a:srgbClr val="99FFC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images-cbir/1626255/FktFt2skby6g3DHueMywsA9366/oc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3"/>
          <a:stretch/>
        </p:blipFill>
        <p:spPr bwMode="auto">
          <a:xfrm>
            <a:off x="107505" y="476672"/>
            <a:ext cx="4431388" cy="47765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5976" y="2132856"/>
            <a:ext cx="4932040" cy="1470025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Georgia" pitchFamily="18" charset="0"/>
              </a:rPr>
              <a:t>Памятка по эксплуатации детского труда в рамках трудового </a:t>
            </a:r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законодательства </a:t>
            </a:r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в </a:t>
            </a:r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Республике Казахстан.</a:t>
            </a:r>
            <a:r>
              <a:rPr lang="ru-RU" sz="3600" b="1" dirty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3600" b="1" dirty="0">
                <a:solidFill>
                  <a:srgbClr val="002060"/>
                </a:solidFill>
                <a:latin typeface="Georgia" pitchFamily="18" charset="0"/>
              </a:rPr>
            </a:br>
            <a:endParaRPr lang="ru-RU" sz="3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5589240"/>
            <a:ext cx="6400800" cy="1032520"/>
          </a:xfrm>
        </p:spPr>
        <p:txBody>
          <a:bodyPr>
            <a:normAutofit/>
          </a:bodyPr>
          <a:lstStyle/>
          <a:p>
            <a:pPr algn="r"/>
            <a:r>
              <a:rPr lang="ru-RU" sz="2800" b="1" dirty="0" smtClean="0">
                <a:solidFill>
                  <a:srgbClr val="002060"/>
                </a:solidFill>
              </a:rPr>
              <a:t>Подготовила Анисимова Г.А., психолог ЦДЮТ «</a:t>
            </a:r>
            <a:r>
              <a:rPr lang="ru-RU" sz="2800" b="1" dirty="0" err="1" smtClean="0">
                <a:solidFill>
                  <a:srgbClr val="002060"/>
                </a:solidFill>
              </a:rPr>
              <a:t>Арман</a:t>
            </a:r>
            <a:r>
              <a:rPr lang="ru-RU" sz="2800" b="1" dirty="0" smtClean="0">
                <a:solidFill>
                  <a:srgbClr val="002060"/>
                </a:solidFill>
              </a:rPr>
              <a:t>» г. Щучинск.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434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928992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Georgia" pitchFamily="18" charset="0"/>
              </a:rPr>
              <a:t>В Кодекса РК «Об административных правонарушениях» предусмотрена административная </a:t>
            </a: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ответственность…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1585" y="1412776"/>
            <a:ext cx="55081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…за </a:t>
            </a:r>
            <a:r>
              <a:rPr lang="ru-RU" sz="2400" b="1" dirty="0"/>
              <a:t>допуск к работе несовершеннолетнего без заключения трудового договора (ст. 86 ч.3), в зависимости от субъекта частного предпринимательства:</a:t>
            </a:r>
          </a:p>
          <a:p>
            <a:r>
              <a:rPr lang="ru-RU" sz="2400" b="1" dirty="0"/>
              <a:t>- должностных лиц – 50 МРП</a:t>
            </a:r>
          </a:p>
          <a:p>
            <a:r>
              <a:rPr lang="ru-RU" sz="2400" b="1" dirty="0"/>
              <a:t>- субъектов малого предпринимательства или некоммерческие организации 80 МРП</a:t>
            </a:r>
          </a:p>
          <a:p>
            <a:r>
              <a:rPr lang="ru-RU" sz="2400" b="1" dirty="0"/>
              <a:t>- субъектов среднего предпринимательства – 150 МРП</a:t>
            </a:r>
          </a:p>
          <a:p>
            <a:r>
              <a:rPr lang="ru-RU" sz="2400" b="1" dirty="0"/>
              <a:t>- субъектов крупного предпринимательства – 200 МРП.</a:t>
            </a:r>
          </a:p>
        </p:txBody>
      </p:sp>
      <p:pic>
        <p:nvPicPr>
          <p:cNvPr id="5" name="Picture 7" descr="Региональный сайт Костанайской области. . Костанайские новости, объявления Костаная, стихи костанайцев, город Костанай &quot; Страни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7" y="1628800"/>
            <a:ext cx="3728177" cy="2473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Прямоугольник 5"/>
          <p:cNvSpPr/>
          <p:nvPr/>
        </p:nvSpPr>
        <p:spPr>
          <a:xfrm>
            <a:off x="25687" y="4221088"/>
            <a:ext cx="3851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/>
              <a:t>г.Костанай</a:t>
            </a:r>
            <a:r>
              <a:rPr lang="ru-RU" b="1" dirty="0"/>
              <a:t> </a:t>
            </a:r>
            <a:r>
              <a:rPr lang="ru-RU" b="1" dirty="0" smtClean="0"/>
              <a:t> </a:t>
            </a:r>
            <a:r>
              <a:rPr lang="ru-RU" b="1" dirty="0"/>
              <a:t>в одном из кафе зафиксировали факт незаконного использования детского труда.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11" y="5144418"/>
            <a:ext cx="3851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  За </a:t>
            </a:r>
            <a:r>
              <a:rPr lang="ru-RU" b="1" dirty="0"/>
              <a:t>барной стойкой работает </a:t>
            </a:r>
            <a:endParaRPr lang="ru-RU" b="1" dirty="0" smtClean="0"/>
          </a:p>
          <a:p>
            <a:pPr algn="ctr"/>
            <a:r>
              <a:rPr lang="ru-RU" b="1" dirty="0" smtClean="0"/>
              <a:t>16-летняя </a:t>
            </a:r>
            <a:r>
              <a:rPr lang="ru-RU" b="1" dirty="0" err="1"/>
              <a:t>Асель</a:t>
            </a:r>
            <a:r>
              <a:rPr lang="ru-RU" b="1" dirty="0"/>
              <a:t>. П</a:t>
            </a:r>
            <a:r>
              <a:rPr lang="ru-RU" b="1" dirty="0" smtClean="0"/>
              <a:t>ри </a:t>
            </a:r>
            <a:r>
              <a:rPr lang="ru-RU" b="1" dirty="0"/>
              <a:t>приеме на работу, ни о каком заключении трудового договора речь не шла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1237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441" y="0"/>
            <a:ext cx="8229600" cy="90872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ВЫВОД:</a:t>
            </a:r>
            <a:endParaRPr lang="ru-RU" sz="3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922" y="620688"/>
            <a:ext cx="87849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   </a:t>
            </a:r>
            <a:r>
              <a:rPr lang="ru-RU" sz="2800" b="1" dirty="0" smtClean="0"/>
              <a:t>Таким </a:t>
            </a:r>
            <a:r>
              <a:rPr lang="ru-RU" sz="2800" b="1" dirty="0"/>
              <a:t>образом, законодательство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Республики </a:t>
            </a:r>
            <a:r>
              <a:rPr lang="ru-RU" sz="2800" b="1" dirty="0"/>
              <a:t>Казахстан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устанавливает </a:t>
            </a:r>
            <a:r>
              <a:rPr lang="ru-RU" sz="2800" b="1" dirty="0"/>
              <a:t>ограничения </a:t>
            </a:r>
            <a:r>
              <a:rPr lang="ru-RU" sz="2800" b="1" dirty="0" smtClean="0"/>
              <a:t>детского </a:t>
            </a:r>
            <a:r>
              <a:rPr lang="ru-RU" sz="2800" b="1" dirty="0"/>
              <a:t>труда и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предусматривает </a:t>
            </a:r>
            <a:r>
              <a:rPr lang="ru-RU" sz="2800" b="1" dirty="0"/>
              <a:t>уголовную и административную ответственность за вовлечение детей в наихудшие формы детского труда.</a:t>
            </a:r>
          </a:p>
        </p:txBody>
      </p:sp>
      <p:sp>
        <p:nvSpPr>
          <p:cNvPr id="5" name="AutoShape 2" descr="https://www.gov.kz/uploads/2020/6/12/c0a0189fef953eb1619567a88cebc46a_1280x72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s://www.gov.kz/uploads/2020/6/12/c0a0189fef953eb1619567a88cebc46a_1280x720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10" descr="Сколько таджикских детей являются кормильцами в семьях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9" t="7559" r="14929" b="16882"/>
          <a:stretch>
            <a:fillRect/>
          </a:stretch>
        </p:blipFill>
        <p:spPr bwMode="auto">
          <a:xfrm>
            <a:off x="155575" y="3573016"/>
            <a:ext cx="3243262" cy="2370138"/>
          </a:xfrm>
          <a:prstGeom prst="rect">
            <a:avLst/>
          </a:prstGeom>
          <a:noFill/>
          <a:ln w="57150">
            <a:solidFill>
              <a:srgbClr val="8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Детский труд: за и проти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" t="8864" r="16913" b="7446"/>
          <a:stretch>
            <a:fillRect/>
          </a:stretch>
        </p:blipFill>
        <p:spPr bwMode="auto">
          <a:xfrm>
            <a:off x="5196408" y="3573016"/>
            <a:ext cx="3711575" cy="2516188"/>
          </a:xfrm>
          <a:prstGeom prst="rect">
            <a:avLst/>
          </a:prstGeom>
          <a:noFill/>
          <a:ln w="57150">
            <a:solidFill>
              <a:srgbClr val="8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Социальный Компас История доказала - только борьба трудящихся масс за свои интересы движет вперед прогресс и свободу! . - Part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9" r="11810"/>
          <a:stretch>
            <a:fillRect/>
          </a:stretch>
        </p:blipFill>
        <p:spPr bwMode="auto">
          <a:xfrm>
            <a:off x="3203848" y="4077072"/>
            <a:ext cx="3181099" cy="2660279"/>
          </a:xfrm>
          <a:prstGeom prst="rect">
            <a:avLst/>
          </a:prstGeom>
          <a:noFill/>
          <a:ln w="57150">
            <a:solidFill>
              <a:srgbClr val="8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536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585" y="5464071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Благодарю за внимание!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4" name="Picture 6" descr="https://avatars.mds.yandex.net/get-images-cbir/2771228/HOiUsIdiXDnAgJYkNMj4SQ4302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7920880" cy="52754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834740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111111111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2"/>
          <a:stretch>
            <a:fillRect/>
          </a:stretch>
        </p:blipFill>
        <p:spPr bwMode="auto">
          <a:xfrm>
            <a:off x="138839" y="3057151"/>
            <a:ext cx="3419475" cy="3240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9" name="Группа 8"/>
          <p:cNvGrpSpPr/>
          <p:nvPr/>
        </p:nvGrpSpPr>
        <p:grpSpPr>
          <a:xfrm>
            <a:off x="611560" y="81000"/>
            <a:ext cx="8383238" cy="6613825"/>
            <a:chOff x="611560" y="81000"/>
            <a:chExt cx="8383238" cy="6613825"/>
          </a:xfrm>
        </p:grpSpPr>
        <p:pic>
          <p:nvPicPr>
            <p:cNvPr id="4" name="Picture 5" descr="В Донецке прошла акция против эксплуатации детей (фото) - ОстроВ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582"/>
            <a:stretch>
              <a:fillRect/>
            </a:stretch>
          </p:blipFill>
          <p:spPr bwMode="auto">
            <a:xfrm>
              <a:off x="4610557" y="81000"/>
              <a:ext cx="3625894" cy="328488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5" name="Picture 5" descr="paxxta0310_1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98"/>
            <a:stretch/>
          </p:blipFill>
          <p:spPr bwMode="auto">
            <a:xfrm>
              <a:off x="611560" y="81000"/>
              <a:ext cx="3991682" cy="324387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7" name="Picture 4" descr="шахты Новости Новости Online.ua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4666" y="2996952"/>
              <a:ext cx="3840132" cy="328334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8" name="Picture 6" descr="information_items_12067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32" r="16256"/>
            <a:stretch/>
          </p:blipFill>
          <p:spPr bwMode="auto">
            <a:xfrm>
              <a:off x="3399972" y="3275350"/>
              <a:ext cx="2976274" cy="34194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</p:grpSp>
    </p:spTree>
    <p:extLst>
      <p:ext uri="{BB962C8B-B14F-4D97-AF65-F5344CB8AC3E}">
        <p14:creationId xmlns:p14="http://schemas.microsoft.com/office/powerpoint/2010/main" val="1149945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4664" y="188640"/>
            <a:ext cx="8712968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       </a:t>
            </a:r>
            <a:r>
              <a:rPr lang="ru-RU" sz="2800" b="1" dirty="0" smtClean="0">
                <a:solidFill>
                  <a:srgbClr val="002060"/>
                </a:solidFill>
              </a:rPr>
              <a:t>Ежегодно</a:t>
            </a:r>
            <a:r>
              <a:rPr lang="ru-RU" sz="2800" b="1" dirty="0">
                <a:solidFill>
                  <a:srgbClr val="002060"/>
                </a:solidFill>
              </a:rPr>
              <a:t>, 12 июня, по инициативе Международной организации труда,  с 2002 года отмечается Всемирный день борьбы с детским трудом. </a:t>
            </a:r>
          </a:p>
          <a:p>
            <a:r>
              <a:rPr lang="ru-RU" sz="2400" b="1" dirty="0" smtClean="0"/>
              <a:t>    Целью </a:t>
            </a:r>
            <a:r>
              <a:rPr lang="ru-RU" sz="2400" b="1" dirty="0"/>
              <a:t>международной кампании является стремление международной общественности привлечь внимание к проблематике детского труда и его наихудших форм, к которым относятся рабство, опасная работа</a:t>
            </a:r>
            <a:r>
              <a:rPr lang="ru-RU" sz="2400" b="1" dirty="0" smtClean="0"/>
              <a:t>,.</a:t>
            </a:r>
            <a:endParaRPr lang="ru-RU" sz="2400" b="1" dirty="0"/>
          </a:p>
          <a:p>
            <a:r>
              <a:rPr lang="ru-RU" sz="2400" b="1" dirty="0" smtClean="0"/>
              <a:t>   14 </a:t>
            </a:r>
            <a:r>
              <a:rPr lang="ru-RU" sz="2400" b="1" dirty="0"/>
              <a:t>декабря 2000 года Казахстан ратифицировал Конвенцию о минимальном возрасте для приема на работу </a:t>
            </a:r>
            <a:r>
              <a:rPr lang="ru-RU" sz="2400" b="1" i="1" dirty="0"/>
              <a:t>(«Конвенция 138»)</a:t>
            </a:r>
            <a:r>
              <a:rPr lang="ru-RU" sz="2400" b="1" dirty="0"/>
              <a:t>, принятую в Женеве 58-й сессией Генеральной конференции Международной организации труда 26 июня 1973 года.</a:t>
            </a:r>
          </a:p>
          <a:p>
            <a:r>
              <a:rPr lang="ru-RU" sz="2400" b="1" dirty="0" smtClean="0"/>
              <a:t>    Одним </a:t>
            </a:r>
            <a:r>
              <a:rPr lang="ru-RU" sz="2400" b="1" dirty="0"/>
              <a:t>из основных принципов трудового законодательства РК является запрещение дискриминации, принудительного труда и наихудших форм детского труда РК (статья 4 Трудового кодекса).</a:t>
            </a:r>
          </a:p>
        </p:txBody>
      </p:sp>
    </p:spTree>
    <p:extLst>
      <p:ext uri="{BB962C8B-B14F-4D97-AF65-F5344CB8AC3E}">
        <p14:creationId xmlns:p14="http://schemas.microsoft.com/office/powerpoint/2010/main" val="2503433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5477" y="4090627"/>
            <a:ext cx="87129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700" dirty="0" smtClean="0"/>
              <a:t>   </a:t>
            </a:r>
            <a:r>
              <a:rPr lang="ru-RU" sz="2700" b="1" dirty="0" smtClean="0"/>
              <a:t>«</a:t>
            </a:r>
            <a:r>
              <a:rPr lang="ru-RU" sz="2700" b="1" dirty="0"/>
              <a:t>Эксплуатация детского труда – это работа, которая представляет угрозу здоровью, безопасности, моральному состоянию ребенка, а также работа, которая не позволяет ребенку получать образование. Это также привлечение к работе детей младше определенного возраста».</a:t>
            </a:r>
          </a:p>
        </p:txBody>
      </p:sp>
      <p:pic>
        <p:nvPicPr>
          <p:cNvPr id="2050" name="Picture 2" descr="https://avatars.mds.yandex.net/get-images-cbir/1774901/URxem88o8YYY6Q-Y3qwGyg9542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-566"/>
            <a:ext cx="7920880" cy="40990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690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231" y="188640"/>
            <a:ext cx="4042792" cy="720080"/>
          </a:xfrm>
        </p:spPr>
        <p:txBody>
          <a:bodyPr>
            <a:normAutofit fontScale="90000"/>
          </a:bodyPr>
          <a:lstStyle/>
          <a:p>
            <a:r>
              <a:rPr lang="ru-RU" sz="3800" b="1" dirty="0" smtClean="0">
                <a:solidFill>
                  <a:srgbClr val="002060"/>
                </a:solidFill>
                <a:latin typeface="Georgia" pitchFamily="18" charset="0"/>
              </a:rPr>
              <a:t>Дети имеют право…</a:t>
            </a:r>
            <a:endParaRPr lang="ru-RU" sz="38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052736"/>
            <a:ext cx="51125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Дети </a:t>
            </a:r>
            <a:r>
              <a:rPr lang="ru-RU" sz="2400" b="1" dirty="0"/>
              <a:t>с четырнадцатилетнего возраста вправе по разрешению родителей в свободное от учебы время участвовать в общественно-полезном труде, доступном им по состоянию здоровья и развитию, не наносящем вреда физическому, нравственному и психическому состоянию ребенка, а также имеют право на получение профессии. </a:t>
            </a:r>
            <a:endParaRPr lang="ru-RU" sz="2400" b="1" dirty="0" smtClean="0"/>
          </a:p>
          <a:p>
            <a:r>
              <a:rPr lang="ru-RU" sz="2400" b="1" dirty="0"/>
              <a:t> </a:t>
            </a:r>
            <a:r>
              <a:rPr lang="ru-RU" sz="2400" b="1" dirty="0" smtClean="0"/>
              <a:t>  Это </a:t>
            </a:r>
            <a:r>
              <a:rPr lang="ru-RU" sz="2400" b="1" dirty="0"/>
              <a:t>право обеспечивается службой занятости населения и органами местного государственного управления.</a:t>
            </a:r>
          </a:p>
        </p:txBody>
      </p:sp>
      <p:pic>
        <p:nvPicPr>
          <p:cNvPr id="5" name="Picture 6" descr="img4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65" t="28583" r="897" b="12811"/>
          <a:stretch/>
        </p:blipFill>
        <p:spPr bwMode="auto">
          <a:xfrm>
            <a:off x="5220072" y="332656"/>
            <a:ext cx="3816424" cy="6072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4439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8296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Особенности </a:t>
            </a:r>
            <a:r>
              <a:rPr lang="ru-RU" sz="2800" b="1" dirty="0">
                <a:solidFill>
                  <a:srgbClr val="002060"/>
                </a:solidFill>
                <a:latin typeface="Georgia" pitchFamily="18" charset="0"/>
              </a:rPr>
              <a:t>принятия на работу несовершеннолетних, оплате их труда и прочих нюансах.</a:t>
            </a:r>
            <a:r>
              <a:rPr lang="ru-RU" sz="3000" b="1" dirty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3000" b="1" dirty="0">
                <a:solidFill>
                  <a:srgbClr val="002060"/>
                </a:solidFill>
                <a:latin typeface="Georgia" pitchFamily="18" charset="0"/>
              </a:rPr>
            </a:br>
            <a:endParaRPr lang="ru-RU" sz="3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47759" y="1268760"/>
            <a:ext cx="56886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Заключение </a:t>
            </a:r>
            <a:r>
              <a:rPr lang="ru-RU" sz="2400" b="1" dirty="0"/>
              <a:t>трудового договора </a:t>
            </a:r>
            <a:r>
              <a:rPr lang="ru-RU" sz="2400" b="1" dirty="0" smtClean="0"/>
              <a:t>допускается: 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с </a:t>
            </a:r>
            <a:r>
              <a:rPr lang="ru-RU" sz="2400" b="1" dirty="0"/>
              <a:t>гражданами, достигшими шестнадцатилетнего </a:t>
            </a:r>
            <a:r>
              <a:rPr lang="ru-RU" sz="2400" b="1" dirty="0" smtClean="0"/>
              <a:t>возраста;</a:t>
            </a:r>
            <a:endParaRPr lang="ru-RU" sz="2400" b="1" dirty="0"/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с </a:t>
            </a:r>
            <a:r>
              <a:rPr lang="ru-RU" sz="2400" b="1" dirty="0"/>
              <a:t>гражданами, достигшими 15 лет, в случаях получения ими основного среднего, общего среднего образования в организации среднего образования, </a:t>
            </a:r>
            <a:endParaRPr lang="ru-RU" sz="2400" b="1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учащимися</a:t>
            </a:r>
            <a:r>
              <a:rPr lang="ru-RU" sz="2400" b="1" dirty="0"/>
              <a:t>, достигшими 14 возраста, для выполнения в свободное от учебы время работы, не причиняющей вреда здоровью и не нарушающей процесса обучения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4517608"/>
            <a:ext cx="347446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   </a:t>
            </a:r>
            <a:r>
              <a:rPr lang="ru-RU" sz="2000" b="1" dirty="0" smtClean="0">
                <a:solidFill>
                  <a:srgbClr val="002060"/>
                </a:solidFill>
              </a:rPr>
              <a:t>В </a:t>
            </a:r>
            <a:r>
              <a:rPr lang="ru-RU" sz="2000" b="1" dirty="0">
                <a:solidFill>
                  <a:srgbClr val="002060"/>
                </a:solidFill>
              </a:rPr>
              <a:t>этих случаях, наряду с несовершеннолетним трудовой договор должен подписываться одним из его родителей, опекуном, попечителем или усыновителем.</a:t>
            </a:r>
          </a:p>
        </p:txBody>
      </p:sp>
      <p:pic>
        <p:nvPicPr>
          <p:cNvPr id="6" name="Picture 7" descr="main16536530_97f038d81332e8ca982aaef2b9fcc1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5" y="1412776"/>
            <a:ext cx="3429767" cy="30190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136933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340768"/>
            <a:ext cx="89385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2400" b="1" dirty="0" smtClean="0"/>
              <a:t> с </a:t>
            </a:r>
            <a:r>
              <a:rPr lang="ru-RU" sz="2400" b="1" dirty="0"/>
              <a:t>гражданами, не достигшими восемнадцатилетнего возраста, </a:t>
            </a:r>
            <a:endParaRPr lang="ru-RU" sz="2400" b="1" dirty="0" smtClean="0"/>
          </a:p>
          <a:p>
            <a:r>
              <a:rPr lang="ru-RU" sz="2400" b="1" dirty="0" smtClean="0"/>
              <a:t>на</a:t>
            </a:r>
            <a:r>
              <a:rPr lang="ru-RU" sz="2400" b="1" dirty="0"/>
              <a:t> тяжелые </a:t>
            </a:r>
            <a:r>
              <a:rPr lang="ru-RU" sz="2400" b="1" dirty="0" smtClean="0"/>
              <a:t>работы</a:t>
            </a:r>
            <a:r>
              <a:rPr lang="ru-RU" sz="2400" b="1" dirty="0"/>
              <a:t>,</a:t>
            </a:r>
            <a:r>
              <a:rPr lang="ru-RU" sz="2400" b="1" dirty="0" smtClean="0"/>
              <a:t>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dirty="0" smtClean="0"/>
              <a:t> работы </a:t>
            </a:r>
            <a:r>
              <a:rPr lang="ru-RU" sz="2400" b="1" dirty="0"/>
              <a:t>с вредными и (или) опасными условиями труда, </a:t>
            </a:r>
            <a:endParaRPr lang="ru-RU" sz="2400" b="1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dirty="0" smtClean="0"/>
              <a:t> на </a:t>
            </a:r>
            <a:r>
              <a:rPr lang="ru-RU" sz="2400" b="1" dirty="0"/>
              <a:t>должности и работы, предусматривающие полную материальную ответственность работника за необеспечение сохранности имущества и других ценностей работодателя, </a:t>
            </a:r>
            <a:endParaRPr lang="ru-RU" sz="2400" b="1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dirty="0" smtClean="0"/>
              <a:t> на </a:t>
            </a:r>
            <a:r>
              <a:rPr lang="ru-RU" sz="2400" b="1" dirty="0"/>
              <a:t>работы, выполнение которых может причинить вред их здоровью и нравственному развитию (игорный бизнес, работа в ночных развлекательных заведениях, </a:t>
            </a:r>
            <a:endParaRPr lang="ru-RU" sz="2400" b="1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dirty="0" smtClean="0"/>
              <a:t> перевозка </a:t>
            </a:r>
            <a:r>
              <a:rPr lang="ru-RU" sz="2400" b="1" dirty="0"/>
              <a:t>и торговля алкогольной продукцией, табачными изделиями, наркотическими средствами, психотропными веществами и </a:t>
            </a:r>
            <a:r>
              <a:rPr lang="ru-RU" sz="2400" b="1" dirty="0" err="1"/>
              <a:t>прекурсорами</a:t>
            </a:r>
            <a:r>
              <a:rPr lang="ru-RU" sz="2400" b="1" dirty="0"/>
              <a:t>).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dirty="0" smtClean="0"/>
              <a:t> не </a:t>
            </a:r>
            <a:r>
              <a:rPr lang="ru-RU" sz="2400" b="1" dirty="0"/>
              <a:t>допускается трудоустройство на работу по совместительству работников, не достигших восемнадцатилетнего возраста.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1" y="116632"/>
            <a:ext cx="87849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002060"/>
                </a:solidFill>
                <a:latin typeface="Georgia" pitchFamily="18" charset="0"/>
              </a:rPr>
              <a:t>Согласно ст. 26 Кодекса не допускается заключение трудового </a:t>
            </a:r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договора:</a:t>
            </a:r>
            <a:endParaRPr lang="ru-RU" sz="30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260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2494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Права ребёнка в Казахстане.</a:t>
            </a:r>
            <a:endParaRPr lang="ru-RU" sz="3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208975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Кодексом </a:t>
            </a:r>
            <a:r>
              <a:rPr lang="ru-RU" sz="2400" b="1" dirty="0"/>
              <a:t>(ст. 69) для работников, не достигших восемнадцатилетнего возраста, устанавливается сокращенная продолжительность рабочего времени:</a:t>
            </a:r>
          </a:p>
          <a:p>
            <a:r>
              <a:rPr lang="ru-RU" sz="2400" b="1" dirty="0"/>
              <a:t>- для работников в возрасте от четырнадцати до шестнадцати лет - не более 24 часов в неделю;</a:t>
            </a:r>
          </a:p>
          <a:p>
            <a:r>
              <a:rPr lang="ru-RU" sz="2400" b="1" dirty="0"/>
              <a:t>- для работников в возрасте от шестнадцати до восемнадцати лет - не более 36 часов в неделю.</a:t>
            </a:r>
          </a:p>
        </p:txBody>
      </p:sp>
      <p:pic>
        <p:nvPicPr>
          <p:cNvPr id="4098" name="Picture 2" descr="https://avatars.mds.yandex.net/get-images-cbir/2917558/Hg952swM7206zG1OIqdXmg444/oc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3" t="17185" r="1605"/>
          <a:stretch/>
        </p:blipFill>
        <p:spPr bwMode="auto">
          <a:xfrm>
            <a:off x="1835696" y="620688"/>
            <a:ext cx="5184576" cy="33555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807653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259" y="260648"/>
            <a:ext cx="8784976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Georgia" pitchFamily="18" charset="0"/>
              </a:rPr>
              <a:t>Трудовое законодательство </a:t>
            </a:r>
            <a: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  <a:t>РК </a:t>
            </a:r>
            <a:r>
              <a:rPr lang="ru-RU" sz="3200" b="1" dirty="0">
                <a:solidFill>
                  <a:srgbClr val="002060"/>
                </a:solidFill>
                <a:latin typeface="Georgia" pitchFamily="18" charset="0"/>
              </a:rPr>
              <a:t>содержит определенные ограничения на использование детского </a:t>
            </a:r>
            <a: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  <a:t>труда.</a:t>
            </a:r>
            <a:endParaRPr lang="ru-RU" sz="32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159" y="1628800"/>
            <a:ext cx="50405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 </a:t>
            </a:r>
            <a:r>
              <a:rPr lang="ru-RU" sz="2800" b="1" dirty="0" smtClean="0"/>
              <a:t>  Не </a:t>
            </a:r>
            <a:r>
              <a:rPr lang="ru-RU" sz="2800" b="1" dirty="0"/>
              <a:t>допускается привлечение </a:t>
            </a:r>
            <a:r>
              <a:rPr lang="ru-RU" sz="2800" b="1" dirty="0" smtClean="0"/>
              <a:t>работников: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800" b="1" dirty="0" smtClean="0"/>
              <a:t> </a:t>
            </a:r>
            <a:r>
              <a:rPr lang="ru-RU" sz="2800" b="1" dirty="0"/>
              <a:t>не достигших возраста восемнадцати лет, к работе с применением суммированного учета рабочего времени, </a:t>
            </a:r>
            <a:endParaRPr lang="ru-RU" sz="2800" b="1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sz="2800" b="1" dirty="0" smtClean="0"/>
              <a:t>к </a:t>
            </a:r>
            <a:r>
              <a:rPr lang="ru-RU" sz="2800" b="1" dirty="0"/>
              <a:t>работе в ночное время, </a:t>
            </a:r>
            <a:endParaRPr lang="ru-RU" sz="2800" b="1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sz="2800" b="1" dirty="0" smtClean="0"/>
              <a:t>к </a:t>
            </a:r>
            <a:r>
              <a:rPr lang="ru-RU" sz="2800" b="1" dirty="0"/>
              <a:t>сверхурочной работе, </a:t>
            </a:r>
            <a:endParaRPr lang="ru-RU" sz="2800" b="1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sz="2800" b="1" dirty="0" smtClean="0"/>
              <a:t>к </a:t>
            </a:r>
            <a:r>
              <a:rPr lang="ru-RU" sz="2800" b="1" dirty="0"/>
              <a:t>работам, выполняемым вахтовым методом. </a:t>
            </a:r>
            <a:endParaRPr lang="ru-RU" sz="2800" b="1" dirty="0" smtClean="0"/>
          </a:p>
        </p:txBody>
      </p:sp>
      <p:pic>
        <p:nvPicPr>
          <p:cNvPr id="3074" name="Picture 2" descr="https://avatars.mds.yandex.net/get-images-cbir/2187645/iKlC1i5yTHK_ty5v2NZNXQ9927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116" y="1628800"/>
            <a:ext cx="3745895" cy="2497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Прямоугольник 4"/>
          <p:cNvSpPr/>
          <p:nvPr/>
        </p:nvSpPr>
        <p:spPr>
          <a:xfrm>
            <a:off x="4368908" y="4126064"/>
            <a:ext cx="489416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ru-RU" sz="2600" b="1" dirty="0" smtClean="0"/>
              <a:t>не </a:t>
            </a:r>
            <a:r>
              <a:rPr lang="ru-RU" sz="2600" b="1" dirty="0"/>
              <a:t>допускается отзыв из оплачиваемого ежегодного трудового отпуска работника, не достигшего восемнадцатилетнего возраста.</a:t>
            </a:r>
          </a:p>
        </p:txBody>
      </p:sp>
    </p:spTree>
    <p:extLst>
      <p:ext uri="{BB962C8B-B14F-4D97-AF65-F5344CB8AC3E}">
        <p14:creationId xmlns:p14="http://schemas.microsoft.com/office/powerpoint/2010/main" val="32789154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440</Words>
  <Application>Microsoft Office PowerPoint</Application>
  <PresentationFormat>Экран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Памятка по эксплуатации детского труда в рамках трудового законодательства в Республике Казахстан. </vt:lpstr>
      <vt:lpstr>Презентация PowerPoint</vt:lpstr>
      <vt:lpstr>Презентация PowerPoint</vt:lpstr>
      <vt:lpstr>Презентация PowerPoint</vt:lpstr>
      <vt:lpstr>Дети имеют право…</vt:lpstr>
      <vt:lpstr>Особенности принятия на работу несовершеннолетних, оплате их труда и прочих нюансах. </vt:lpstr>
      <vt:lpstr>Презентация PowerPoint</vt:lpstr>
      <vt:lpstr>Права ребёнка в Казахстане.</vt:lpstr>
      <vt:lpstr>Трудовое законодательство РК содержит определенные ограничения на использование детского труда.</vt:lpstr>
      <vt:lpstr>В Кодекса РК «Об административных правонарушениях» предусмотрена административная ответственность…</vt:lpstr>
      <vt:lpstr>ВЫВОД: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Пользователь Windows</cp:lastModifiedBy>
  <cp:revision>14</cp:revision>
  <dcterms:created xsi:type="dcterms:W3CDTF">2023-06-09T04:03:12Z</dcterms:created>
  <dcterms:modified xsi:type="dcterms:W3CDTF">2023-06-12T08:30:48Z</dcterms:modified>
</cp:coreProperties>
</file>