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57" r:id="rId5"/>
    <p:sldId id="258" r:id="rId6"/>
    <p:sldId id="261" r:id="rId7"/>
    <p:sldId id="259" r:id="rId8"/>
    <p:sldId id="264" r:id="rId9"/>
    <p:sldId id="265" r:id="rId10"/>
    <p:sldId id="260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514D4-A34D-4642-A579-2A5290F66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023EF8-83D5-4B44-910C-B09AD778F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8035A1-B0DC-40B1-A581-5D9AF6368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6AEEF6-DA76-4934-8321-7182FF98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27B136-BE98-4175-A732-677D852B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9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4EBF5-CEA6-4479-8502-2B9792702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895E58-DB5A-4C7C-9CCF-4AF9A63812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1B7833-4A2C-4DA1-974E-CB8DE735F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EB9C2B-9985-4D17-8B42-4DC7BCEF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BEBA79-80CF-46B7-983F-68073AC40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63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E632687-8797-4881-9F90-2434C26A53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F54751-68C3-407A-B802-E6F8F44D7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14C78D-41F3-4989-B59A-707EDF7B5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9BB271-692C-4C30-9DDC-626163B60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A34B1-0684-4635-8E40-B75A7E415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2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F28577-12D7-45C9-ABEA-E715BF69F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623695-7604-4589-B2C9-47F854A38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ADDFDB-28F2-4660-9276-16A916436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BFC4C5-998F-442B-8051-88E0B9C46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9FA4AA-EBA4-43DE-B3B8-E73D9171A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23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896F4-A5F1-4469-8162-8EC428B6F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2E0FF9-BB31-4CDD-ADD3-3C0803856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663BF5-DF7C-4152-A303-8AAF8C698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4F3F78-62E2-46EF-A1DC-4A2C7C7C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4BAB2E-6A23-4BC4-8736-F2A335F09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151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0ED7E1-A84A-4750-A6C4-60FB4DA6A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7B0765-ACE1-40DD-963B-DA9BCFACA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48123A-01CF-4B12-A5BD-EB0BE15E8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8041FC-B436-4A0F-8FE2-A520F928E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C77B67-BB95-4E18-BC18-9A93F7797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34E28C-4122-40BA-9DB7-1B6910C83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92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212E6-64B1-4087-ABB1-9B4AC01F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5117A4-F59A-4C6C-A7E5-DD983F4BE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CA35CA-39EF-4491-A04B-DD81C7216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1169446-66AC-4EE8-BFF6-AF3AB40C2D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409FDA2-EDDA-46E2-B78B-E36A43A240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AF68D3-1A8A-428A-B7BF-C2707EBDA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C2F1E1F-8F96-4849-AA3B-5F99E2EAF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0ED4E3E-C349-42B3-82EF-304142F36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4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306D1-B7BE-439E-8543-0C08C6C27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49FC540-DA61-4DD3-A714-0AD9502C7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8EB34F0-DC94-4DA3-9D4A-BE6B5B149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9A4380-5CFE-404E-A2B1-053EDE16E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901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FE064A3-BD44-4643-B194-35F9E6E7A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67ACBFE-AB63-437B-B566-D05741020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4625B2-4A6B-4B43-BBB2-F5BBCD1F5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17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E32EB-0972-43FC-84AE-62404009A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DFCAA1-2A2D-471C-BE9F-2D1768DC8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F8BF11-6063-4905-B4EE-21247151F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6547AC-EA35-488E-9B8D-A072B75D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0D9373-77C0-4315-AA82-F1BEB4E89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B5A6AE-E19F-463E-B17C-1DEE73623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31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B176FD-6C86-44E4-95DC-40823F013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3A03C4-2EB7-44F9-882E-7CAB6E1A06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37E8F3-3785-437D-8CF4-3777F5D84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45302F-F0C6-4ABA-A2A8-AD6F9973F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AFA570-8DD2-4170-9755-68EB7ADC1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23639A-8C96-4693-8CAD-81A0A4913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15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D10FF-36A3-4F88-8659-6E052C87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09CFB9-71F4-4872-AA4E-DD69AB6F3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FB28DA-C5B5-4115-B129-CC7B01CB50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5BC0E-F0D0-46CA-BB85-A79DC23EF78E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B0810F-1ADE-4CD2-ACB0-AE9FD2E6C1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C8765E-0076-4383-B923-4E6F79ECC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4028F-D8F5-4E13-B7AF-6A6D0DE01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4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48C4F-4263-4701-A3DB-A179B52603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855242" cy="979153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Arial Narrow" panose="020B0606020202030204" pitchFamily="34" charset="0"/>
              </a:rPr>
              <a:t>Моя будущая профессия – логопед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0AE2E52-32B7-4BCB-B2EA-CD9D30B86C31}"/>
              </a:ext>
            </a:extLst>
          </p:cNvPr>
          <p:cNvSpPr/>
          <p:nvPr/>
        </p:nvSpPr>
        <p:spPr>
          <a:xfrm>
            <a:off x="1796716" y="3143798"/>
            <a:ext cx="83900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latin typeface="Arial Narrow" panose="020B0606020202030204" pitchFamily="34" charset="0"/>
              </a:rPr>
              <a:t>Мы часто повторяем, что о человеке судят по его делам, </a:t>
            </a:r>
          </a:p>
          <a:p>
            <a:pPr algn="r"/>
            <a:r>
              <a:rPr lang="ru-RU" sz="2800" dirty="0">
                <a:latin typeface="Arial Narrow" panose="020B0606020202030204" pitchFamily="34" charset="0"/>
              </a:rPr>
              <a:t>но забываем иногда, что слово тоже поступок. </a:t>
            </a:r>
          </a:p>
          <a:p>
            <a:pPr algn="r"/>
            <a:r>
              <a:rPr lang="ru-RU" sz="2800" dirty="0">
                <a:latin typeface="Arial Narrow" panose="020B0606020202030204" pitchFamily="34" charset="0"/>
              </a:rPr>
              <a:t>Речь человека - зеркало его самого. </a:t>
            </a:r>
          </a:p>
          <a:p>
            <a:pPr algn="r"/>
            <a:r>
              <a:rPr lang="ru-RU" sz="2800" dirty="0">
                <a:latin typeface="Arial Narrow" panose="020B0606020202030204" pitchFamily="34" charset="0"/>
              </a:rPr>
              <a:t>(Лев Толстой)</a:t>
            </a:r>
          </a:p>
        </p:txBody>
      </p:sp>
    </p:spTree>
    <p:extLst>
      <p:ext uri="{BB962C8B-B14F-4D97-AF65-F5344CB8AC3E}">
        <p14:creationId xmlns:p14="http://schemas.microsoft.com/office/powerpoint/2010/main" val="3964685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E08F0-4199-491F-A03F-E6F77E36D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 Narrow" panose="020B0606020202030204" pitchFamily="34" charset="0"/>
              </a:rPr>
              <a:t>Где работать? Где получить профессию 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8FB45B-4769-4E79-9E82-70C48E077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48607"/>
          </a:xfrm>
        </p:spPr>
        <p:txBody>
          <a:bodyPr/>
          <a:lstStyle/>
          <a:p>
            <a:r>
              <a:rPr lang="ru-RU" dirty="0">
                <a:latin typeface="Arial Narrow" panose="020B0606020202030204" pitchFamily="34" charset="0"/>
              </a:rPr>
              <a:t>НГПУ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7392977-1355-4A01-8202-B6971778B584}"/>
              </a:ext>
            </a:extLst>
          </p:cNvPr>
          <p:cNvSpPr/>
          <p:nvPr/>
        </p:nvSpPr>
        <p:spPr>
          <a:xfrm>
            <a:off x="4331369" y="1572127"/>
            <a:ext cx="7022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Narrow" panose="020B0606020202030204" pitchFamily="34" charset="0"/>
              </a:rPr>
              <a:t>в детских садах и специализированных детских садах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(занятия с различными нарушениями развития речи).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на базе начальной школы (занимается с учениками,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имеющими задержку в речевом развитии, психическом, а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также нарушения письменной речи)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в речевых центрах (с различными диагнозами и патологиями), в поликлиниках, клиниках ,в домах ребенка, в детских домах, в детских учреждениях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в развивающих детских центрах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в неврологических и психоневрологических клиниках (в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большей степени со взрослыми пациентами, утратившими частично или полностью речь в результате тяжелых болезней и перенесенных травм)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частный логопедический кабинет.</a:t>
            </a:r>
          </a:p>
        </p:txBody>
      </p:sp>
    </p:spTree>
    <p:extLst>
      <p:ext uri="{BB962C8B-B14F-4D97-AF65-F5344CB8AC3E}">
        <p14:creationId xmlns:p14="http://schemas.microsoft.com/office/powerpoint/2010/main" val="1827099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645F0-F542-4E8C-8B3E-A4E470567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Список используемых источников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BCA225-7BA7-4637-83AE-128708520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Андреева Н.Г. Логопедические занятия по развитию связной речи младших школьников. В 3-х ч. — Ч. 1: Устная связная речь. Лексика: пособие для логопеда / Н.Г. Андреева; под ред. Р.И. </a:t>
            </a:r>
            <a:r>
              <a:rPr lang="ru-RU" dirty="0" err="1">
                <a:latin typeface="Arial Narrow" panose="020B0606020202030204" pitchFamily="34" charset="0"/>
              </a:rPr>
              <a:t>Лалаевой</a:t>
            </a:r>
            <a:r>
              <a:rPr lang="ru-RU" dirty="0">
                <a:latin typeface="Arial Narrow" panose="020B0606020202030204" pitchFamily="34" charset="0"/>
              </a:rPr>
              <a:t>.— М.: </a:t>
            </a:r>
            <a:r>
              <a:rPr lang="ru-RU" dirty="0" err="1">
                <a:latin typeface="Arial Narrow" panose="020B0606020202030204" pitchFamily="34" charset="0"/>
              </a:rPr>
              <a:t>Гуманитар</a:t>
            </a:r>
            <a:r>
              <a:rPr lang="ru-RU" dirty="0">
                <a:latin typeface="Arial Narrow" panose="020B0606020202030204" pitchFamily="34" charset="0"/>
              </a:rPr>
              <a:t>, изд. центр ВЛАДОС, 2006.— 182 с.: ил.— (Коррекционная педагогика).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Белянин В.П. Психолингвистика. Учебник/</a:t>
            </a:r>
            <a:r>
              <a:rPr lang="ru-RU" dirty="0" err="1">
                <a:latin typeface="Arial Narrow" panose="020B0606020202030204" pitchFamily="34" charset="0"/>
              </a:rPr>
              <a:t>В.П.Белянин</a:t>
            </a:r>
            <a:r>
              <a:rPr lang="ru-RU" dirty="0">
                <a:latin typeface="Arial Narrow" panose="020B0606020202030204" pitchFamily="34" charset="0"/>
              </a:rPr>
              <a:t>. – 2-е изд. – М.: Флинта: Московский психолого-социальный институт, 2004. – 232с.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Воробьева В.К. Методика развития связной речи у детей с системным недоразвитием речи: учеб. пособие / В.К. Воробьева. — М.: ACT: Астрель : </a:t>
            </a:r>
            <a:r>
              <a:rPr lang="ru-RU" dirty="0" err="1">
                <a:latin typeface="Arial Narrow" panose="020B0606020202030204" pitchFamily="34" charset="0"/>
              </a:rPr>
              <a:t>Транзиткнига</a:t>
            </a:r>
            <a:r>
              <a:rPr lang="ru-RU" dirty="0">
                <a:latin typeface="Arial Narrow" panose="020B0606020202030204" pitchFamily="34" charset="0"/>
              </a:rPr>
              <a:t>, 2006. — 158[2] с. — (Высшая школа)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Гальперин И.Р. Текст как объект лингвистического исследования. – М.: Издательство «Наука», 1981. – 140с.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Гвоздев А.Н. Вопросы изучения детской речи / А.Н. Гвоздев. — М.: Изд-во АПН РСФСР, 1961. — Т.1. – 472 с.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Глухов В.П. Основы психолингвистики: учеб. пособие для студентов педвузов. – М.: АСТ: Астрель, 2005. – 351, [1]с. – (Высшая школа).</a:t>
            </a:r>
          </a:p>
        </p:txBody>
      </p:sp>
    </p:spTree>
    <p:extLst>
      <p:ext uri="{BB962C8B-B14F-4D97-AF65-F5344CB8AC3E}">
        <p14:creationId xmlns:p14="http://schemas.microsoft.com/office/powerpoint/2010/main" val="418366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F7D5E-A679-47AC-BF3F-840CEDA54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2019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 Narrow" panose="020B0606020202030204" pitchFamily="34" charset="0"/>
              </a:rPr>
              <a:t>Актуальность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2FA263-9F78-49E5-AD3B-D4C77D229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67468"/>
            <a:ext cx="10872537" cy="3425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Речевые нарушения становятся все более сложными, комплексными, системными, труднее поддаются коррекции. Основной причиной этого явления считается ухудшение экологии. Кроме того, в большинстве семей ребёнок с самого раннего возраста сидит в мобильном телефоне , у компьютера, у телевизора, который не выключается в течение всего дня. И это тоже сказывается пагубным образом на речевом развитии. Очевидно, что специальность логопеда ещё долгое время будет очень и очень востребована.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720CE9-111C-41E8-A09B-8D7AC411ED3C}"/>
              </a:ext>
            </a:extLst>
          </p:cNvPr>
          <p:cNvSpPr/>
          <p:nvPr/>
        </p:nvSpPr>
        <p:spPr>
          <a:xfrm>
            <a:off x="5257800" y="56979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>
                <a:latin typeface="Arial Narrow" panose="020B0606020202030204" pitchFamily="34" charset="0"/>
              </a:rPr>
              <a:t>Речь — удивительно сильное средство, но нужно иметь много ума, чтобы пользоваться им. </a:t>
            </a:r>
          </a:p>
          <a:p>
            <a:pPr algn="r"/>
            <a:r>
              <a:rPr lang="ru-RU" sz="2400" dirty="0">
                <a:latin typeface="Arial Narrow" panose="020B0606020202030204" pitchFamily="34" charset="0"/>
              </a:rPr>
              <a:t>(Георг Вильгельм Фридрих Гегель) </a:t>
            </a:r>
          </a:p>
        </p:txBody>
      </p:sp>
    </p:spTree>
    <p:extLst>
      <p:ext uri="{BB962C8B-B14F-4D97-AF65-F5344CB8AC3E}">
        <p14:creationId xmlns:p14="http://schemas.microsoft.com/office/powerpoint/2010/main" val="634291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F7B63-BB6A-479E-8218-C37E0401B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Narrow" panose="020B0606020202030204" pitchFamily="34" charset="0"/>
              </a:rPr>
              <a:t>Проблема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7DFAC8-64CF-45FA-BCC7-5CC6C6DB3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Narrow" panose="020B0606020202030204" pitchFamily="34" charset="0"/>
              </a:rPr>
              <a:t>В российских школах на 2022 год обучается более 45 000 детей с нарушениями речи. А ведь есть еще и дошкольники, и взрослые, которые страдают от речевых патологий. Всем им нужна квалифицированная помощь. Поэтому профессия логопеда становится все более востребованной. В чем же заключаются ее плюсы и минусы? Какие карьерные перспективы ждут начинающих специалистов?</a:t>
            </a:r>
          </a:p>
        </p:txBody>
      </p:sp>
    </p:spTree>
    <p:extLst>
      <p:ext uri="{BB962C8B-B14F-4D97-AF65-F5344CB8AC3E}">
        <p14:creationId xmlns:p14="http://schemas.microsoft.com/office/powerpoint/2010/main" val="4024551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22F46-6AB1-4075-90EA-AD7E8DF03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Arial Narrow" panose="020B0606020202030204" pitchFamily="34" charset="0"/>
              </a:rPr>
              <a:t>Почему я думаю стать логопедом в будущем?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1B3412-EBCB-4954-8C14-D7FFEF419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49989" cy="110045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Почти у всех детей в раннем возрасте присутствуют проблемы. Некоторые малыши сами с ними справляются, других же приходится лечить с помощью специалиста.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 Неправильная дикция — это серьёзная предпосылка для комплекса неполноценности. Много счастливых и компанейских людей, которые окружают нас, могли вполне бы быть стеснительными неудачниками, если бы их когда-то вовремя не отвели к логопеду.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Меня привлекает в данной профессии то, что специалист может помочь детям полноценно овладеть своей речью. </a:t>
            </a:r>
          </a:p>
        </p:txBody>
      </p:sp>
    </p:spTree>
    <p:extLst>
      <p:ext uri="{BB962C8B-B14F-4D97-AF65-F5344CB8AC3E}">
        <p14:creationId xmlns:p14="http://schemas.microsoft.com/office/powerpoint/2010/main" val="318480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830A67-FEF8-4620-80D5-367E8407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812" y="2766218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 Narrow" panose="020B0606020202030204" pitchFamily="34" charset="0"/>
              </a:rPr>
              <a:t>История профессии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DB8C8F-FA74-4174-A6C7-ACFD1684C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3801979"/>
            <a:ext cx="10663989" cy="2374984"/>
          </a:xfrm>
        </p:spPr>
        <p:txBody>
          <a:bodyPr/>
          <a:lstStyle/>
          <a:p>
            <a:r>
              <a:rPr lang="ru-RU" dirty="0">
                <a:latin typeface="Arial Narrow" panose="020B0606020202030204" pitchFamily="34" charset="0"/>
              </a:rPr>
              <a:t>Первыми корректировать речь пытались в Европе в XVII веке.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D1EE19-AC6B-416D-BD61-FB684CE2ED29}"/>
              </a:ext>
            </a:extLst>
          </p:cNvPr>
          <p:cNvSpPr/>
          <p:nvPr/>
        </p:nvSpPr>
        <p:spPr>
          <a:xfrm>
            <a:off x="1796715" y="336884"/>
            <a:ext cx="101386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Arial Narrow" panose="020B0606020202030204" pitchFamily="34" charset="0"/>
              </a:rPr>
              <a:t>Написанный текст — это не речь. Это литературное произведение, застывшее и не поддающееся изменению, его нельзя с энтузиазмом произнести вслух. </a:t>
            </a:r>
          </a:p>
          <a:p>
            <a:pPr algn="r"/>
            <a:r>
              <a:rPr lang="ru-RU" sz="2400" dirty="0">
                <a:latin typeface="Arial Narrow" panose="020B0606020202030204" pitchFamily="34" charset="0"/>
              </a:rPr>
              <a:t>Если вы должны зажечь аудиторию, а не проинструктировать её, то подобные тексты следует размять, сломать, превратить в разговорную речь и придать им форму непринужденной беседы. </a:t>
            </a:r>
          </a:p>
          <a:p>
            <a:pPr algn="r"/>
            <a:r>
              <a:rPr lang="ru-RU" sz="2400" dirty="0">
                <a:latin typeface="Arial Narrow" panose="020B0606020202030204" pitchFamily="34" charset="0"/>
              </a:rPr>
              <a:t>Иначе они усыпят ваших слушателей — и уж никак не зажгут их. </a:t>
            </a:r>
          </a:p>
          <a:p>
            <a:pPr algn="r"/>
            <a:r>
              <a:rPr lang="ru-RU" sz="2400" dirty="0">
                <a:latin typeface="Arial Narrow" panose="020B0606020202030204" pitchFamily="34" charset="0"/>
              </a:rPr>
              <a:t>(Марк Твен)</a:t>
            </a:r>
          </a:p>
        </p:txBody>
      </p:sp>
    </p:spTree>
    <p:extLst>
      <p:ext uri="{BB962C8B-B14F-4D97-AF65-F5344CB8AC3E}">
        <p14:creationId xmlns:p14="http://schemas.microsoft.com/office/powerpoint/2010/main" val="10550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973823-5D88-40E1-B6E5-38981B396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Arial Narrow" panose="020B0606020202030204" pitchFamily="34" charset="0"/>
              </a:rPr>
              <a:t>В каких смежных областях должен быть </a:t>
            </a:r>
            <a:br>
              <a:rPr lang="ru-RU" sz="3600" b="1" dirty="0">
                <a:latin typeface="Arial Narrow" panose="020B0606020202030204" pitchFamily="34" charset="0"/>
              </a:rPr>
            </a:br>
            <a:r>
              <a:rPr lang="ru-RU" sz="3600" b="1" dirty="0">
                <a:latin typeface="Arial Narrow" panose="020B0606020202030204" pitchFamily="34" charset="0"/>
              </a:rPr>
              <a:t>компетентен логопед?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97978-30E8-4273-82D0-D42053453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Narrow" panose="020B0606020202030204" pitchFamily="34" charset="0"/>
              </a:rPr>
              <a:t>Логопеду необходимо понимать механизмы возникновения речевых патологий, поэтому он должен обладать базовой подготовкой в области анатомии и физиологии, медицины. </a:t>
            </a:r>
          </a:p>
          <a:p>
            <a:r>
              <a:rPr lang="ru-RU" dirty="0">
                <a:latin typeface="Arial Narrow" panose="020B0606020202030204" pitchFamily="34" charset="0"/>
              </a:rPr>
              <a:t>Чтобы успешно работать с детьми, ему нужно знать основы педагогики, возрастной психологии. Психологическая подготовка не будет лишней и при общении со взрослыми пациентами, коллегами, родителями детей с нарушениями речи.</a:t>
            </a:r>
          </a:p>
        </p:txBody>
      </p:sp>
    </p:spTree>
    <p:extLst>
      <p:ext uri="{BB962C8B-B14F-4D97-AF65-F5344CB8AC3E}">
        <p14:creationId xmlns:p14="http://schemas.microsoft.com/office/powerpoint/2010/main" val="3415123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E5C79-2413-4F70-B58A-78507E37B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 Narrow" panose="020B0606020202030204" pitchFamily="34" charset="0"/>
              </a:rPr>
              <a:t>Риски профессии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DC2305-DDEE-4282-9FA5-D69525F584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Логопед — это одна из тех профессий, где успех зависит от специалиста лишь частично. Ведь существует масса врождённых дефектов челюсти и рта, которые невозможно устранить полностью, а значит, логопедия ничем не поможет такому пациенту.</a:t>
            </a:r>
          </a:p>
        </p:txBody>
      </p:sp>
    </p:spTree>
    <p:extLst>
      <p:ext uri="{BB962C8B-B14F-4D97-AF65-F5344CB8AC3E}">
        <p14:creationId xmlns:p14="http://schemas.microsoft.com/office/powerpoint/2010/main" val="8424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CB6C0-9ACA-44E6-8734-493B13A98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00874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 Narrow" panose="020B0606020202030204" pitchFamily="34" charset="0"/>
              </a:rPr>
              <a:t>НЕОБХОДИМЫЕ ПРОФЕССИОНАЛЬНЫЕ КАЧЕСТВА ЛОГОПЕДА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45639F-D18A-4F68-8BE6-D0DEC77F6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1000873" cy="4486275"/>
          </a:xfrm>
        </p:spPr>
        <p:txBody>
          <a:bodyPr>
            <a:normAutofit fontScale="250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 </a:t>
            </a:r>
            <a:r>
              <a:rPr lang="ru-RU" sz="6200" dirty="0">
                <a:latin typeface="Arial Narrow" panose="020B0606020202030204" pitchFamily="34" charset="0"/>
              </a:rPr>
              <a:t>устойчиво хорошим самочувствием в ходе работы с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людьми;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 потребностью в общении;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 способностью мысленно ставить себя на место другого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человека;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 быстро понимать намерения, помыслы, настроение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других людей;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 быстро разбираться во взаимоотношениях людей;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 хорошо помнить и держать в уме знание о личных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качествах многих и разных людей.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•Ему должны быть свойственны: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- умение руководить, учить, воспитывать;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- умение слушать и выслушивать;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- широкий кругозор;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- речевая (коммуникативная) культура;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6200" dirty="0">
                <a:latin typeface="Arial Narrow" panose="020B0606020202030204" pitchFamily="34" charset="0"/>
              </a:rPr>
              <a:t>- решение нестандартных ситуаций;</a:t>
            </a:r>
          </a:p>
        </p:txBody>
      </p:sp>
    </p:spTree>
    <p:extLst>
      <p:ext uri="{BB962C8B-B14F-4D97-AF65-F5344CB8AC3E}">
        <p14:creationId xmlns:p14="http://schemas.microsoft.com/office/powerpoint/2010/main" val="1419527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05883-6177-4A77-A271-1361B4C31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 Narrow" panose="020B0606020202030204" pitchFamily="34" charset="0"/>
              </a:rPr>
              <a:t>Работа логопеда не рекомендуется людям с</a:t>
            </a:r>
            <a:br>
              <a:rPr lang="ru-RU" sz="2800" b="1" dirty="0">
                <a:latin typeface="Arial Narrow" panose="020B0606020202030204" pitchFamily="34" charset="0"/>
              </a:rPr>
            </a:br>
            <a:r>
              <a:rPr lang="ru-RU" sz="2800" b="1" dirty="0">
                <a:latin typeface="Arial Narrow" panose="020B0606020202030204" pitchFamily="34" charset="0"/>
              </a:rPr>
              <a:t>заболеваниями: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5F419E-9CC6-4772-A52B-B0A9D4B436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Narrow" panose="020B0606020202030204" pitchFamily="34" charset="0"/>
              </a:rPr>
              <a:t>нервно-психическими;</a:t>
            </a:r>
          </a:p>
          <a:p>
            <a:r>
              <a:rPr lang="ru-RU" dirty="0">
                <a:latin typeface="Arial Narrow" panose="020B0606020202030204" pitchFamily="34" charset="0"/>
              </a:rPr>
              <a:t>сердечно-сосудистыми;</a:t>
            </a:r>
          </a:p>
          <a:p>
            <a:r>
              <a:rPr lang="ru-RU" dirty="0">
                <a:latin typeface="Arial Narrow" panose="020B0606020202030204" pitchFamily="34" charset="0"/>
              </a:rPr>
              <a:t>хроническими инфекционными;</a:t>
            </a:r>
          </a:p>
          <a:p>
            <a:r>
              <a:rPr lang="ru-RU" dirty="0">
                <a:latin typeface="Arial Narrow" panose="020B0606020202030204" pitchFamily="34" charset="0"/>
              </a:rPr>
              <a:t>слухового и зрительного анализаторов;</a:t>
            </a:r>
          </a:p>
          <a:p>
            <a:r>
              <a:rPr lang="ru-RU" dirty="0" err="1">
                <a:latin typeface="Arial Narrow" panose="020B0606020202030204" pitchFamily="34" charset="0"/>
              </a:rPr>
              <a:t>речеголосового</a:t>
            </a:r>
            <a:r>
              <a:rPr lang="ru-RU" dirty="0">
                <a:latin typeface="Arial Narrow" panose="020B0606020202030204" pitchFamily="34" charset="0"/>
              </a:rPr>
              <a:t> аппарата;</a:t>
            </a:r>
          </a:p>
          <a:p>
            <a:r>
              <a:rPr lang="ru-RU" dirty="0">
                <a:latin typeface="Arial Narrow" panose="020B0606020202030204" pitchFamily="34" charset="0"/>
              </a:rPr>
              <a:t>опорно-двигательного аппарата (руки, кисти рук).</a:t>
            </a:r>
          </a:p>
        </p:txBody>
      </p:sp>
    </p:spTree>
    <p:extLst>
      <p:ext uri="{BB962C8B-B14F-4D97-AF65-F5344CB8AC3E}">
        <p14:creationId xmlns:p14="http://schemas.microsoft.com/office/powerpoint/2010/main" val="37821576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961</Words>
  <Application>Microsoft Office PowerPoint</Application>
  <PresentationFormat>Широкоэкранный</PresentationFormat>
  <Paragraphs>69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Тема Office</vt:lpstr>
      <vt:lpstr>Моя будущая профессия – логопед</vt:lpstr>
      <vt:lpstr>Актуальность </vt:lpstr>
      <vt:lpstr>Проблема</vt:lpstr>
      <vt:lpstr>Почему я думаю стать логопедом в будущем? </vt:lpstr>
      <vt:lpstr>История профессии</vt:lpstr>
      <vt:lpstr>В каких смежных областях должен быть  компетентен логопед? </vt:lpstr>
      <vt:lpstr>Риски профессии</vt:lpstr>
      <vt:lpstr>НЕОБХОДИМЫЕ ПРОФЕССИОНАЛЬНЫЕ КАЧЕСТВА ЛОГОПЕДА</vt:lpstr>
      <vt:lpstr>Работа логопеда не рекомендуется людям с заболеваниями:</vt:lpstr>
      <vt:lpstr>Где работать? Где получить профессию ?</vt:lpstr>
      <vt:lpstr>Список используемых источников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будущая профессия – логопед</dc:title>
  <dc:creator>Home</dc:creator>
  <cp:lastModifiedBy>Home</cp:lastModifiedBy>
  <cp:revision>3</cp:revision>
  <dcterms:created xsi:type="dcterms:W3CDTF">2023-06-11T07:17:59Z</dcterms:created>
  <dcterms:modified xsi:type="dcterms:W3CDTF">2023-06-12T06:34:19Z</dcterms:modified>
</cp:coreProperties>
</file>