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8" r:id="rId9"/>
    <p:sldId id="269" r:id="rId10"/>
    <p:sldId id="264" r:id="rId11"/>
    <p:sldId id="271" r:id="rId12"/>
    <p:sldId id="273" r:id="rId13"/>
    <p:sldId id="266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59447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84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283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837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29678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58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40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09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295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9235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922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79A1AAA-D88A-42D1-B234-5A274B351CA5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0662B2A-A41E-4746-A6C2-DAFB2C21D96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78257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&#1091;&#1095;&#1080;&#1090;&#1077;&#1083;&#1100;&#1089;&#1082;&#1080;&#1081;.&#1089;&#1072;&#1081;&#1090;/&#1044;&#1077;&#1085;&#1080;&#1089;&#1086;&#1074;&#1072;-&#1058;&#1072;&#1090;&#1100;&#1103;&#1085;&#1072;-&#1040;&#1085;&#1072;&#1090;&#1086;&#1083;&#1100;&#1077;&#1074;&#1085;&#1072;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0516" y="1871131"/>
            <a:ext cx="8734926" cy="151553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</a:b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«Проект – один из методов 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работы на 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уроке»</a:t>
            </a:r>
            <a:r>
              <a:rPr lang="ru-RU" sz="4000" dirty="0">
                <a:solidFill>
                  <a:srgbClr val="C00000"/>
                </a:solidFill>
                <a:latin typeface="Garamond" panose="02020404030301010803" pitchFamily="18" charset="0"/>
              </a:rPr>
              <a:t/>
            </a:r>
            <a:br>
              <a:rPr lang="ru-RU" sz="4000" dirty="0">
                <a:solidFill>
                  <a:srgbClr val="C00000"/>
                </a:solidFill>
                <a:latin typeface="Garamond" panose="02020404030301010803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«</a:t>
            </a:r>
            <a:r>
              <a:rPr lang="ru-RU" sz="22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Я </a:t>
            </a:r>
            <a:r>
              <a:rPr lang="ru-RU" sz="2200" b="1" dirty="0">
                <a:solidFill>
                  <a:srgbClr val="C00000"/>
                </a:solidFill>
                <a:latin typeface="Garamond" panose="02020404030301010803" pitchFamily="18" charset="0"/>
              </a:rPr>
              <a:t>умею – </a:t>
            </a:r>
            <a:r>
              <a:rPr lang="ru-RU" sz="2200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научу»</a:t>
            </a:r>
            <a:r>
              <a:rPr lang="ru-RU" sz="2200" b="1" dirty="0">
                <a:solidFill>
                  <a:srgbClr val="C00000"/>
                </a:solidFill>
                <a:latin typeface="Garamond" panose="02020404030301010803" pitchFamily="18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Garamond" panose="02020404030301010803" pitchFamily="18" charset="0"/>
              </a:rPr>
            </a:br>
            <a:r>
              <a:rPr lang="ru-RU" sz="2200" b="1" dirty="0">
                <a:solidFill>
                  <a:srgbClr val="C00000"/>
                </a:solidFill>
                <a:latin typeface="Garamond" panose="02020404030301010803" pitchFamily="18" charset="0"/>
              </a:rPr>
              <a:t>(фестиваль успешных практик)</a:t>
            </a:r>
            <a:endParaRPr lang="ru-RU" sz="2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04597" y="3873152"/>
            <a:ext cx="6831673" cy="108623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Garamond" panose="02020404030301010803" pitchFamily="18" charset="0"/>
              </a:rPr>
              <a:t>Денисова Т.А.,</a:t>
            </a:r>
          </a:p>
          <a:p>
            <a:r>
              <a:rPr lang="ru-RU" dirty="0">
                <a:solidFill>
                  <a:srgbClr val="00B050"/>
                </a:solidFill>
                <a:latin typeface="Garamond" panose="02020404030301010803" pitchFamily="18" charset="0"/>
              </a:rPr>
              <a:t>у</a:t>
            </a:r>
            <a:r>
              <a:rPr lang="ru-RU" dirty="0" smtClean="0">
                <a:solidFill>
                  <a:srgbClr val="00B050"/>
                </a:solidFill>
                <a:latin typeface="Garamond" panose="02020404030301010803" pitchFamily="18" charset="0"/>
              </a:rPr>
              <a:t>читель русского языка и литературы</a:t>
            </a:r>
          </a:p>
          <a:p>
            <a:r>
              <a:rPr lang="ru-RU" dirty="0" smtClean="0">
                <a:solidFill>
                  <a:srgbClr val="00B050"/>
                </a:solidFill>
                <a:latin typeface="Garamond" panose="02020404030301010803" pitchFamily="18" charset="0"/>
              </a:rPr>
              <a:t>МБОУ СОШ № 70 г. Воронеж</a:t>
            </a:r>
            <a:endParaRPr lang="ru-RU" dirty="0">
              <a:solidFill>
                <a:srgbClr val="00B05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2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80937" y="484206"/>
            <a:ext cx="9601200" cy="130333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Творческие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10952" y="2178407"/>
            <a:ext cx="3633788" cy="3317875"/>
          </a:xfrm>
        </p:spPr>
        <p:txBody>
          <a:bodyPr>
            <a:normAutofit/>
          </a:bodyPr>
          <a:lstStyle/>
          <a:p>
            <a:r>
              <a:rPr lang="ru-RU" dirty="0">
                <a:latin typeface="Garamond" panose="02020404030301010803" pitchFamily="18" charset="0"/>
              </a:rPr>
              <a:t>5 «А», 5 «Б» - литература (индивидуальные проекты, в результате которых получаются книжки-малышки собственного </a:t>
            </a:r>
            <a:r>
              <a:rPr lang="ru-RU" dirty="0" smtClean="0">
                <a:latin typeface="Garamond" panose="02020404030301010803" pitchFamily="18" charset="0"/>
              </a:rPr>
              <a:t>сочинения)</a:t>
            </a:r>
            <a:endParaRPr lang="ru-RU" dirty="0">
              <a:latin typeface="Garamond" panose="020204040303010108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742" y="1493353"/>
            <a:ext cx="1938477" cy="2664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51"/>
          <a:stretch/>
        </p:blipFill>
        <p:spPr>
          <a:xfrm rot="5400000">
            <a:off x="3820420" y="3564690"/>
            <a:ext cx="2716762" cy="183171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57"/>
          <a:stretch/>
        </p:blipFill>
        <p:spPr>
          <a:xfrm rot="5400000">
            <a:off x="8724879" y="4274885"/>
            <a:ext cx="2499227" cy="22654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22"/>
          <a:stretch/>
        </p:blipFill>
        <p:spPr>
          <a:xfrm rot="5400000">
            <a:off x="9127154" y="1254189"/>
            <a:ext cx="2709967" cy="187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547364"/>
            <a:ext cx="9601196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Творческие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364" y="1549983"/>
            <a:ext cx="1967491" cy="27033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20" y="1477773"/>
            <a:ext cx="1966642" cy="2703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37" y="1712088"/>
            <a:ext cx="1959582" cy="2693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747" y="3060267"/>
            <a:ext cx="1957617" cy="2690957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879" y="2907868"/>
            <a:ext cx="1957617" cy="269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2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" t="6124" r="10463" b="10185"/>
          <a:stretch/>
        </p:blipFill>
        <p:spPr>
          <a:xfrm>
            <a:off x="2448044" y="3597239"/>
            <a:ext cx="1566863" cy="2212975"/>
          </a:xfr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6" b="49485"/>
          <a:stretch/>
        </p:blipFill>
        <p:spPr>
          <a:xfrm rot="5400000">
            <a:off x="4741401" y="1202829"/>
            <a:ext cx="2304615" cy="16493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94780" y="423473"/>
            <a:ext cx="2360174" cy="32443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86949" y="432070"/>
            <a:ext cx="2314284" cy="31812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476" y="3057386"/>
            <a:ext cx="1696631" cy="2332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998" y="2737750"/>
            <a:ext cx="1720993" cy="2365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691" y="2407720"/>
            <a:ext cx="1730703" cy="237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7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Интегрированный урок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Интегрированный урок </a:t>
            </a:r>
            <a:r>
              <a:rPr lang="ru-RU" dirty="0" smtClean="0">
                <a:latin typeface="Garamond" panose="02020404030301010803" pitchFamily="18" charset="0"/>
              </a:rPr>
              <a:t>– урок, цель которого может быть достигнута лишь при объединении знаний из разных предметов, направленный на рассмотрение и решение какой-либо пограничной проблемы, позволяющий добиться целостного, синтезированного восприятия обучающимися исследуемого вопроса, гармонично сочетающий в себе методы различных наук, имеющий практическую направленность.</a:t>
            </a:r>
            <a:endParaRPr lang="ru-RU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8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Garamond" panose="02020404030301010803" pitchFamily="18" charset="0"/>
              </a:rPr>
              <a:t>Формы интегрированных уроков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2900" dirty="0" smtClean="0">
                <a:latin typeface="Garamond" panose="02020404030301010803" pitchFamily="18" charset="0"/>
              </a:rPr>
              <a:t>урок-путешествие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>
                <a:latin typeface="Garamond" panose="02020404030301010803" pitchFamily="18" charset="0"/>
              </a:rPr>
              <a:t>комбинированный </a:t>
            </a:r>
            <a:r>
              <a:rPr lang="ru-RU" sz="2900" dirty="0" smtClean="0">
                <a:latin typeface="Garamond" panose="02020404030301010803" pitchFamily="18" charset="0"/>
              </a:rPr>
              <a:t>урок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 smtClean="0">
                <a:latin typeface="Garamond" panose="02020404030301010803" pitchFamily="18" charset="0"/>
              </a:rPr>
              <a:t>урок-викторина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 smtClean="0">
                <a:latin typeface="Garamond" panose="02020404030301010803" pitchFamily="18" charset="0"/>
              </a:rPr>
              <a:t>урок-соревнование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>
                <a:latin typeface="Garamond" panose="02020404030301010803" pitchFamily="18" charset="0"/>
              </a:rPr>
              <a:t>уроки защиты </a:t>
            </a:r>
            <a:r>
              <a:rPr lang="ru-RU" sz="2900" dirty="0" smtClean="0">
                <a:latin typeface="Garamond" panose="02020404030301010803" pitchFamily="18" charset="0"/>
              </a:rPr>
              <a:t>проектов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 smtClean="0">
                <a:latin typeface="Garamond" panose="02020404030301010803" pitchFamily="18" charset="0"/>
              </a:rPr>
              <a:t>урок-исследование</a:t>
            </a:r>
          </a:p>
          <a:p>
            <a:r>
              <a:rPr lang="ru-RU" sz="2900" dirty="0" smtClean="0">
                <a:latin typeface="Garamond" panose="02020404030301010803" pitchFamily="18" charset="0"/>
              </a:rPr>
              <a:t>диспут</a:t>
            </a:r>
            <a:endParaRPr lang="ru-RU" sz="2900" dirty="0">
              <a:latin typeface="Garamond" panose="02020404030301010803" pitchFamily="18" charset="0"/>
            </a:endParaRPr>
          </a:p>
          <a:p>
            <a:r>
              <a:rPr lang="ru-RU" sz="2900" dirty="0">
                <a:latin typeface="Garamond" panose="02020404030301010803" pitchFamily="18" charset="0"/>
              </a:rPr>
              <a:t>театрализованный урок (урок-суд)</a:t>
            </a:r>
          </a:p>
          <a:p>
            <a:r>
              <a:rPr lang="ru-RU" sz="2900" dirty="0">
                <a:latin typeface="Garamond" panose="02020404030301010803" pitchFamily="18" charset="0"/>
              </a:rPr>
              <a:t>мультимедиа-урок</a:t>
            </a:r>
          </a:p>
          <a:p>
            <a:r>
              <a:rPr lang="ru-RU" sz="2900" dirty="0">
                <a:latin typeface="Garamond" panose="02020404030301010803" pitchFamily="18" charset="0"/>
              </a:rPr>
              <a:t>урок-игра</a:t>
            </a:r>
          </a:p>
          <a:p>
            <a:r>
              <a:rPr lang="ru-RU" sz="2900" dirty="0">
                <a:latin typeface="Garamond" panose="02020404030301010803" pitchFamily="18" charset="0"/>
              </a:rPr>
              <a:t> </a:t>
            </a:r>
            <a:r>
              <a:rPr lang="ru-RU" sz="2900" dirty="0" smtClean="0">
                <a:latin typeface="Garamond" panose="02020404030301010803" pitchFamily="18" charset="0"/>
              </a:rPr>
              <a:t>урок-экскурсия</a:t>
            </a:r>
          </a:p>
          <a:p>
            <a:endParaRPr lang="ru-RU" sz="1600" u="sng" dirty="0">
              <a:hlinkClick r:id="rId2"/>
            </a:endParaRPr>
          </a:p>
          <a:p>
            <a:pPr marL="0" indent="0">
              <a:buNone/>
            </a:pPr>
            <a:r>
              <a:rPr lang="en-US" sz="1600" u="sng" dirty="0" smtClean="0">
                <a:hlinkClick r:id="rId2"/>
              </a:rPr>
              <a:t> </a:t>
            </a:r>
            <a:r>
              <a:rPr lang="en-US" sz="1600" u="sng" dirty="0">
                <a:hlinkClick r:id="rId2"/>
              </a:rPr>
              <a:t>http</a:t>
            </a:r>
            <a:r>
              <a:rPr lang="ru-RU" sz="1600" u="sng" dirty="0">
                <a:hlinkClick r:id="rId2"/>
              </a:rPr>
              <a:t>://</a:t>
            </a:r>
            <a:r>
              <a:rPr lang="ru-RU" sz="1600" u="sng" dirty="0" err="1">
                <a:hlinkClick r:id="rId2"/>
              </a:rPr>
              <a:t>учительский.сайт</a:t>
            </a:r>
            <a:r>
              <a:rPr lang="ru-RU" sz="1600" u="sng" dirty="0">
                <a:hlinkClick r:id="rId2"/>
              </a:rPr>
              <a:t>/Денисова-Татьяна-Анатольевна</a:t>
            </a:r>
            <a:r>
              <a:rPr lang="ru-RU" sz="1600" u="sng" dirty="0"/>
              <a:t> </a:t>
            </a:r>
            <a:endParaRPr lang="ru-RU" sz="1600" dirty="0"/>
          </a:p>
          <a:p>
            <a:endParaRPr lang="ru-RU" sz="16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47" y="2440163"/>
            <a:ext cx="1393296" cy="995764"/>
          </a:xfrm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 b="55283"/>
          <a:stretch>
            <a:fillRect/>
          </a:stretch>
        </p:blipFill>
        <p:spPr bwMode="auto">
          <a:xfrm>
            <a:off x="6497780" y="3603487"/>
            <a:ext cx="4264151" cy="125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 b="51198"/>
          <a:stretch>
            <a:fillRect/>
          </a:stretch>
        </p:blipFill>
        <p:spPr bwMode="auto">
          <a:xfrm>
            <a:off x="7342909" y="1956008"/>
            <a:ext cx="4023866" cy="12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18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Функциональная грамотность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Garamond" panose="02020404030301010803" pitchFamily="18" charset="0"/>
              </a:rPr>
              <a:t>Функциональная грамотность </a:t>
            </a:r>
            <a:r>
              <a:rPr lang="ru-RU" sz="3200" dirty="0">
                <a:latin typeface="Garamond" panose="02020404030301010803" pitchFamily="18" charset="0"/>
              </a:rPr>
              <a:t>– способность применять знания, полученные в школе, для решения повседневных задач.</a:t>
            </a:r>
          </a:p>
        </p:txBody>
      </p:sp>
    </p:spTree>
    <p:extLst>
      <p:ext uri="{BB962C8B-B14F-4D97-AF65-F5344CB8AC3E}">
        <p14:creationId xmlns:p14="http://schemas.microsoft.com/office/powerpoint/2010/main" val="104239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Современные технологии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Garamond" panose="02020404030301010803" pitchFamily="18" charset="0"/>
              </a:rPr>
              <a:t>проекты,</a:t>
            </a:r>
          </a:p>
          <a:p>
            <a:r>
              <a:rPr lang="ru-RU" dirty="0">
                <a:latin typeface="Garamond" panose="02020404030301010803" pitchFamily="18" charset="0"/>
              </a:rPr>
              <a:t>и</a:t>
            </a:r>
            <a:r>
              <a:rPr lang="ru-RU" dirty="0" smtClean="0">
                <a:latin typeface="Garamond" panose="02020404030301010803" pitchFamily="18" charset="0"/>
              </a:rPr>
              <a:t>сследовательские работы,</a:t>
            </a:r>
          </a:p>
          <a:p>
            <a:r>
              <a:rPr lang="ru-RU" dirty="0" smtClean="0">
                <a:latin typeface="Garamond" panose="02020404030301010803" pitchFamily="18" charset="0"/>
              </a:rPr>
              <a:t>технология </a:t>
            </a:r>
            <a:r>
              <a:rPr lang="ru-RU" dirty="0">
                <a:latin typeface="Garamond" panose="02020404030301010803" pitchFamily="18" charset="0"/>
              </a:rPr>
              <a:t>развивающего обучения,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информационно-коммуникативные </a:t>
            </a:r>
            <a:r>
              <a:rPr lang="ru-RU" dirty="0">
                <a:latin typeface="Garamond" panose="02020404030301010803" pitchFamily="18" charset="0"/>
              </a:rPr>
              <a:t>технологии,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технологии </a:t>
            </a:r>
            <a:r>
              <a:rPr lang="ru-RU" dirty="0">
                <a:latin typeface="Garamond" panose="02020404030301010803" pitchFamily="18" charset="0"/>
              </a:rPr>
              <a:t>проблемного обучения,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игровые </a:t>
            </a:r>
            <a:r>
              <a:rPr lang="ru-RU" dirty="0">
                <a:latin typeface="Garamond" panose="02020404030301010803" pitchFamily="18" charset="0"/>
              </a:rPr>
              <a:t>технологии,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технологии </a:t>
            </a:r>
            <a:r>
              <a:rPr lang="ru-RU" dirty="0">
                <a:latin typeface="Garamond" panose="02020404030301010803" pitchFamily="18" charset="0"/>
              </a:rPr>
              <a:t>критического мышления и другие. </a:t>
            </a:r>
            <a:endParaRPr lang="ru-RU" dirty="0" smtClean="0">
              <a:latin typeface="Garamond" panose="02020404030301010803" pitchFamily="18" charset="0"/>
            </a:endParaRPr>
          </a:p>
          <a:p>
            <a:endParaRPr lang="ru-RU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5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Виды проектов</a:t>
            </a:r>
            <a:endParaRPr lang="ru-RU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dirty="0">
                <a:latin typeface="Garamond" panose="02020404030301010803" pitchFamily="18" charset="0"/>
              </a:rPr>
              <a:t>и</a:t>
            </a:r>
            <a:r>
              <a:rPr lang="ru-RU" sz="3600" dirty="0" smtClean="0">
                <a:latin typeface="Garamond" panose="02020404030301010803" pitchFamily="18" charset="0"/>
              </a:rPr>
              <a:t>нформационные </a:t>
            </a:r>
            <a:r>
              <a:rPr lang="ru-RU" sz="3600" dirty="0">
                <a:latin typeface="Garamond" panose="02020404030301010803" pitchFamily="18" charset="0"/>
              </a:rPr>
              <a:t>проекты. </a:t>
            </a:r>
            <a:endParaRPr lang="ru-RU" sz="3600" dirty="0" smtClean="0">
              <a:latin typeface="Garamond" panose="02020404030301010803" pitchFamily="18" charset="0"/>
            </a:endParaRPr>
          </a:p>
          <a:p>
            <a:pPr lvl="0"/>
            <a:r>
              <a:rPr lang="ru-RU" sz="3600" dirty="0">
                <a:latin typeface="Garamond" panose="02020404030301010803" pitchFamily="18" charset="0"/>
              </a:rPr>
              <a:t>и</a:t>
            </a:r>
            <a:r>
              <a:rPr lang="ru-RU" sz="3600" dirty="0" smtClean="0">
                <a:latin typeface="Garamond" panose="02020404030301010803" pitchFamily="18" charset="0"/>
              </a:rPr>
              <a:t>сследовательские </a:t>
            </a:r>
            <a:r>
              <a:rPr lang="ru-RU" sz="3600" dirty="0">
                <a:latin typeface="Garamond" panose="02020404030301010803" pitchFamily="18" charset="0"/>
              </a:rPr>
              <a:t>проекты. </a:t>
            </a:r>
            <a:endParaRPr lang="ru-RU" sz="3600" dirty="0" smtClean="0">
              <a:latin typeface="Garamond" panose="02020404030301010803" pitchFamily="18" charset="0"/>
            </a:endParaRPr>
          </a:p>
          <a:p>
            <a:r>
              <a:rPr lang="ru-RU" sz="3600" dirty="0">
                <a:latin typeface="Garamond" panose="02020404030301010803" pitchFamily="18" charset="0"/>
              </a:rPr>
              <a:t>т</a:t>
            </a:r>
            <a:r>
              <a:rPr lang="ru-RU" sz="3600" dirty="0" smtClean="0">
                <a:latin typeface="Garamond" panose="02020404030301010803" pitchFamily="18" charset="0"/>
              </a:rPr>
              <a:t>ворческие </a:t>
            </a:r>
            <a:r>
              <a:rPr lang="ru-RU" sz="3600" dirty="0">
                <a:latin typeface="Garamond" panose="02020404030301010803" pitchFamily="18" charset="0"/>
              </a:rPr>
              <a:t>проекты</a:t>
            </a:r>
            <a:r>
              <a:rPr lang="ru-RU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5030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Виды проектов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  <a:latin typeface="Garamond" panose="02020404030301010803" pitchFamily="18" charset="0"/>
              </a:rPr>
              <a:t>По количеству участников</a:t>
            </a:r>
            <a:r>
              <a:rPr lang="ru-RU" dirty="0">
                <a:latin typeface="Garamond" panose="02020404030301010803" pitchFamily="18" charset="0"/>
              </a:rPr>
              <a:t>: индивидуальные, парные, групповые, коллективные.</a:t>
            </a:r>
          </a:p>
          <a:p>
            <a:r>
              <a:rPr lang="ru-RU" sz="3600" b="1" dirty="0">
                <a:solidFill>
                  <a:srgbClr val="C00000"/>
                </a:solidFill>
                <a:latin typeface="Garamond" panose="02020404030301010803" pitchFamily="18" charset="0"/>
              </a:rPr>
              <a:t>По длительности реализации</a:t>
            </a:r>
            <a:r>
              <a:rPr lang="ru-RU" dirty="0">
                <a:latin typeface="Garamond" panose="02020404030301010803" pitchFamily="18" charset="0"/>
              </a:rPr>
              <a:t>: краткосрочные, долгосрочный.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96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90800" y="949325"/>
            <a:ext cx="9601200" cy="93821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Информационные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824410" y="2243426"/>
            <a:ext cx="4246563" cy="3516312"/>
          </a:xfrm>
        </p:spPr>
        <p:txBody>
          <a:bodyPr>
            <a:normAutofit/>
          </a:bodyPr>
          <a:lstStyle/>
          <a:p>
            <a:r>
              <a:rPr lang="ru-RU" dirty="0">
                <a:latin typeface="Garamond" panose="02020404030301010803" pitchFamily="18" charset="0"/>
              </a:rPr>
              <a:t>7 «В», 7 «Г» - культура общения («Реклама Брестских мужских носков» - Колосов Артем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«</a:t>
            </a:r>
            <a:r>
              <a:rPr lang="ru-RU" dirty="0">
                <a:latin typeface="Garamond" panose="02020404030301010803" pitchFamily="18" charset="0"/>
              </a:rPr>
              <a:t>Реклама </a:t>
            </a:r>
            <a:r>
              <a:rPr lang="ru-RU" dirty="0" err="1">
                <a:latin typeface="Garamond" panose="02020404030301010803" pitchFamily="18" charset="0"/>
              </a:rPr>
              <a:t>текстовыделителей</a:t>
            </a:r>
            <a:r>
              <a:rPr lang="ru-RU" dirty="0">
                <a:latin typeface="Garamond" panose="02020404030301010803" pitchFamily="18" charset="0"/>
              </a:rPr>
              <a:t>» - </a:t>
            </a:r>
            <a:r>
              <a:rPr lang="ru-RU" dirty="0" err="1" smtClean="0">
                <a:latin typeface="Garamond" panose="02020404030301010803" pitchFamily="18" charset="0"/>
              </a:rPr>
              <a:t>Комова</a:t>
            </a:r>
            <a:r>
              <a:rPr lang="ru-RU" dirty="0" smtClean="0">
                <a:latin typeface="Garamond" panose="02020404030301010803" pitchFamily="18" charset="0"/>
              </a:rPr>
              <a:t> Софья, Шевченко Варвара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«</a:t>
            </a:r>
            <a:r>
              <a:rPr lang="ru-RU" dirty="0">
                <a:latin typeface="Garamond" panose="02020404030301010803" pitchFamily="18" charset="0"/>
              </a:rPr>
              <a:t>Реклама </a:t>
            </a:r>
            <a:r>
              <a:rPr lang="en-US" dirty="0" err="1">
                <a:latin typeface="Garamond" panose="02020404030301010803" pitchFamily="18" charset="0"/>
              </a:rPr>
              <a:t>Chupa</a:t>
            </a:r>
            <a:r>
              <a:rPr lang="en-US" dirty="0">
                <a:latin typeface="Garamond" panose="02020404030301010803" pitchFamily="18" charset="0"/>
              </a:rPr>
              <a:t> </a:t>
            </a:r>
            <a:r>
              <a:rPr lang="en-US" dirty="0" err="1">
                <a:latin typeface="Garamond" panose="02020404030301010803" pitchFamily="18" charset="0"/>
              </a:rPr>
              <a:t>Chups</a:t>
            </a:r>
            <a:r>
              <a:rPr lang="ru-RU" dirty="0">
                <a:latin typeface="Garamond" panose="02020404030301010803" pitchFamily="18" charset="0"/>
              </a:rPr>
              <a:t>» - </a:t>
            </a:r>
            <a:r>
              <a:rPr lang="ru-RU" dirty="0" err="1" smtClean="0">
                <a:latin typeface="Garamond" panose="02020404030301010803" pitchFamily="18" charset="0"/>
              </a:rPr>
              <a:t>Бобрикова</a:t>
            </a:r>
            <a:r>
              <a:rPr lang="ru-RU" dirty="0" smtClean="0">
                <a:latin typeface="Garamond" panose="02020404030301010803" pitchFamily="18" charset="0"/>
              </a:rPr>
              <a:t> Дарья, Минакова София.</a:t>
            </a:r>
            <a:endParaRPr lang="ru-RU" dirty="0">
              <a:latin typeface="Garamond" panose="020204040303010108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0656" y="1353895"/>
            <a:ext cx="1516923" cy="2085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9213" y="2705656"/>
            <a:ext cx="1543844" cy="21221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" t="6229" b="1650"/>
          <a:stretch/>
        </p:blipFill>
        <p:spPr>
          <a:xfrm>
            <a:off x="7391400" y="4306175"/>
            <a:ext cx="2894939" cy="20196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" t="3266" r="1641" b="4343"/>
          <a:stretch/>
        </p:blipFill>
        <p:spPr>
          <a:xfrm>
            <a:off x="8604928" y="1998409"/>
            <a:ext cx="2893596" cy="20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90800" y="558800"/>
            <a:ext cx="9601200" cy="13033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Исследовательские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766189" y="1992574"/>
            <a:ext cx="4135438" cy="387826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aramond" panose="02020404030301010803" pitchFamily="18" charset="0"/>
              </a:rPr>
              <a:t>5 «А</a:t>
            </a:r>
            <a:r>
              <a:rPr lang="ru-RU" dirty="0">
                <a:latin typeface="Garamond" panose="02020404030301010803" pitchFamily="18" charset="0"/>
              </a:rPr>
              <a:t>», </a:t>
            </a:r>
            <a:r>
              <a:rPr lang="ru-RU" dirty="0" smtClean="0">
                <a:latin typeface="Garamond" panose="02020404030301010803" pitchFamily="18" charset="0"/>
              </a:rPr>
              <a:t>5 «Б»- </a:t>
            </a:r>
            <a:r>
              <a:rPr lang="ru-RU" dirty="0">
                <a:latin typeface="Garamond" panose="02020404030301010803" pitchFamily="18" charset="0"/>
              </a:rPr>
              <a:t>литература (индивидуальные проекты: «Художник – иллюстратор сказок Татьяна Маврина» - Нефедов </a:t>
            </a:r>
            <a:r>
              <a:rPr lang="ru-RU" dirty="0" smtClean="0">
                <a:latin typeface="Garamond" panose="02020404030301010803" pitchFamily="18" charset="0"/>
              </a:rPr>
              <a:t>Артем,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«</a:t>
            </a:r>
            <a:r>
              <a:rPr lang="ru-RU" dirty="0">
                <a:latin typeface="Garamond" panose="02020404030301010803" pitchFamily="18" charset="0"/>
              </a:rPr>
              <a:t>В.М. Васнецов» - </a:t>
            </a:r>
            <a:r>
              <a:rPr lang="ru-RU" dirty="0" err="1">
                <a:latin typeface="Garamond" panose="02020404030301010803" pitchFamily="18" charset="0"/>
              </a:rPr>
              <a:t>Горяинов</a:t>
            </a:r>
            <a:r>
              <a:rPr lang="ru-RU" dirty="0">
                <a:latin typeface="Garamond" panose="02020404030301010803" pitchFamily="18" charset="0"/>
              </a:rPr>
              <a:t> </a:t>
            </a:r>
            <a:r>
              <a:rPr lang="ru-RU" dirty="0" smtClean="0">
                <a:latin typeface="Garamond" panose="02020404030301010803" pitchFamily="18" charset="0"/>
              </a:rPr>
              <a:t>Глеб, </a:t>
            </a:r>
            <a:endParaRPr lang="ru-RU" dirty="0" smtClean="0">
              <a:latin typeface="Garamond" panose="02020404030301010803" pitchFamily="18" charset="0"/>
            </a:endParaRPr>
          </a:p>
          <a:p>
            <a:r>
              <a:rPr lang="ru-RU" dirty="0" smtClean="0">
                <a:latin typeface="Garamond" panose="02020404030301010803" pitchFamily="18" charset="0"/>
              </a:rPr>
              <a:t>«</a:t>
            </a:r>
            <a:r>
              <a:rPr lang="ru-RU" dirty="0">
                <a:latin typeface="Garamond" panose="02020404030301010803" pitchFamily="18" charset="0"/>
              </a:rPr>
              <a:t>В.М. Васнецов» - </a:t>
            </a:r>
            <a:r>
              <a:rPr lang="ru-RU" dirty="0" err="1">
                <a:latin typeface="Garamond" panose="02020404030301010803" pitchFamily="18" charset="0"/>
              </a:rPr>
              <a:t>Ахмедчин</a:t>
            </a:r>
            <a:r>
              <a:rPr lang="ru-RU" dirty="0">
                <a:latin typeface="Garamond" panose="02020404030301010803" pitchFamily="18" charset="0"/>
              </a:rPr>
              <a:t> </a:t>
            </a:r>
            <a:r>
              <a:rPr lang="ru-RU" dirty="0" err="1" smtClean="0">
                <a:latin typeface="Garamond" panose="02020404030301010803" pitchFamily="18" charset="0"/>
              </a:rPr>
              <a:t>Данис</a:t>
            </a:r>
            <a:r>
              <a:rPr lang="ru-RU" dirty="0" smtClean="0">
                <a:latin typeface="Garamond" panose="02020404030301010803" pitchFamily="18" charset="0"/>
              </a:rPr>
              <a:t>.)</a:t>
            </a:r>
            <a:endParaRPr lang="ru-RU" dirty="0" smtClean="0">
              <a:latin typeface="Garamond" panose="02020404030301010803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70786" y="2012971"/>
            <a:ext cx="2237690" cy="30759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" r="1876" b="3534"/>
          <a:stretch/>
        </p:blipFill>
        <p:spPr>
          <a:xfrm rot="5400000">
            <a:off x="4234501" y="2531747"/>
            <a:ext cx="3401807" cy="22843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181" y="2304403"/>
            <a:ext cx="2021047" cy="27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7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Исследовательские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Garamond" panose="02020404030301010803" pitchFamily="18" charset="0"/>
              </a:rPr>
              <a:t>7 «Б» - родная литература </a:t>
            </a: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(</a:t>
            </a:r>
            <a:r>
              <a:rPr lang="ru-RU" dirty="0">
                <a:latin typeface="Garamond" panose="02020404030301010803" pitchFamily="18" charset="0"/>
              </a:rPr>
              <a:t>индивидуальные проекты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о </a:t>
            </a:r>
            <a:r>
              <a:rPr lang="ru-RU" dirty="0">
                <a:latin typeface="Garamond" panose="02020404030301010803" pitchFamily="18" charset="0"/>
              </a:rPr>
              <a:t>городах Сибири –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atin typeface="Garamond" panose="02020404030301010803" pitchFamily="18" charset="0"/>
              </a:rPr>
              <a:t>Лакомкина</a:t>
            </a:r>
            <a:r>
              <a:rPr lang="ru-RU" dirty="0" smtClean="0">
                <a:latin typeface="Garamond" panose="02020404030301010803" pitchFamily="18" charset="0"/>
              </a:rPr>
              <a:t> </a:t>
            </a:r>
            <a:r>
              <a:rPr lang="ru-RU" dirty="0">
                <a:latin typeface="Garamond" panose="02020404030301010803" pitchFamily="18" charset="0"/>
              </a:rPr>
              <a:t>А., </a:t>
            </a:r>
            <a:r>
              <a:rPr lang="ru-RU" dirty="0" err="1">
                <a:latin typeface="Garamond" panose="02020404030301010803" pitchFamily="18" charset="0"/>
              </a:rPr>
              <a:t>Саркарова</a:t>
            </a:r>
            <a:r>
              <a:rPr lang="ru-RU" dirty="0">
                <a:latin typeface="Garamond" panose="02020404030301010803" pitchFamily="18" charset="0"/>
              </a:rPr>
              <a:t> А.,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Белоус </a:t>
            </a:r>
            <a:r>
              <a:rPr lang="ru-RU" dirty="0">
                <a:latin typeface="Garamond" panose="02020404030301010803" pitchFamily="18" charset="0"/>
              </a:rPr>
              <a:t>А., Климов Е</a:t>
            </a:r>
            <a:r>
              <a:rPr lang="ru-RU" dirty="0" smtClean="0">
                <a:latin typeface="Garamond" panose="02020404030301010803" pitchFamily="18" charset="0"/>
              </a:rPr>
              <a:t>.)</a:t>
            </a:r>
            <a:endParaRPr lang="ru-RU" dirty="0">
              <a:latin typeface="Garamond" panose="02020404030301010803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70543" y="2069588"/>
            <a:ext cx="2182735" cy="30004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8"/>
          <a:stretch/>
        </p:blipFill>
        <p:spPr>
          <a:xfrm rot="5400000">
            <a:off x="9099215" y="2772574"/>
            <a:ext cx="2313710" cy="158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97527" y="788699"/>
            <a:ext cx="9601200" cy="113665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Исследовательские проекты</a:t>
            </a:r>
            <a:endParaRPr lang="ru-R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900545" y="2560320"/>
            <a:ext cx="4533900" cy="330993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aramond" panose="02020404030301010803" pitchFamily="18" charset="0"/>
              </a:rPr>
              <a:t>7 </a:t>
            </a:r>
            <a:r>
              <a:rPr lang="ru-RU" dirty="0">
                <a:latin typeface="Garamond" panose="02020404030301010803" pitchFamily="18" charset="0"/>
              </a:rPr>
              <a:t>«Б»</a:t>
            </a:r>
            <a:r>
              <a:rPr lang="ru-RU" b="1" dirty="0">
                <a:latin typeface="Garamond" panose="02020404030301010803" pitchFamily="18" charset="0"/>
              </a:rPr>
              <a:t> </a:t>
            </a:r>
            <a:r>
              <a:rPr lang="ru-RU" dirty="0">
                <a:latin typeface="Garamond" panose="02020404030301010803" pitchFamily="18" charset="0"/>
              </a:rPr>
              <a:t>- литература (групповой проект по поэзии о </a:t>
            </a:r>
            <a:r>
              <a:rPr lang="ru-RU" dirty="0" err="1">
                <a:latin typeface="Garamond" panose="02020404030301010803" pitchFamily="18" charset="0"/>
              </a:rPr>
              <a:t>В.О.в</a:t>
            </a:r>
            <a:r>
              <a:rPr lang="ru-RU" dirty="0">
                <a:latin typeface="Garamond" panose="02020404030301010803" pitchFamily="18" charset="0"/>
              </a:rPr>
              <a:t>. –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1 </a:t>
            </a:r>
            <a:r>
              <a:rPr lang="ru-RU" dirty="0">
                <a:latin typeface="Garamond" panose="02020404030301010803" pitchFamily="18" charset="0"/>
              </a:rPr>
              <a:t>группа делала рисунки,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2 </a:t>
            </a:r>
            <a:r>
              <a:rPr lang="ru-RU" dirty="0">
                <a:latin typeface="Garamond" panose="02020404030301010803" pitchFamily="18" charset="0"/>
              </a:rPr>
              <a:t>группа готовила клипы с песнями на стихи поэтов (В. Высоцкого, Б. Окуджавы), </a:t>
            </a:r>
            <a:endParaRPr lang="ru-RU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anose="02020404030301010803" pitchFamily="18" charset="0"/>
              </a:rPr>
              <a:t>3 </a:t>
            </a:r>
            <a:r>
              <a:rPr lang="ru-RU" dirty="0">
                <a:latin typeface="Garamond" panose="02020404030301010803" pitchFamily="18" charset="0"/>
              </a:rPr>
              <a:t>группа представляла историю создания произведений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25051" r="5758" b="7070"/>
          <a:stretch/>
        </p:blipFill>
        <p:spPr>
          <a:xfrm>
            <a:off x="5705459" y="2369127"/>
            <a:ext cx="5700711" cy="350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7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307</TotalTime>
  <Words>353</Words>
  <Application>Microsoft Office PowerPoint</Application>
  <PresentationFormat>Широкоэкранный</PresentationFormat>
  <Paragraphs>59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Franklin Gothic Book</vt:lpstr>
      <vt:lpstr>Garamond</vt:lpstr>
      <vt:lpstr>Times New Roman</vt:lpstr>
      <vt:lpstr>Crop</vt:lpstr>
      <vt:lpstr> «Проект – один из методов  работы на уроке» «Я умею – научу» (фестиваль успешных практик)</vt:lpstr>
      <vt:lpstr>Функциональная грамотность</vt:lpstr>
      <vt:lpstr>Современные технологии</vt:lpstr>
      <vt:lpstr>Виды проектов</vt:lpstr>
      <vt:lpstr>Виды проектов</vt:lpstr>
      <vt:lpstr>Информационные проекты</vt:lpstr>
      <vt:lpstr>Исследовательские проекты</vt:lpstr>
      <vt:lpstr>Исследовательские проекты</vt:lpstr>
      <vt:lpstr>Исследовательские проекты</vt:lpstr>
      <vt:lpstr>Творческие проекты</vt:lpstr>
      <vt:lpstr>Творческие проекты</vt:lpstr>
      <vt:lpstr>Презентация PowerPoint</vt:lpstr>
      <vt:lpstr>Интегрированный урок</vt:lpstr>
      <vt:lpstr>Формы интегрированных уроков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умею – научу (фестиваль успешных практик)</dc:title>
  <dc:creator>User</dc:creator>
  <cp:lastModifiedBy>User</cp:lastModifiedBy>
  <cp:revision>25</cp:revision>
  <dcterms:created xsi:type="dcterms:W3CDTF">2023-04-05T16:19:05Z</dcterms:created>
  <dcterms:modified xsi:type="dcterms:W3CDTF">2023-04-24T18:23:45Z</dcterms:modified>
</cp:coreProperties>
</file>