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9847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25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-375889"/>
              <a:satOff val="-9195"/>
              <a:lumOff val="-14901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7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9C3BA"/>
              </a:solidFill>
              <a:prstDash val="solid"/>
              <a:miter lim="400000"/>
            </a:ln>
          </a:top>
          <a:bottom>
            <a:ln w="12700" cap="flat">
              <a:solidFill>
                <a:srgbClr val="C9C3BA"/>
              </a:solidFill>
              <a:prstDash val="solid"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solidFill>
                <a:srgbClr val="C9C3BA"/>
              </a:solidFill>
              <a:prstDash val="solid"/>
              <a:miter lim="400000"/>
            </a:ln>
          </a:left>
          <a:right>
            <a:ln w="12700" cap="flat">
              <a:solidFill>
                <a:srgbClr val="C9C3B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C9C3BA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solidFill>
                <a:srgbClr val="C9C3BA"/>
              </a:solidFill>
              <a:prstDash val="solid"/>
              <a:miter lim="400000"/>
            </a:ln>
          </a:left>
          <a:right>
            <a:ln w="12700" cap="flat">
              <a:solidFill>
                <a:srgbClr val="C9C3B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C9C3BA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9C3BA"/>
              </a:solidFill>
              <a:prstDash val="solid"/>
              <a:miter lim="400000"/>
            </a:ln>
          </a:top>
          <a:bottom>
            <a:ln w="12700" cap="flat">
              <a:solidFill>
                <a:srgbClr val="C9C3BA"/>
              </a:solidFill>
              <a:prstDash val="solid"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39D60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25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>
              <a:hueOff val="708446"/>
              <a:satOff val="-4821"/>
              <a:lumOff val="-14251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1">
              <a:hueOff val="-113918"/>
              <a:satOff val="19024"/>
              <a:lumOff val="19749"/>
              <a:alpha val="35000"/>
            </a:scheme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38AA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369196"/>
              <a:satOff val="13972"/>
              <a:lumOff val="-24493"/>
            </a:schemeClr>
          </a:solidFill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369194"/>
              <a:satOff val="6343"/>
              <a:lumOff val="-13963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solidFill>
                <a:srgbClr val="C9C3BA"/>
              </a:solidFill>
              <a:prstDash val="solid"/>
              <a:miter lim="400000"/>
            </a:ln>
          </a:left>
          <a:right>
            <a:ln w="12700" cap="flat">
              <a:solidFill>
                <a:srgbClr val="C9C3BA"/>
              </a:solidFill>
              <a:prstDash val="solid"/>
              <a:miter lim="400000"/>
            </a:ln>
          </a:right>
          <a:top>
            <a:ln w="12700" cap="flat">
              <a:solidFill>
                <a:srgbClr val="C9C3BA"/>
              </a:solidFill>
              <a:prstDash val="solid"/>
              <a:miter lim="400000"/>
            </a:ln>
          </a:top>
          <a:bottom>
            <a:ln w="12700" cap="flat">
              <a:solidFill>
                <a:srgbClr val="C9C3BA"/>
              </a:solidFill>
              <a:prstDash val="solid"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solidFill>
                <a:srgbClr val="C9C3B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6635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9847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3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9847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89847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235" y="-67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Shape 14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Заголовок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Линия"/>
          <p:cNvSpPr/>
          <p:nvPr/>
        </p:nvSpPr>
        <p:spPr>
          <a:xfrm>
            <a:off x="952500" y="9245600"/>
            <a:ext cx="22498974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" name="Линия"/>
          <p:cNvSpPr/>
          <p:nvPr/>
        </p:nvSpPr>
        <p:spPr>
          <a:xfrm>
            <a:off x="952500" y="5765800"/>
            <a:ext cx="22500035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5" name="Линия"/>
          <p:cNvSpPr/>
          <p:nvPr/>
        </p:nvSpPr>
        <p:spPr>
          <a:xfrm flipV="1">
            <a:off x="14989317" y="6339647"/>
            <a:ext cx="1" cy="2310129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6" name="Заголовок"/>
          <p:cNvSpPr txBox="1">
            <a:spLocks noGrp="1"/>
          </p:cNvSpPr>
          <p:nvPr>
            <p:ph type="body" sz="quarter" idx="21"/>
          </p:nvPr>
        </p:nvSpPr>
        <p:spPr>
          <a:xfrm>
            <a:off x="952500" y="4965700"/>
            <a:ext cx="13500100" cy="635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defRPr sz="3200" i="1"/>
            </a:lvl1pPr>
          </a:lstStyle>
          <a:p>
            <a:r>
              <a:t>Заголовок</a:t>
            </a:r>
          </a:p>
        </p:txBody>
      </p:sp>
      <p:sp>
        <p:nvSpPr>
          <p:cNvPr id="1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5829300"/>
            <a:ext cx="13500100" cy="3340100"/>
          </a:xfrm>
          <a:prstGeom prst="rect">
            <a:avLst/>
          </a:prstGeom>
        </p:spPr>
        <p:txBody>
          <a:bodyPr/>
          <a:lstStyle>
            <a:lvl1pPr algn="l"/>
          </a:lstStyle>
          <a:p>
            <a:r>
              <a:t>Текст заголовка</a:t>
            </a:r>
          </a:p>
        </p:txBody>
      </p:sp>
      <p:sp>
        <p:nvSpPr>
          <p:cNvPr id="1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5532100" y="5829300"/>
            <a:ext cx="7950200" cy="334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3200"/>
            </a:lvl1pPr>
            <a:lvl2pPr marL="0" indent="0">
              <a:spcBef>
                <a:spcPts val="0"/>
              </a:spcBef>
              <a:buClrTx/>
              <a:buSzTx/>
              <a:buFontTx/>
              <a:buNone/>
              <a:defRPr sz="3200"/>
            </a:lvl2pPr>
            <a:lvl3pPr marL="0" indent="0">
              <a:spcBef>
                <a:spcPts val="0"/>
              </a:spcBef>
              <a:buClrTx/>
              <a:buSzTx/>
              <a:buFontTx/>
              <a:buNone/>
              <a:defRPr sz="3200"/>
            </a:lvl3pPr>
            <a:lvl4pPr marL="0" indent="0">
              <a:spcBef>
                <a:spcPts val="0"/>
              </a:spcBef>
              <a:buClrTx/>
              <a:buSzTx/>
              <a:buFontTx/>
              <a:buNone/>
              <a:defRPr sz="3200"/>
            </a:lvl4pPr>
            <a:lvl5pPr marL="0" indent="0">
              <a:spcBef>
                <a:spcPts val="0"/>
              </a:spcBef>
              <a:buClrTx/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— Иван Арсентьев"/>
          <p:cNvSpPr txBox="1">
            <a:spLocks noGrp="1"/>
          </p:cNvSpPr>
          <p:nvPr>
            <p:ph type="body" sz="quarter" idx="21"/>
          </p:nvPr>
        </p:nvSpPr>
        <p:spPr>
          <a:xfrm>
            <a:off x="990600" y="8420100"/>
            <a:ext cx="22390100" cy="812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1700"/>
              </a:spcBef>
              <a:buClrTx/>
              <a:buSzTx/>
              <a:buFontTx/>
              <a:buNone/>
              <a:defRPr sz="4200" i="1"/>
            </a:lvl1pPr>
          </a:lstStyle>
          <a:p>
            <a:r>
              <a:t>— Иван Арсентьев</a:t>
            </a:r>
          </a:p>
        </p:txBody>
      </p:sp>
      <p:sp>
        <p:nvSpPr>
          <p:cNvPr id="112" name="«Введите цитату здесь»."/>
          <p:cNvSpPr txBox="1">
            <a:spLocks noGrp="1"/>
          </p:cNvSpPr>
          <p:nvPr>
            <p:ph type="body" sz="quarter" idx="22"/>
          </p:nvPr>
        </p:nvSpPr>
        <p:spPr>
          <a:xfrm>
            <a:off x="2374900" y="6000750"/>
            <a:ext cx="19621500" cy="939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FontTx/>
              <a:buNone/>
            </a:lvl1pPr>
          </a:lstStyle>
          <a:p>
            <a:r>
              <a:t>«Введите цитату здесь». </a:t>
            </a:r>
          </a:p>
        </p:txBody>
      </p:sp>
      <p:sp>
        <p:nvSpPr>
          <p:cNvPr id="1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Чёрно-белое фото с видом снизу вверх на подвесные тросы моста на фоне облаков"/>
          <p:cNvSpPr>
            <a:spLocks noGrp="1"/>
          </p:cNvSpPr>
          <p:nvPr>
            <p:ph type="pic" idx="21"/>
          </p:nvPr>
        </p:nvSpPr>
        <p:spPr>
          <a:xfrm>
            <a:off x="0" y="-2654300"/>
            <a:ext cx="24384000" cy="17153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1298349" y="4384675"/>
            <a:ext cx="21869401" cy="4699000"/>
          </a:xfrm>
          <a:prstGeom prst="rect">
            <a:avLst/>
          </a:prstGeom>
        </p:spPr>
        <p:txBody>
          <a:bodyPr anchor="b"/>
          <a:lstStyle>
            <a:lvl1pPr algn="l" defTabSz="1160859">
              <a:lnSpc>
                <a:spcPct val="80000"/>
              </a:lnSpc>
              <a:spcBef>
                <a:spcPts val="0"/>
              </a:spcBef>
              <a:defRPr sz="13300" b="1" cap="all" spc="-665">
                <a:solidFill>
                  <a:srgbClr val="000000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r>
              <a:t>Заголовок презентации</a:t>
            </a:r>
          </a:p>
        </p:txBody>
      </p:sp>
      <p:sp>
        <p:nvSpPr>
          <p:cNvPr id="136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98349" y="9268776"/>
            <a:ext cx="21869401" cy="1402242"/>
          </a:xfrm>
          <a:prstGeom prst="rect">
            <a:avLst/>
          </a:prstGeom>
        </p:spPr>
        <p:txBody>
          <a:bodyPr anchor="t"/>
          <a:lstStyle>
            <a:lvl1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45720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91440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137160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182880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r>
              <a:t>Подзаголовок презентации 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788372" y="12964160"/>
            <a:ext cx="379477" cy="419101"/>
          </a:xfrm>
          <a:prstGeom prst="rect">
            <a:avLst/>
          </a:prstGeom>
        </p:spPr>
        <p:txBody>
          <a:bodyPr anchor="b"/>
          <a:lstStyle>
            <a:lvl1pPr defTabSz="3428914">
              <a:defRPr sz="1800">
                <a:solidFill>
                  <a:srgbClr val="000000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Линия"/>
          <p:cNvSpPr/>
          <p:nvPr/>
        </p:nvSpPr>
        <p:spPr>
          <a:xfrm flipV="1">
            <a:off x="14989317" y="9919062"/>
            <a:ext cx="1" cy="231013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7" name="Линия"/>
          <p:cNvSpPr/>
          <p:nvPr/>
        </p:nvSpPr>
        <p:spPr>
          <a:xfrm>
            <a:off x="952500" y="12801600"/>
            <a:ext cx="22498974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" name="Линия"/>
          <p:cNvSpPr/>
          <p:nvPr/>
        </p:nvSpPr>
        <p:spPr>
          <a:xfrm>
            <a:off x="952500" y="9321800"/>
            <a:ext cx="22500035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9" name="Линия"/>
          <p:cNvSpPr/>
          <p:nvPr/>
        </p:nvSpPr>
        <p:spPr>
          <a:xfrm flipV="1">
            <a:off x="14989317" y="9919062"/>
            <a:ext cx="1" cy="231013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0" name="Заголовок"/>
          <p:cNvSpPr txBox="1">
            <a:spLocks noGrp="1"/>
          </p:cNvSpPr>
          <p:nvPr>
            <p:ph type="body" sz="quarter" idx="21"/>
          </p:nvPr>
        </p:nvSpPr>
        <p:spPr>
          <a:xfrm>
            <a:off x="952500" y="8610600"/>
            <a:ext cx="13500100" cy="635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defRPr sz="3200" i="1"/>
            </a:lvl1pPr>
          </a:lstStyle>
          <a:p>
            <a:r>
              <a:t>Заголовок</a:t>
            </a:r>
          </a:p>
        </p:txBody>
      </p:sp>
      <p:sp>
        <p:nvSpPr>
          <p:cNvPr id="31" name="Чёрно-белое фото Зеландского моста в Нидерландах"/>
          <p:cNvSpPr>
            <a:spLocks noGrp="1"/>
          </p:cNvSpPr>
          <p:nvPr>
            <p:ph type="pic" idx="22"/>
          </p:nvPr>
        </p:nvSpPr>
        <p:spPr>
          <a:xfrm>
            <a:off x="952500" y="-1460500"/>
            <a:ext cx="22479000" cy="13893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9398000"/>
            <a:ext cx="13500100" cy="3340100"/>
          </a:xfrm>
          <a:prstGeom prst="rect">
            <a:avLst/>
          </a:prstGeom>
        </p:spPr>
        <p:txBody>
          <a:bodyPr/>
          <a:lstStyle>
            <a:lvl1pPr algn="l"/>
          </a:lstStyle>
          <a:p>
            <a:r>
              <a:t>Текст заголовка</a:t>
            </a:r>
          </a:p>
        </p:txBody>
      </p:sp>
      <p:sp>
        <p:nvSpPr>
          <p:cNvPr id="3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5532100" y="9398000"/>
            <a:ext cx="7950200" cy="334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3200"/>
            </a:lvl1pPr>
            <a:lvl2pPr marL="0" indent="0">
              <a:spcBef>
                <a:spcPts val="0"/>
              </a:spcBef>
              <a:buClrTx/>
              <a:buSzTx/>
              <a:buFontTx/>
              <a:buNone/>
              <a:defRPr sz="3200"/>
            </a:lvl2pPr>
            <a:lvl3pPr marL="0" indent="0">
              <a:spcBef>
                <a:spcPts val="0"/>
              </a:spcBef>
              <a:buClrTx/>
              <a:buSzTx/>
              <a:buFontTx/>
              <a:buNone/>
              <a:defRPr sz="3200"/>
            </a:lvl3pPr>
            <a:lvl4pPr marL="0" indent="0">
              <a:spcBef>
                <a:spcPts val="0"/>
              </a:spcBef>
              <a:buClrTx/>
              <a:buSzTx/>
              <a:buFontTx/>
              <a:buNone/>
              <a:defRPr sz="3200"/>
            </a:lvl4pPr>
            <a:lvl5pPr marL="0" indent="0">
              <a:spcBef>
                <a:spcPts val="0"/>
              </a:spcBef>
              <a:buClrTx/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5194300"/>
            <a:ext cx="22479000" cy="33401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Линия"/>
          <p:cNvSpPr/>
          <p:nvPr/>
        </p:nvSpPr>
        <p:spPr>
          <a:xfrm>
            <a:off x="952500" y="6858000"/>
            <a:ext cx="106432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50" name="Линия"/>
          <p:cNvSpPr/>
          <p:nvPr/>
        </p:nvSpPr>
        <p:spPr>
          <a:xfrm>
            <a:off x="952500" y="3898900"/>
            <a:ext cx="10643093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51" name="Заголовок"/>
          <p:cNvSpPr txBox="1">
            <a:spLocks noGrp="1"/>
          </p:cNvSpPr>
          <p:nvPr>
            <p:ph type="body" sz="quarter" idx="21"/>
          </p:nvPr>
        </p:nvSpPr>
        <p:spPr>
          <a:xfrm>
            <a:off x="952500" y="3124200"/>
            <a:ext cx="10642600" cy="635000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defRPr sz="3200" i="1"/>
            </a:lvl1pPr>
          </a:lstStyle>
          <a:p>
            <a:r>
              <a:t>Заголовок</a:t>
            </a:r>
          </a:p>
        </p:txBody>
      </p:sp>
      <p:sp>
        <p:nvSpPr>
          <p:cNvPr id="52" name="Чёрно-белое фото с видом снизу на мост над рекой на фоне неба "/>
          <p:cNvSpPr>
            <a:spLocks noGrp="1"/>
          </p:cNvSpPr>
          <p:nvPr>
            <p:ph type="pic" idx="22"/>
          </p:nvPr>
        </p:nvSpPr>
        <p:spPr>
          <a:xfrm>
            <a:off x="12534900" y="-1651000"/>
            <a:ext cx="10799069" cy="158242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3975100"/>
            <a:ext cx="10642600" cy="2806700"/>
          </a:xfrm>
          <a:prstGeom prst="rect">
            <a:avLst/>
          </a:prstGeom>
        </p:spPr>
        <p:txBody>
          <a:bodyPr/>
          <a:lstStyle>
            <a:lvl1pPr algn="l">
              <a:defRPr sz="7800"/>
            </a:lvl1pPr>
          </a:lstStyle>
          <a:p>
            <a:r>
              <a:t>Текст заголовка</a:t>
            </a:r>
          </a:p>
        </p:txBody>
      </p:sp>
      <p:sp>
        <p:nvSpPr>
          <p:cNvPr id="5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952500" y="7086600"/>
            <a:ext cx="10642600" cy="56388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3200"/>
            </a:lvl1pPr>
            <a:lvl2pPr marL="0" indent="0">
              <a:spcBef>
                <a:spcPts val="0"/>
              </a:spcBef>
              <a:buClrTx/>
              <a:buSzTx/>
              <a:buFontTx/>
              <a:buNone/>
              <a:defRPr sz="3200"/>
            </a:lvl2pPr>
            <a:lvl3pPr marL="0" indent="0">
              <a:spcBef>
                <a:spcPts val="0"/>
              </a:spcBef>
              <a:buClrTx/>
              <a:buSzTx/>
              <a:buFontTx/>
              <a:buNone/>
              <a:defRPr sz="3200"/>
            </a:lvl3pPr>
            <a:lvl4pPr marL="0" indent="0">
              <a:spcBef>
                <a:spcPts val="0"/>
              </a:spcBef>
              <a:buClrTx/>
              <a:buSzTx/>
              <a:buFontTx/>
              <a:buNone/>
              <a:defRPr sz="3200"/>
            </a:lvl4pPr>
            <a:lvl5pPr marL="0" indent="0">
              <a:spcBef>
                <a:spcPts val="0"/>
              </a:spcBef>
              <a:buClrTx/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Линия"/>
          <p:cNvSpPr/>
          <p:nvPr/>
        </p:nvSpPr>
        <p:spPr>
          <a:xfrm>
            <a:off x="952500" y="30480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1" name="Линия"/>
          <p:cNvSpPr/>
          <p:nvPr/>
        </p:nvSpPr>
        <p:spPr>
          <a:xfrm>
            <a:off x="952500" y="8890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7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Линия"/>
          <p:cNvSpPr/>
          <p:nvPr/>
        </p:nvSpPr>
        <p:spPr>
          <a:xfrm>
            <a:off x="952500" y="30480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" name="Линия"/>
          <p:cNvSpPr/>
          <p:nvPr/>
        </p:nvSpPr>
        <p:spPr>
          <a:xfrm>
            <a:off x="952500" y="8890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3" name="Чёрно-белое фото с видом снизу на мост над рекой на фоне неба "/>
          <p:cNvSpPr>
            <a:spLocks noGrp="1"/>
          </p:cNvSpPr>
          <p:nvPr>
            <p:ph type="pic" idx="21"/>
          </p:nvPr>
        </p:nvSpPr>
        <p:spPr>
          <a:xfrm>
            <a:off x="12636500" y="-2413000"/>
            <a:ext cx="11024412" cy="161544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952500" y="3797300"/>
            <a:ext cx="10909300" cy="8928100"/>
          </a:xfrm>
          <a:prstGeom prst="rect">
            <a:avLst/>
          </a:prstGeom>
        </p:spPr>
        <p:txBody>
          <a:bodyPr/>
          <a:lstStyle>
            <a:lvl1pPr marL="508000" indent="-508000">
              <a:spcBef>
                <a:spcPts val="2500"/>
              </a:spcBef>
              <a:buSzPct val="65000"/>
              <a:defRPr sz="4200"/>
            </a:lvl1pPr>
            <a:lvl2pPr marL="1016000" indent="-508000">
              <a:spcBef>
                <a:spcPts val="2500"/>
              </a:spcBef>
              <a:buSzPct val="65000"/>
              <a:defRPr sz="4200"/>
            </a:lvl2pPr>
            <a:lvl3pPr marL="1524000" indent="-508000">
              <a:spcBef>
                <a:spcPts val="2500"/>
              </a:spcBef>
              <a:buSzPct val="65000"/>
              <a:defRPr sz="4200"/>
            </a:lvl3pPr>
            <a:lvl4pPr marL="2032000" indent="-508000">
              <a:spcBef>
                <a:spcPts val="2500"/>
              </a:spcBef>
              <a:buSzPct val="65000"/>
              <a:defRPr sz="4200"/>
            </a:lvl4pPr>
            <a:lvl5pPr marL="2540000" indent="-508000">
              <a:spcBef>
                <a:spcPts val="2500"/>
              </a:spcBef>
              <a:buSzPct val="65000"/>
              <a:defRPr sz="4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952500" y="1778000"/>
            <a:ext cx="22479000" cy="10147300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Чёрно-белое фото с видом снизу вверх на подвесные тросы моста на фоне облаков"/>
          <p:cNvSpPr>
            <a:spLocks noGrp="1"/>
          </p:cNvSpPr>
          <p:nvPr>
            <p:ph type="pic" sz="half" idx="21"/>
          </p:nvPr>
        </p:nvSpPr>
        <p:spPr>
          <a:xfrm>
            <a:off x="12232231" y="6024722"/>
            <a:ext cx="11497993" cy="8088517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2" name="Чёрно-белое фото Зеландского моста в Нидерландах"/>
          <p:cNvSpPr>
            <a:spLocks noGrp="1"/>
          </p:cNvSpPr>
          <p:nvPr>
            <p:ph type="pic" sz="half" idx="22"/>
          </p:nvPr>
        </p:nvSpPr>
        <p:spPr>
          <a:xfrm>
            <a:off x="12349986" y="635000"/>
            <a:ext cx="11226801" cy="68072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Чёрно-белое фото с видом снизу на мост над рекой на фоне неба "/>
          <p:cNvSpPr>
            <a:spLocks noGrp="1"/>
          </p:cNvSpPr>
          <p:nvPr>
            <p:ph type="pic" idx="23"/>
          </p:nvPr>
        </p:nvSpPr>
        <p:spPr>
          <a:xfrm>
            <a:off x="730989" y="-2438400"/>
            <a:ext cx="11050413" cy="161925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иния"/>
          <p:cNvSpPr/>
          <p:nvPr/>
        </p:nvSpPr>
        <p:spPr>
          <a:xfrm>
            <a:off x="952500" y="30607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Линия"/>
          <p:cNvSpPr/>
          <p:nvPr/>
        </p:nvSpPr>
        <p:spPr>
          <a:xfrm>
            <a:off x="952500" y="8890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1143000"/>
            <a:ext cx="22479000" cy="1663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952500" y="3695700"/>
            <a:ext cx="22479000" cy="857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76100" y="13017500"/>
            <a:ext cx="419100" cy="508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4C4946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1pPr>
      <a:lvl2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2pPr>
      <a:lvl3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3pPr>
      <a:lvl4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4pPr>
      <a:lvl5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5pPr>
      <a:lvl6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6pPr>
      <a:lvl7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7pPr>
      <a:lvl8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8pPr>
      <a:lvl9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9pPr>
    </p:titleStyle>
    <p:bodyStyle>
      <a:lvl1pPr marL="6096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1pPr>
      <a:lvl2pPr marL="12192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2pPr>
      <a:lvl3pPr marL="18288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3pPr>
      <a:lvl4pPr marL="24384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4pPr>
      <a:lvl5pPr marL="30480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5pPr>
      <a:lvl6pPr marL="36576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6pPr>
      <a:lvl7pPr marL="42672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7pPr>
      <a:lvl8pPr marL="48768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8pPr>
      <a:lvl9pPr marL="54864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Муниципальное общеобразовательное учреждение…"/>
          <p:cNvSpPr txBox="1"/>
          <p:nvPr/>
        </p:nvSpPr>
        <p:spPr>
          <a:xfrm>
            <a:off x="2241629" y="406400"/>
            <a:ext cx="18386207" cy="99514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rPr/>
              <a:t>   </a:t>
            </a:r>
            <a:endParaRPr/>
          </a:p>
          <a:p>
            <a:r>
              <a:t> IV Школьно научно- практическая конференция</a:t>
            </a:r>
          </a:p>
          <a:p>
            <a:r>
              <a:t> «Шаги в науку»</a:t>
            </a:r>
          </a:p>
          <a:p>
            <a:endParaRPr/>
          </a:p>
          <a:p>
            <a:endParaRPr/>
          </a:p>
          <a:p>
            <a:endParaRPr/>
          </a:p>
          <a:p>
            <a:r>
              <a:t> СЕКЦИЯ «ПЕДАГОГИ-НАСТАВНИКИ»</a:t>
            </a:r>
          </a:p>
          <a:p>
            <a:r>
              <a:t>  Название «Волков. Волшебник изумрудного города. </a:t>
            </a:r>
          </a:p>
          <a:p>
            <a:r>
              <a:t>Тайные и явные смыслы </a:t>
            </a:r>
            <a:r>
              <a:rPr/>
              <a:t>произведения</a:t>
            </a:r>
            <a:r>
              <a:rPr smtClean="0"/>
              <a:t>»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/>
          </a:p>
          <a:p>
            <a:endParaRPr/>
          </a:p>
          <a:p>
            <a:r>
              <a:t>Научный руководитель-</a:t>
            </a:r>
          </a:p>
          <a:p>
            <a:r>
              <a:t>Прохорова Светлана Сергеевна</a:t>
            </a:r>
          </a:p>
          <a:p>
            <a:endParaRPr/>
          </a:p>
          <a:p>
            <a:endParaRPr/>
          </a:p>
          <a:p>
            <a:r>
              <a:t>Ярославль, 2023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IMG_1925.jpeg" descr="IMG_192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9274" y="4923612"/>
            <a:ext cx="7215607" cy="86881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IMG_1926.jpeg" descr="IMG_1926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65361" y="4843915"/>
            <a:ext cx="7019722" cy="88475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IMG_1927.jpeg" descr="IMG_1927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732062" y="237454"/>
            <a:ext cx="8199164" cy="75389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IMG_1928.jpeg" descr="IMG_1928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732062" y="7816326"/>
            <a:ext cx="8819214" cy="5771597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В их жизни случилось главное волшебство"/>
          <p:cNvSpPr txBox="1">
            <a:spLocks noGrp="1"/>
          </p:cNvSpPr>
          <p:nvPr>
            <p:ph type="body" sz="quarter" idx="4294967295"/>
          </p:nvPr>
        </p:nvSpPr>
        <p:spPr>
          <a:xfrm>
            <a:off x="1243777" y="1912989"/>
            <a:ext cx="11767999" cy="847815"/>
          </a:xfrm>
          <a:prstGeom prst="rect">
            <a:avLst/>
          </a:prstGeom>
        </p:spPr>
        <p:txBody>
          <a:bodyPr anchor="t"/>
          <a:lstStyle>
            <a:lvl1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В их жизни случилось главное волшебство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Гудвин - волшебник или фокусник?"/>
          <p:cNvSpPr txBox="1"/>
          <p:nvPr/>
        </p:nvSpPr>
        <p:spPr>
          <a:xfrm>
            <a:off x="1607502" y="515912"/>
            <a:ext cx="21848796" cy="151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lvl1pPr>
          </a:lstStyle>
          <a:p>
            <a:r>
              <a:t>Гудвин - волшебник или фокусник?</a:t>
            </a:r>
          </a:p>
        </p:txBody>
      </p:sp>
      <p:sp>
        <p:nvSpPr>
          <p:cNvPr id="201" name="Чтобы исполнилось желание,…"/>
          <p:cNvSpPr txBox="1">
            <a:spLocks noGrp="1"/>
          </p:cNvSpPr>
          <p:nvPr>
            <p:ph type="body" sz="quarter" idx="4294967295"/>
          </p:nvPr>
        </p:nvSpPr>
        <p:spPr>
          <a:xfrm>
            <a:off x="702872" y="3940861"/>
            <a:ext cx="9185177" cy="3430636"/>
          </a:xfrm>
          <a:prstGeom prst="rect">
            <a:avLst/>
          </a:prstGeom>
        </p:spPr>
        <p:txBody>
          <a:bodyPr anchor="t"/>
          <a:lstStyle/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Чтобы исполнилось желание, </a:t>
            </a:r>
          </a:p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надо поработать, сделать усилие, </a:t>
            </a:r>
          </a:p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а иначе, </a:t>
            </a:r>
          </a:p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чудо Не произойдет, </a:t>
            </a:r>
          </a:p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а будет только фокус</a:t>
            </a:r>
          </a:p>
        </p:txBody>
      </p:sp>
      <p:pic>
        <p:nvPicPr>
          <p:cNvPr id="202" name="IMG_1919.jpeg" descr="IMG_191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9579" y="3903932"/>
            <a:ext cx="12174560" cy="76073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«В своей сказке я старался показать, что самое лучшее, самое дорогое на свете - это дружба и взаимная выручка»…"/>
          <p:cNvSpPr txBox="1">
            <a:spLocks noGrp="1"/>
          </p:cNvSpPr>
          <p:nvPr>
            <p:ph type="body" sz="quarter" idx="4294967295"/>
          </p:nvPr>
        </p:nvSpPr>
        <p:spPr>
          <a:xfrm>
            <a:off x="14441861" y="9106504"/>
            <a:ext cx="9185177" cy="3430637"/>
          </a:xfrm>
          <a:prstGeom prst="rect">
            <a:avLst/>
          </a:prstGeom>
        </p:spPr>
        <p:txBody>
          <a:bodyPr anchor="t"/>
          <a:lstStyle/>
          <a:p>
            <a:pPr marL="0" indent="0" defTabSz="531622">
              <a:spcBef>
                <a:spcPts val="0"/>
              </a:spcBef>
              <a:buClrTx/>
              <a:buSzTx/>
              <a:buFontTx/>
              <a:buNone/>
              <a:defRPr sz="3185" cap="all" spc="-95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«В своей сказке я старался показать, что самое лучшее, самое дорогое на свете - это дружба и взаимная выручка»</a:t>
            </a:r>
          </a:p>
          <a:p>
            <a:pPr marL="0" indent="0" defTabSz="531622">
              <a:spcBef>
                <a:spcPts val="0"/>
              </a:spcBef>
              <a:buClrTx/>
              <a:buSzTx/>
              <a:buFontTx/>
              <a:buNone/>
              <a:defRPr sz="3185" cap="all" spc="-95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endParaRPr/>
          </a:p>
          <a:p>
            <a:pPr marL="0" indent="0" defTabSz="531622">
              <a:spcBef>
                <a:spcPts val="0"/>
              </a:spcBef>
              <a:buClrTx/>
              <a:buSzTx/>
              <a:buFontTx/>
              <a:buNone/>
              <a:defRPr sz="3185" cap="all" spc="-95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                                                     Александр волков </a:t>
            </a:r>
          </a:p>
        </p:txBody>
      </p:sp>
      <p:pic>
        <p:nvPicPr>
          <p:cNvPr id="205" name="IMG_1913.jpeg" descr="IMG_191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3220" y="1652329"/>
            <a:ext cx="8056866" cy="98284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IMG_1911.jpeg" descr="IMG_191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045913" y="15109"/>
            <a:ext cx="5254247" cy="67767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IMG_1913.jpeg" descr="IMG_1913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0011" y="94235"/>
            <a:ext cx="6146148" cy="74975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IMG_1912.jpeg" descr="IMG_1912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48405" y="4938755"/>
            <a:ext cx="7630391" cy="87714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IMG_1914.jpeg" descr="IMG_1914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251172" y="6756571"/>
            <a:ext cx="5272406" cy="6914963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История…"/>
          <p:cNvSpPr txBox="1"/>
          <p:nvPr/>
        </p:nvSpPr>
        <p:spPr>
          <a:xfrm>
            <a:off x="6313375" y="249357"/>
            <a:ext cx="11558078" cy="3072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pPr>
            <a:r>
              <a:t>История</a:t>
            </a:r>
          </a:p>
          <a:p>
            <a: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pPr>
            <a:r>
              <a:t>создания:</a:t>
            </a:r>
          </a:p>
        </p:txBody>
      </p:sp>
      <p:sp>
        <p:nvSpPr>
          <p:cNvPr id="153" name="А.Волков…"/>
          <p:cNvSpPr txBox="1"/>
          <p:nvPr/>
        </p:nvSpPr>
        <p:spPr>
          <a:xfrm>
            <a:off x="232792" y="8206901"/>
            <a:ext cx="5780586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t>А.Волков</a:t>
            </a:r>
          </a:p>
          <a:p>
            <a:r>
              <a:t>Писатель, </a:t>
            </a:r>
          </a:p>
          <a:p>
            <a:r>
              <a:t>ученый- математик, директор школы, педагог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Предмет…"/>
          <p:cNvSpPr txBox="1"/>
          <p:nvPr/>
        </p:nvSpPr>
        <p:spPr>
          <a:xfrm>
            <a:off x="12917344" y="60040"/>
            <a:ext cx="11558078" cy="3072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pPr>
            <a:r>
              <a:t>Предмет </a:t>
            </a:r>
          </a:p>
          <a:p>
            <a: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pPr>
            <a:r>
              <a:t>исследования:</a:t>
            </a:r>
          </a:p>
        </p:txBody>
      </p:sp>
      <p:sp>
        <p:nvSpPr>
          <p:cNvPr id="156" name="Тайные и явные смыслы произведения"/>
          <p:cNvSpPr txBox="1">
            <a:spLocks noGrp="1"/>
          </p:cNvSpPr>
          <p:nvPr>
            <p:ph type="body" sz="quarter" idx="4294967295"/>
          </p:nvPr>
        </p:nvSpPr>
        <p:spPr>
          <a:xfrm>
            <a:off x="13508798" y="3500284"/>
            <a:ext cx="10375169" cy="1402242"/>
          </a:xfrm>
          <a:prstGeom prst="rect">
            <a:avLst/>
          </a:prstGeom>
        </p:spPr>
        <p:txBody>
          <a:bodyPr anchor="t"/>
          <a:lstStyle>
            <a:lvl1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Тайные и явные смыслы произведения</a:t>
            </a:r>
          </a:p>
        </p:txBody>
      </p:sp>
      <p:sp>
        <p:nvSpPr>
          <p:cNvPr id="157" name="Объект исследования:"/>
          <p:cNvSpPr txBox="1"/>
          <p:nvPr/>
        </p:nvSpPr>
        <p:spPr>
          <a:xfrm>
            <a:off x="89781" y="206090"/>
            <a:ext cx="12315345" cy="27800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lvl1pPr>
          </a:lstStyle>
          <a:p>
            <a:r>
              <a:t>Объект исследования: </a:t>
            </a:r>
          </a:p>
        </p:txBody>
      </p:sp>
      <p:pic>
        <p:nvPicPr>
          <p:cNvPr id="158" name="IMG_1902.jpeg" descr="IMG_190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55928" y="4563413"/>
            <a:ext cx="6783052" cy="90440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IMG_1916.jpeg" descr="IMG_1916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455360" y="4781555"/>
            <a:ext cx="6482044" cy="8880400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Сказочная повесть А.Волкова «волшебник изумрудного города»"/>
          <p:cNvSpPr txBox="1"/>
          <p:nvPr/>
        </p:nvSpPr>
        <p:spPr>
          <a:xfrm>
            <a:off x="1600774" y="3073646"/>
            <a:ext cx="10375169" cy="1402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584200"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      Сказочная повесть А.Волкова «волшебник изумрудного города»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Цель…"/>
          <p:cNvSpPr txBox="1"/>
          <p:nvPr/>
        </p:nvSpPr>
        <p:spPr>
          <a:xfrm>
            <a:off x="5490605" y="222312"/>
            <a:ext cx="11558078" cy="3072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pPr>
            <a:r>
              <a:t>Цель </a:t>
            </a:r>
          </a:p>
          <a:p>
            <a: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pPr>
            <a:r>
              <a:t>исследования:</a:t>
            </a:r>
          </a:p>
        </p:txBody>
      </p:sp>
      <p:sp>
        <p:nvSpPr>
          <p:cNvPr id="163" name="Выявить в произведении тайные и явные смыслы, определить их значение"/>
          <p:cNvSpPr txBox="1"/>
          <p:nvPr/>
        </p:nvSpPr>
        <p:spPr>
          <a:xfrm>
            <a:off x="2606744" y="3365057"/>
            <a:ext cx="18678061" cy="1402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584200"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Выявить в произведении тайные и явные смыслы, определить их значение</a:t>
            </a:r>
          </a:p>
        </p:txBody>
      </p:sp>
      <p:pic>
        <p:nvPicPr>
          <p:cNvPr id="164" name="IMG_1909.jpeg" descr="IMG_190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1047" y="6122362"/>
            <a:ext cx="13728135" cy="7288986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IMG_1915.jpeg" descr="IMG_1915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255071" y="6136865"/>
            <a:ext cx="8850902" cy="72599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Задача…"/>
          <p:cNvSpPr txBox="1"/>
          <p:nvPr/>
        </p:nvSpPr>
        <p:spPr>
          <a:xfrm>
            <a:off x="6412961" y="-26299"/>
            <a:ext cx="11558078" cy="3072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pPr>
            <a:r>
              <a:t>Задача</a:t>
            </a:r>
          </a:p>
          <a:p>
            <a: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pPr>
            <a:r>
              <a:t>исследования:</a:t>
            </a:r>
          </a:p>
        </p:txBody>
      </p:sp>
      <p:sp>
        <p:nvSpPr>
          <p:cNvPr id="168" name="1. Познакомиться с книгой Александра Волкова «волшебник изумрудного города»"/>
          <p:cNvSpPr txBox="1">
            <a:spLocks noGrp="1"/>
          </p:cNvSpPr>
          <p:nvPr>
            <p:ph type="body" sz="quarter" idx="4294967295"/>
          </p:nvPr>
        </p:nvSpPr>
        <p:spPr>
          <a:xfrm>
            <a:off x="7896909" y="3347440"/>
            <a:ext cx="10375168" cy="1402243"/>
          </a:xfrm>
          <a:prstGeom prst="rect">
            <a:avLst/>
          </a:prstGeom>
        </p:spPr>
        <p:txBody>
          <a:bodyPr anchor="t"/>
          <a:lstStyle>
            <a:lvl1pPr marL="0" indent="0" defTabSz="543306">
              <a:spcBef>
                <a:spcPts val="0"/>
              </a:spcBef>
              <a:buClrTx/>
              <a:buSzTx/>
              <a:buFontTx/>
              <a:buNone/>
              <a:defRPr sz="3255" cap="all" spc="-97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1. Познакомиться с книгой Александра Волкова «волшебник изумрудного города»</a:t>
            </a:r>
          </a:p>
        </p:txBody>
      </p:sp>
      <p:sp>
        <p:nvSpPr>
          <p:cNvPr id="169" name="2. Узнать историю создания книги"/>
          <p:cNvSpPr txBox="1"/>
          <p:nvPr/>
        </p:nvSpPr>
        <p:spPr>
          <a:xfrm>
            <a:off x="7896909" y="4672658"/>
            <a:ext cx="10375168" cy="1402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584200"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2. Узнать историю создания книги</a:t>
            </a:r>
          </a:p>
        </p:txBody>
      </p:sp>
      <p:sp>
        <p:nvSpPr>
          <p:cNvPr id="170" name="3. Выявить главные смыслы автора"/>
          <p:cNvSpPr txBox="1"/>
          <p:nvPr/>
        </p:nvSpPr>
        <p:spPr>
          <a:xfrm>
            <a:off x="7896909" y="5429925"/>
            <a:ext cx="10375168" cy="1402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584200"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3. Выявить главные смыслы автора</a:t>
            </a:r>
          </a:p>
        </p:txBody>
      </p:sp>
      <p:sp>
        <p:nvSpPr>
          <p:cNvPr id="171" name="4. Обобщить и систематизировать собранный материал"/>
          <p:cNvSpPr txBox="1"/>
          <p:nvPr/>
        </p:nvSpPr>
        <p:spPr>
          <a:xfrm>
            <a:off x="7896909" y="6156879"/>
            <a:ext cx="10375168" cy="1402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584200"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4. Обобщить и систематизировать собранный материал</a:t>
            </a:r>
          </a:p>
        </p:txBody>
      </p:sp>
      <p:pic>
        <p:nvPicPr>
          <p:cNvPr id="172" name="IMG_1915.jpeg" descr="IMG_191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823021" y="6748078"/>
            <a:ext cx="8195463" cy="6722354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IMG_1917.jpeg" descr="IMG_1917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28" y="8086192"/>
            <a:ext cx="7692579" cy="54552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IMG_1906.jpeg" descr="IMG_1906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9673" y="61902"/>
            <a:ext cx="7218371" cy="4981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Актуальность:"/>
          <p:cNvSpPr txBox="1"/>
          <p:nvPr/>
        </p:nvSpPr>
        <p:spPr>
          <a:xfrm>
            <a:off x="6773144" y="542957"/>
            <a:ext cx="11558079" cy="151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lvl1pPr>
          </a:lstStyle>
          <a:p>
            <a:r>
              <a:t>Актуальность:</a:t>
            </a:r>
          </a:p>
        </p:txBody>
      </p:sp>
      <p:sp>
        <p:nvSpPr>
          <p:cNvPr id="177" name="1. Сказка Волкова имеет большой читательский интерес…"/>
          <p:cNvSpPr txBox="1">
            <a:spLocks noGrp="1"/>
          </p:cNvSpPr>
          <p:nvPr>
            <p:ph type="body" sz="half" idx="4294967295"/>
          </p:nvPr>
        </p:nvSpPr>
        <p:spPr>
          <a:xfrm>
            <a:off x="3238365" y="3011976"/>
            <a:ext cx="21085088" cy="6094594"/>
          </a:xfrm>
          <a:prstGeom prst="rect">
            <a:avLst/>
          </a:prstGeom>
        </p:spPr>
        <p:txBody>
          <a:bodyPr anchor="t"/>
          <a:lstStyle/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1. Сказка Волкова имеет большой читательский интерес</a:t>
            </a:r>
          </a:p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endParaRPr/>
          </a:p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2. Она помогает формировать нравственные качества человека</a:t>
            </a:r>
          </a:p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endParaRPr/>
          </a:p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3. Сказка учит человека жить, вселяет в него оптимизм, веру в торжество добра и справедливости</a:t>
            </a:r>
          </a:p>
        </p:txBody>
      </p:sp>
      <p:pic>
        <p:nvPicPr>
          <p:cNvPr id="178" name="IMG_1930.jpeg" descr="IMG_193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1404" y="9798573"/>
            <a:ext cx="3822701" cy="353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IMG_1929.jpeg" descr="IMG_1929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678532" y="9550428"/>
            <a:ext cx="4876801" cy="3898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IMG_1923.jpeg" descr="IMG_192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184" y="3793434"/>
            <a:ext cx="9888422" cy="98884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IMG_1921.jpeg" descr="IMG_1921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23189" y="3740774"/>
            <a:ext cx="14990613" cy="9993742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Символизм:"/>
          <p:cNvSpPr txBox="1"/>
          <p:nvPr/>
        </p:nvSpPr>
        <p:spPr>
          <a:xfrm>
            <a:off x="6610873" y="678184"/>
            <a:ext cx="11558078" cy="151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lvl1pPr>
          </a:lstStyle>
          <a:p>
            <a:r>
              <a:t>Символизм: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Исполнятся ли их заветные желания?"/>
          <p:cNvSpPr txBox="1"/>
          <p:nvPr/>
        </p:nvSpPr>
        <p:spPr>
          <a:xfrm>
            <a:off x="1391139" y="164324"/>
            <a:ext cx="23025266" cy="151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lvl1pPr>
          </a:lstStyle>
          <a:p>
            <a:r>
              <a:t>Исполнятся ли их заветные желания?</a:t>
            </a:r>
          </a:p>
        </p:txBody>
      </p:sp>
      <p:pic>
        <p:nvPicPr>
          <p:cNvPr id="186" name="IMG_1909.jpeg" descr="IMG_190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97" y="7172225"/>
            <a:ext cx="11924340" cy="63312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IMG_1924.jpeg" descr="IMG_1924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152675" y="7150115"/>
            <a:ext cx="11386919" cy="6271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IMG_1919.jpeg" descr="IMG_1919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78018" y="1728289"/>
            <a:ext cx="8627965" cy="53912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Исполнятся ли их заветные желания?"/>
          <p:cNvSpPr txBox="1"/>
          <p:nvPr/>
        </p:nvSpPr>
        <p:spPr>
          <a:xfrm>
            <a:off x="6610873" y="43819"/>
            <a:ext cx="11558078" cy="27800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90000"/>
              </a:lnSpc>
              <a:spcBef>
                <a:spcPts val="2300"/>
              </a:spcBef>
              <a:defRPr sz="9800">
                <a:solidFill>
                  <a:srgbClr val="D93E2B"/>
                </a:solidFill>
                <a:latin typeface="+mn-lt"/>
                <a:ea typeface="+mn-ea"/>
                <a:cs typeface="+mn-cs"/>
                <a:sym typeface="Georgia"/>
              </a:defRPr>
            </a:lvl1pPr>
          </a:lstStyle>
          <a:p>
            <a:r>
              <a:t>Исполнятся ли их заветные желания?</a:t>
            </a:r>
          </a:p>
        </p:txBody>
      </p:sp>
      <p:pic>
        <p:nvPicPr>
          <p:cNvPr id="191" name="IMG_1906.jpeg" descr="IMG_190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4631" y="4285279"/>
            <a:ext cx="12819611" cy="8847705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Герои шли в изумрудный город, помогая друг другу, использовали смекалку и силу, побеждая зло.…"/>
          <p:cNvSpPr txBox="1">
            <a:spLocks noGrp="1"/>
          </p:cNvSpPr>
          <p:nvPr>
            <p:ph type="body" sz="quarter" idx="4294967295"/>
          </p:nvPr>
        </p:nvSpPr>
        <p:spPr>
          <a:xfrm>
            <a:off x="14550522" y="6044068"/>
            <a:ext cx="8779499" cy="5330127"/>
          </a:xfrm>
          <a:prstGeom prst="rect">
            <a:avLst/>
          </a:prstGeom>
        </p:spPr>
        <p:txBody>
          <a:bodyPr anchor="t"/>
          <a:lstStyle/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Герои шли в изумрудный город, помогая друг другу, использовали смекалку и силу, побеждая зло. </a:t>
            </a:r>
          </a:p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endParaRPr/>
          </a:p>
          <a:p>
            <a:pPr marL="0" indent="0" defTabSz="584200">
              <a:spcBef>
                <a:spcPts val="0"/>
              </a:spcBef>
              <a:buClrTx/>
              <a:buSzTx/>
              <a:buFontTx/>
              <a:buNone/>
              <a:defRPr sz="3500" cap="all" spc="-104">
                <a:solidFill>
                  <a:srgbClr val="000000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За верность , бескорыстие, доброту и отзывчивость, каждый герой был вознагражден.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ew_Template4">
  <a:themeElements>
    <a:clrScheme name="New_Template4">
      <a:dk1>
        <a:srgbClr val="414141"/>
      </a:dk1>
      <a:lt1>
        <a:srgbClr val="004141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New_Template4">
      <a:majorFont>
        <a:latin typeface="Georgia"/>
        <a:ea typeface="Georgia"/>
        <a:cs typeface="Georgia"/>
      </a:majorFont>
      <a:minorFont>
        <a:latin typeface="Georgia"/>
        <a:ea typeface="Georgia"/>
        <a:cs typeface="Georgia"/>
      </a:minorFont>
    </a:fontScheme>
    <a:fmtScheme name="New_Template4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33948" dir="2700000" rotWithShape="0">
                <a:srgbClr val="3B3936"/>
              </a:outerShdw>
            </a:effectLst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1414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414141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4">
  <a:themeElements>
    <a:clrScheme name="New_Template4">
      <a:dk1>
        <a:srgbClr val="000000"/>
      </a:dk1>
      <a:lt1>
        <a:srgbClr val="FFFFFF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New_Template4">
      <a:majorFont>
        <a:latin typeface="Georgia"/>
        <a:ea typeface="Georgia"/>
        <a:cs typeface="Georgia"/>
      </a:majorFont>
      <a:minorFont>
        <a:latin typeface="Georgia"/>
        <a:ea typeface="Georgia"/>
        <a:cs typeface="Georgia"/>
      </a:minorFont>
    </a:fontScheme>
    <a:fmtScheme name="New_Template4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33948" dir="2700000" rotWithShape="0">
                <a:srgbClr val="3B3936"/>
              </a:outerShdw>
            </a:effectLst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1414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414141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</Words>
  <PresentationFormat>Произвольный</PresentationFormat>
  <Paragraphs>61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New_Template4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виктор</cp:lastModifiedBy>
  <cp:revision>1</cp:revision>
  <dcterms:modified xsi:type="dcterms:W3CDTF">2023-06-12T07:02:21Z</dcterms:modified>
</cp:coreProperties>
</file>