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F44D1-18CC-4F79-8EF0-266D8C0B734D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C918E-779E-487D-B0F1-E0D01B6381FE}" type="slidenum">
              <a:rPr lang="ru-KG" smtClean="0"/>
              <a:t>‹#›</a:t>
            </a:fld>
            <a:endParaRPr lang="ru-KG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8498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F44D1-18CC-4F79-8EF0-266D8C0B734D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C918E-779E-487D-B0F1-E0D01B6381F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417436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F44D1-18CC-4F79-8EF0-266D8C0B734D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C918E-779E-487D-B0F1-E0D01B6381F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0991101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F44D1-18CC-4F79-8EF0-266D8C0B734D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C918E-779E-487D-B0F1-E0D01B6381FE}" type="slidenum">
              <a:rPr lang="ru-KG" smtClean="0"/>
              <a:t>‹#›</a:t>
            </a:fld>
            <a:endParaRPr lang="ru-KG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761196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F44D1-18CC-4F79-8EF0-266D8C0B734D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C918E-779E-487D-B0F1-E0D01B6381F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40527950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F44D1-18CC-4F79-8EF0-266D8C0B734D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C918E-779E-487D-B0F1-E0D01B6381FE}" type="slidenum">
              <a:rPr lang="ru-KG" smtClean="0"/>
              <a:t>‹#›</a:t>
            </a:fld>
            <a:endParaRPr lang="ru-KG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812653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F44D1-18CC-4F79-8EF0-266D8C0B734D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C918E-779E-487D-B0F1-E0D01B6381F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2603567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F44D1-18CC-4F79-8EF0-266D8C0B734D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C918E-779E-487D-B0F1-E0D01B6381F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3276426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F44D1-18CC-4F79-8EF0-266D8C0B734D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C918E-779E-487D-B0F1-E0D01B6381F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054276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F44D1-18CC-4F79-8EF0-266D8C0B734D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C918E-779E-487D-B0F1-E0D01B6381F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770267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F44D1-18CC-4F79-8EF0-266D8C0B734D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C918E-779E-487D-B0F1-E0D01B6381F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358652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F44D1-18CC-4F79-8EF0-266D8C0B734D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C918E-779E-487D-B0F1-E0D01B6381F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879102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F44D1-18CC-4F79-8EF0-266D8C0B734D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C918E-779E-487D-B0F1-E0D01B6381F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988151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F44D1-18CC-4F79-8EF0-266D8C0B734D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C918E-779E-487D-B0F1-E0D01B6381F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300090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F44D1-18CC-4F79-8EF0-266D8C0B734D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C918E-779E-487D-B0F1-E0D01B6381F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204595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F44D1-18CC-4F79-8EF0-266D8C0B734D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C918E-779E-487D-B0F1-E0D01B6381F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103075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F44D1-18CC-4F79-8EF0-266D8C0B734D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C918E-779E-487D-B0F1-E0D01B6381F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447697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9CEF44D1-18CC-4F79-8EF0-266D8C0B734D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B4C918E-779E-487D-B0F1-E0D01B6381F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7439632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F42BA1-CAC2-4F10-EF39-15435BDB352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KG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6FC59E1-9175-E943-87A9-F0C5D9B080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KG"/>
          </a:p>
        </p:txBody>
      </p:sp>
      <p:pic>
        <p:nvPicPr>
          <p:cNvPr id="4" name="Picture 2" descr="C:\Users\TL\Downloads\images.jpg">
            <a:extLst>
              <a:ext uri="{FF2B5EF4-FFF2-40B4-BE49-F238E27FC236}">
                <a16:creationId xmlns:a16="http://schemas.microsoft.com/office/drawing/2014/main" id="{AC9A789A-41E7-3978-E1D4-A78E17DD26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6632"/>
            <a:ext cx="12105314" cy="6741367"/>
          </a:xfrm>
          <a:prstGeom prst="rect">
            <a:avLst/>
          </a:prstGeom>
          <a:noFill/>
        </p:spPr>
      </p:pic>
      <p:sp>
        <p:nvSpPr>
          <p:cNvPr id="5" name="Прямоугольник 3">
            <a:extLst>
              <a:ext uri="{FF2B5EF4-FFF2-40B4-BE49-F238E27FC236}">
                <a16:creationId xmlns:a16="http://schemas.microsoft.com/office/drawing/2014/main" id="{917D0EEF-9BF7-2260-63C3-9E2180FE7D4A}"/>
              </a:ext>
            </a:extLst>
          </p:cNvPr>
          <p:cNvSpPr/>
          <p:nvPr/>
        </p:nvSpPr>
        <p:spPr>
          <a:xfrm>
            <a:off x="1" y="1117867"/>
            <a:ext cx="12029812" cy="1800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y-KG" sz="3600" i="1" dirty="0">
                <a:solidFill>
                  <a:schemeClr val="accent2">
                    <a:lumMod val="50000"/>
                  </a:schemeClr>
                </a:solidFill>
              </a:rPr>
              <a:t>Биология 6-класс</a:t>
            </a:r>
            <a:r>
              <a:rPr lang="ky-KG" sz="3600" i="1" dirty="0">
                <a:solidFill>
                  <a:srgbClr val="002060"/>
                </a:solidFill>
              </a:rPr>
              <a:t>.                                                      </a:t>
            </a:r>
          </a:p>
          <a:p>
            <a:pPr algn="ctr"/>
            <a:r>
              <a:rPr lang="ky-KG" sz="3600" b="1" i="1" dirty="0">
                <a:solidFill>
                  <a:srgbClr val="002060"/>
                </a:solidFill>
                <a:latin typeface="2003_Oktom_TimesXP" pitchFamily="18" charset="0"/>
                <a:cs typeface="2003_Oktom_TimesXP" pitchFamily="18" charset="0"/>
              </a:rPr>
              <a:t>Тема: Өсүмдүк органдарынын клеткалык түзүлүшү </a:t>
            </a:r>
            <a:endParaRPr lang="ru-RU" sz="3600" b="1" i="1" dirty="0">
              <a:solidFill>
                <a:srgbClr val="002060"/>
              </a:solidFill>
              <a:latin typeface="2003_Oktom_TimesXP" pitchFamily="18" charset="0"/>
              <a:cs typeface="2003_Oktom_TimesXP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6747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8A1895F-DD22-034D-D2A1-2D22A1BAC2AF}"/>
              </a:ext>
            </a:extLst>
          </p:cNvPr>
          <p:cNvSpPr/>
          <p:nvPr/>
        </p:nvSpPr>
        <p:spPr>
          <a:xfrm>
            <a:off x="1602297" y="427839"/>
            <a:ext cx="8724551" cy="66787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Сабактын</a:t>
            </a: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ru-RU" sz="54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максаты</a:t>
            </a: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: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ky-KG" sz="4000" b="1" i="1" dirty="0">
                <a:solidFill>
                  <a:srgbClr val="7030A0"/>
                </a:solidFill>
                <a:latin typeface="2003_Oktom_TimesXP" pitchFamily="18" charset="0"/>
                <a:cs typeface="2003_Oktom_TimesXP" pitchFamily="18" charset="0"/>
              </a:rPr>
              <a:t>Өсүмдүк органдарынын клеткалык түзүлүшү жөнүндө маалымат алышат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ky-KG" sz="4000" b="1" i="1" dirty="0">
                <a:solidFill>
                  <a:srgbClr val="7030A0"/>
                </a:solidFill>
                <a:latin typeface="2003_Oktom_TimesXP" pitchFamily="18" charset="0"/>
                <a:cs typeface="2003_Oktom_TimesXP" pitchFamily="18" charset="0"/>
              </a:rPr>
              <a:t>Пластидалардын түрлөрүн жана кызматын талдап, үйрөнүшөт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ky-KG" sz="4000" b="1" i="1" dirty="0">
                <a:solidFill>
                  <a:srgbClr val="7030A0"/>
                </a:solidFill>
                <a:latin typeface="2003_Oktom_TimesXP" pitchFamily="18" charset="0"/>
                <a:cs typeface="2003_Oktom_TimesXP" pitchFamily="18" charset="0"/>
              </a:rPr>
              <a:t>Өсүмдүк клеткаларынын түзүлүшүн башка клеткалардан айырмасын билишет </a:t>
            </a:r>
            <a:endParaRPr lang="ru-RU" sz="4000" b="1" i="1" dirty="0">
              <a:solidFill>
                <a:srgbClr val="7030A0"/>
              </a:solidFill>
              <a:latin typeface="2003_Oktom_TimesXP" pitchFamily="18" charset="0"/>
              <a:cs typeface="2003_Oktom_TimesXP" pitchFamily="18" charset="0"/>
            </a:endParaRPr>
          </a:p>
          <a:p>
            <a:pPr algn="ctr"/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7897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B2E1D58-835E-BE2E-D8C1-B9C2A5867483}"/>
              </a:ext>
            </a:extLst>
          </p:cNvPr>
          <p:cNvSpPr txBox="1"/>
          <p:nvPr/>
        </p:nvSpPr>
        <p:spPr>
          <a:xfrm>
            <a:off x="3137482" y="46382"/>
            <a:ext cx="67783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y-KG" sz="2400" b="1" dirty="0">
                <a:solidFill>
                  <a:schemeClr val="accent2">
                    <a:lumMod val="50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Өсүмдүк органдарынын клеткалык түзүлүшү</a:t>
            </a:r>
            <a:endParaRPr lang="ru-KG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A8C983-0F1B-13FC-8573-3AC1F7DEE86A}"/>
              </a:ext>
            </a:extLst>
          </p:cNvPr>
          <p:cNvSpPr txBox="1"/>
          <p:nvPr/>
        </p:nvSpPr>
        <p:spPr>
          <a:xfrm>
            <a:off x="914400" y="671119"/>
            <a:ext cx="1046107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600"/>
            <a:r>
              <a:rPr lang="ru-RU" sz="2400" b="1" i="1" dirty="0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Клетка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–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өз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алдынча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жашоого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,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көбөйүүгө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,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өсүүгө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жана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өрчүүгө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жөндөмдүү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болгон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элементардык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тирүү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 система. Клетка –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тирүү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организмдердин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түзүлүштүк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жана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функциялык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бирдиги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.                                                                                    Клетка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жөнүндөгү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илим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 -цитология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деп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аталат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2003_Oktom_TimesXP" pitchFamily="18" charset="0"/>
                <a:cs typeface="2003_Oktom_TimesXP" pitchFamily="18" charset="0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2C1F5A-840D-DC86-BD5D-B046777AF420}"/>
              </a:ext>
            </a:extLst>
          </p:cNvPr>
          <p:cNvSpPr txBox="1"/>
          <p:nvPr/>
        </p:nvSpPr>
        <p:spPr>
          <a:xfrm>
            <a:off x="763398" y="2751589"/>
            <a:ext cx="11258026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>
              <a:buClr>
                <a:srgbClr val="F07F09"/>
              </a:buClr>
              <a:buNone/>
            </a:pPr>
            <a:r>
              <a:rPr lang="ru-RU" sz="3200" dirty="0">
                <a:solidFill>
                  <a:srgbClr val="002060"/>
                </a:solidFill>
                <a:latin typeface="TimesNewRomanPSMT"/>
              </a:rPr>
              <a:t>Клетка </a:t>
            </a:r>
            <a:r>
              <a:rPr lang="ru-RU" sz="3200" dirty="0" err="1">
                <a:solidFill>
                  <a:srgbClr val="002060"/>
                </a:solidFill>
                <a:latin typeface="TimesNewRomanPSMT"/>
              </a:rPr>
              <a:t>клетка</a:t>
            </a:r>
            <a:r>
              <a:rPr lang="ru-RU" sz="3200" dirty="0">
                <a:solidFill>
                  <a:srgbClr val="002060"/>
                </a:solidFill>
                <a:latin typeface="TimesNewRomanPSMT"/>
              </a:rPr>
              <a:t> </a:t>
            </a:r>
            <a:r>
              <a:rPr lang="ru-RU" sz="3200" dirty="0" err="1">
                <a:solidFill>
                  <a:srgbClr val="002060"/>
                </a:solidFill>
                <a:latin typeface="TimesNewRomanPSMT"/>
              </a:rPr>
              <a:t>кабыгы</a:t>
            </a:r>
            <a:r>
              <a:rPr lang="ru-RU" sz="3200" dirty="0">
                <a:solidFill>
                  <a:srgbClr val="002060"/>
                </a:solidFill>
                <a:latin typeface="Times New Roman"/>
              </a:rPr>
              <a:t>, </a:t>
            </a:r>
            <a:r>
              <a:rPr lang="ru-RU" sz="3200" dirty="0">
                <a:solidFill>
                  <a:srgbClr val="002060"/>
                </a:solidFill>
                <a:latin typeface="TimesNewRomanPSMT"/>
              </a:rPr>
              <a:t>цитоплазма </a:t>
            </a:r>
            <a:r>
              <a:rPr lang="ru-RU" sz="3200" dirty="0" err="1">
                <a:solidFill>
                  <a:srgbClr val="002060"/>
                </a:solidFill>
                <a:latin typeface="TimesNewRomanPSMT"/>
              </a:rPr>
              <a:t>жана</a:t>
            </a:r>
            <a:r>
              <a:rPr lang="ru-RU" sz="3200" dirty="0">
                <a:solidFill>
                  <a:srgbClr val="002060"/>
                </a:solidFill>
                <a:latin typeface="TimesNewRomanPSMT"/>
              </a:rPr>
              <a:t> </a:t>
            </a:r>
            <a:r>
              <a:rPr lang="ru-RU" sz="3200" dirty="0" err="1">
                <a:solidFill>
                  <a:srgbClr val="002060"/>
                </a:solidFill>
                <a:latin typeface="TimesNewRomanPSMT"/>
              </a:rPr>
              <a:t>ядродон</a:t>
            </a:r>
            <a:r>
              <a:rPr lang="ru-RU" sz="3200" dirty="0">
                <a:solidFill>
                  <a:srgbClr val="002060"/>
                </a:solidFill>
                <a:latin typeface="TimesNewRomanPSMT"/>
              </a:rPr>
              <a:t> </a:t>
            </a:r>
            <a:r>
              <a:rPr lang="ru-RU" sz="3200" dirty="0" err="1">
                <a:solidFill>
                  <a:srgbClr val="002060"/>
                </a:solidFill>
                <a:latin typeface="TimesNewRomanPSMT"/>
              </a:rPr>
              <a:t>түзүлгөн</a:t>
            </a:r>
            <a:r>
              <a:rPr lang="ru-RU" sz="3200" dirty="0">
                <a:solidFill>
                  <a:srgbClr val="002060"/>
                </a:solidFill>
                <a:latin typeface="TimesNewRomanPSMT"/>
              </a:rPr>
              <a:t> </a:t>
            </a:r>
            <a:endParaRPr lang="ru-RU" sz="3200" dirty="0">
              <a:solidFill>
                <a:srgbClr val="002060"/>
              </a:solidFill>
              <a:latin typeface="Times New Roman"/>
            </a:endParaRPr>
          </a:p>
          <a:p>
            <a:pPr marL="0" lvl="0" indent="0">
              <a:buClr>
                <a:srgbClr val="F07F09"/>
              </a:buClr>
              <a:buNone/>
            </a:pPr>
            <a:r>
              <a:rPr lang="ru-RU" sz="3200" b="1" dirty="0">
                <a:solidFill>
                  <a:srgbClr val="9F2936">
                    <a:lumMod val="75000"/>
                  </a:srgbClr>
                </a:solidFill>
                <a:latin typeface="TimesNewRomanPS-BoldMT"/>
              </a:rPr>
              <a:t>Клетка </a:t>
            </a:r>
            <a:r>
              <a:rPr lang="ru-RU" sz="3200" b="1" dirty="0" err="1">
                <a:solidFill>
                  <a:srgbClr val="9F2936">
                    <a:lumMod val="75000"/>
                  </a:srgbClr>
                </a:solidFill>
                <a:latin typeface="TimesNewRomanPS-BoldMT"/>
              </a:rPr>
              <a:t>кабыгы</a:t>
            </a:r>
            <a:r>
              <a:rPr lang="ru-RU" sz="3200" b="1" dirty="0">
                <a:solidFill>
                  <a:srgbClr val="9F2936">
                    <a:lumMod val="75000"/>
                  </a:srgbClr>
                </a:solidFill>
                <a:latin typeface="TimesNewRomanPS-BoldMT"/>
              </a:rPr>
              <a:t> </a:t>
            </a:r>
            <a:r>
              <a:rPr lang="ru-RU" sz="3200" dirty="0" err="1">
                <a:solidFill>
                  <a:srgbClr val="002060"/>
                </a:solidFill>
                <a:latin typeface="TimesNewRomanPSMT"/>
              </a:rPr>
              <a:t>клетчаткадан</a:t>
            </a:r>
            <a:r>
              <a:rPr lang="ru-RU" sz="3200" dirty="0">
                <a:solidFill>
                  <a:srgbClr val="002060"/>
                </a:solidFill>
                <a:latin typeface="TimesNewRomanPSMT"/>
              </a:rPr>
              <a:t> </a:t>
            </a:r>
            <a:r>
              <a:rPr lang="ru-RU" sz="3200" dirty="0" err="1">
                <a:solidFill>
                  <a:srgbClr val="002060"/>
                </a:solidFill>
                <a:latin typeface="TimesNewRomanPSMT"/>
              </a:rPr>
              <a:t>турат</a:t>
            </a:r>
            <a:r>
              <a:rPr lang="ru-RU" sz="3200" dirty="0">
                <a:solidFill>
                  <a:srgbClr val="002060"/>
                </a:solidFill>
                <a:latin typeface="Times New Roman"/>
              </a:rPr>
              <a:t>, </a:t>
            </a:r>
            <a:r>
              <a:rPr lang="ru-RU" sz="3200" dirty="0" err="1">
                <a:solidFill>
                  <a:srgbClr val="002060"/>
                </a:solidFill>
                <a:latin typeface="TimesNewRomanPSMT"/>
              </a:rPr>
              <a:t>тунук</a:t>
            </a:r>
            <a:r>
              <a:rPr lang="ru-RU" sz="3200" dirty="0">
                <a:solidFill>
                  <a:srgbClr val="002060"/>
                </a:solidFill>
                <a:latin typeface="TimesNewRomanPSMT"/>
              </a:rPr>
              <a:t> </a:t>
            </a:r>
            <a:r>
              <a:rPr lang="ru-RU" sz="3200" dirty="0" err="1">
                <a:solidFill>
                  <a:srgbClr val="002060"/>
                </a:solidFill>
                <a:latin typeface="TimesNewRomanPSMT"/>
              </a:rPr>
              <a:t>жана</a:t>
            </a:r>
            <a:endParaRPr lang="ru-RU" sz="3200" dirty="0">
              <a:solidFill>
                <a:srgbClr val="002060"/>
              </a:solidFill>
              <a:latin typeface="TimesNewRomanPSMT"/>
            </a:endParaRPr>
          </a:p>
          <a:p>
            <a:pPr marL="0" lvl="0" indent="0">
              <a:buClr>
                <a:srgbClr val="F07F09"/>
              </a:buClr>
              <a:buNone/>
            </a:pPr>
            <a:r>
              <a:rPr lang="ru-RU" sz="3200" dirty="0" err="1">
                <a:solidFill>
                  <a:srgbClr val="002060"/>
                </a:solidFill>
                <a:latin typeface="TimesNewRomanPSMT"/>
              </a:rPr>
              <a:t>бекем</a:t>
            </a:r>
            <a:r>
              <a:rPr lang="ru-RU" sz="3200" dirty="0">
                <a:solidFill>
                  <a:srgbClr val="002060"/>
                </a:solidFill>
                <a:latin typeface="TimesNewRomanPSMT"/>
              </a:rPr>
              <a:t> болот</a:t>
            </a:r>
            <a:r>
              <a:rPr lang="ru-RU" sz="3200" dirty="0">
                <a:solidFill>
                  <a:srgbClr val="002060"/>
                </a:solidFill>
                <a:latin typeface="Times New Roman"/>
              </a:rPr>
              <a:t>. </a:t>
            </a:r>
            <a:r>
              <a:rPr lang="ru-RU" sz="3200" dirty="0">
                <a:solidFill>
                  <a:srgbClr val="002060"/>
                </a:solidFill>
                <a:latin typeface="TimesNewRomanPSMT"/>
              </a:rPr>
              <a:t>Ал </a:t>
            </a:r>
            <a:r>
              <a:rPr lang="ru-RU" sz="3200" dirty="0" err="1">
                <a:solidFill>
                  <a:srgbClr val="002060"/>
                </a:solidFill>
                <a:latin typeface="TimesNewRomanPSMT"/>
              </a:rPr>
              <a:t>клетканы</a:t>
            </a:r>
            <a:r>
              <a:rPr lang="ru-RU" sz="3200" dirty="0">
                <a:solidFill>
                  <a:srgbClr val="002060"/>
                </a:solidFill>
                <a:latin typeface="TimesNewRomanPSMT"/>
              </a:rPr>
              <a:t> </a:t>
            </a:r>
            <a:r>
              <a:rPr lang="ru-RU" sz="3200" dirty="0" err="1">
                <a:solidFill>
                  <a:srgbClr val="002060"/>
                </a:solidFill>
                <a:latin typeface="TimesNewRomanPSMT"/>
              </a:rPr>
              <a:t>тышкы</a:t>
            </a:r>
            <a:r>
              <a:rPr lang="ru-RU" sz="3200" dirty="0">
                <a:solidFill>
                  <a:srgbClr val="002060"/>
                </a:solidFill>
                <a:latin typeface="TimesNewRomanPSMT"/>
              </a:rPr>
              <a:t> </a:t>
            </a:r>
            <a:r>
              <a:rPr lang="ru-RU" sz="3200" dirty="0" err="1">
                <a:solidFill>
                  <a:srgbClr val="002060"/>
                </a:solidFill>
                <a:latin typeface="TimesNewRomanPSMT"/>
              </a:rPr>
              <a:t>таасирден</a:t>
            </a:r>
            <a:r>
              <a:rPr lang="ru-RU" sz="3200" dirty="0">
                <a:solidFill>
                  <a:srgbClr val="002060"/>
                </a:solidFill>
                <a:latin typeface="TimesNewRomanPSMT"/>
              </a:rPr>
              <a:t> </a:t>
            </a:r>
            <a:r>
              <a:rPr lang="ru-RU" sz="3200" dirty="0" err="1">
                <a:solidFill>
                  <a:srgbClr val="002060"/>
                </a:solidFill>
                <a:latin typeface="TimesNewRomanPSMT"/>
              </a:rPr>
              <a:t>коргойт</a:t>
            </a:r>
            <a:r>
              <a:rPr lang="ru-RU" sz="3200" dirty="0">
                <a:solidFill>
                  <a:srgbClr val="002060"/>
                </a:solidFill>
                <a:latin typeface="TimesNewRomanPSMT"/>
              </a:rPr>
              <a:t> </a:t>
            </a:r>
            <a:r>
              <a:rPr lang="ru-RU" sz="3200" dirty="0" err="1">
                <a:solidFill>
                  <a:srgbClr val="002060"/>
                </a:solidFill>
                <a:latin typeface="TimesNewRomanPSMT"/>
              </a:rPr>
              <a:t>жана</a:t>
            </a:r>
            <a:endParaRPr lang="ru-RU" sz="3200" dirty="0">
              <a:solidFill>
                <a:srgbClr val="002060"/>
              </a:solidFill>
              <a:latin typeface="TimesNewRomanPSMT"/>
            </a:endParaRPr>
          </a:p>
          <a:p>
            <a:pPr marL="0" lvl="0" indent="0">
              <a:buClr>
                <a:srgbClr val="F07F09"/>
              </a:buClr>
              <a:buNone/>
            </a:pPr>
            <a:r>
              <a:rPr lang="ru-RU" sz="3200" dirty="0" err="1">
                <a:solidFill>
                  <a:srgbClr val="002060"/>
                </a:solidFill>
                <a:latin typeface="TimesNewRomanPSMT"/>
              </a:rPr>
              <a:t>формасын</a:t>
            </a:r>
            <a:r>
              <a:rPr lang="ru-RU" sz="3200" dirty="0">
                <a:solidFill>
                  <a:srgbClr val="002060"/>
                </a:solidFill>
                <a:latin typeface="TimesNewRomanPSMT"/>
              </a:rPr>
              <a:t> </a:t>
            </a:r>
            <a:r>
              <a:rPr lang="ru-RU" sz="3200" dirty="0" err="1">
                <a:solidFill>
                  <a:srgbClr val="002060"/>
                </a:solidFill>
                <a:latin typeface="TimesNewRomanPSMT"/>
              </a:rPr>
              <a:t>сактап</a:t>
            </a:r>
            <a:r>
              <a:rPr lang="ru-RU" sz="3200" dirty="0">
                <a:solidFill>
                  <a:srgbClr val="002060"/>
                </a:solidFill>
                <a:latin typeface="Times New Roman"/>
              </a:rPr>
              <a:t>, </a:t>
            </a:r>
            <a:r>
              <a:rPr lang="ru-RU" sz="3200" dirty="0" err="1">
                <a:solidFill>
                  <a:srgbClr val="002060"/>
                </a:solidFill>
                <a:latin typeface="TimesNewRomanPSMT"/>
              </a:rPr>
              <a:t>тышкы</a:t>
            </a:r>
            <a:r>
              <a:rPr lang="ru-RU" sz="3200" dirty="0">
                <a:solidFill>
                  <a:srgbClr val="002060"/>
                </a:solidFill>
                <a:latin typeface="TimesNewRomanPSMT"/>
              </a:rPr>
              <a:t> </a:t>
            </a:r>
            <a:r>
              <a:rPr lang="ru-RU" sz="3200" dirty="0" err="1">
                <a:solidFill>
                  <a:srgbClr val="002060"/>
                </a:solidFill>
                <a:latin typeface="TimesNewRomanPSMT"/>
              </a:rPr>
              <a:t>чөйрө</a:t>
            </a:r>
            <a:r>
              <a:rPr lang="ru-RU" sz="3200" dirty="0">
                <a:solidFill>
                  <a:srgbClr val="002060"/>
                </a:solidFill>
                <a:latin typeface="TimesNewRomanPSMT"/>
              </a:rPr>
              <a:t> </a:t>
            </a:r>
            <a:r>
              <a:rPr lang="ru-RU" sz="3200" dirty="0" err="1">
                <a:solidFill>
                  <a:srgbClr val="002060"/>
                </a:solidFill>
                <a:latin typeface="TimesNewRomanPSMT"/>
              </a:rPr>
              <a:t>менен</a:t>
            </a:r>
            <a:r>
              <a:rPr lang="ru-RU" sz="3200" dirty="0">
                <a:solidFill>
                  <a:srgbClr val="002060"/>
                </a:solidFill>
                <a:latin typeface="TimesNewRomanPSMT"/>
              </a:rPr>
              <a:t> </a:t>
            </a:r>
            <a:r>
              <a:rPr lang="ru-RU" sz="3200" dirty="0" err="1">
                <a:solidFill>
                  <a:srgbClr val="002060"/>
                </a:solidFill>
                <a:latin typeface="TimesNewRomanPSMT"/>
              </a:rPr>
              <a:t>байланыштырып</a:t>
            </a:r>
            <a:endParaRPr lang="ru-RU" sz="3200" dirty="0">
              <a:solidFill>
                <a:srgbClr val="002060"/>
              </a:solidFill>
              <a:latin typeface="TimesNewRomanPSMT"/>
            </a:endParaRPr>
          </a:p>
          <a:p>
            <a:pPr marL="0" lvl="0" indent="0">
              <a:buClr>
                <a:srgbClr val="F07F09"/>
              </a:buClr>
              <a:buNone/>
            </a:pPr>
            <a:r>
              <a:rPr lang="ru-RU" sz="3200" dirty="0" err="1">
                <a:solidFill>
                  <a:srgbClr val="002060"/>
                </a:solidFill>
                <a:latin typeface="TimesNewRomanPSMT"/>
              </a:rPr>
              <a:t>турат</a:t>
            </a:r>
            <a:r>
              <a:rPr lang="ru-RU" sz="3200" dirty="0">
                <a:solidFill>
                  <a:srgbClr val="002060"/>
                </a:solidFill>
                <a:latin typeface="Times New Roman"/>
              </a:rPr>
              <a:t>.</a:t>
            </a:r>
            <a:endParaRPr lang="ru-RU" sz="1800" dirty="0">
              <a:solidFill>
                <a:srgbClr val="00206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77200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B0D61A8-C0D2-662A-DB1E-53744ED53ECA}"/>
              </a:ext>
            </a:extLst>
          </p:cNvPr>
          <p:cNvSpPr txBox="1"/>
          <p:nvPr/>
        </p:nvSpPr>
        <p:spPr>
          <a:xfrm>
            <a:off x="4043494" y="58723"/>
            <a:ext cx="511728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y-KG" sz="3600" dirty="0">
                <a:solidFill>
                  <a:schemeClr val="accent2">
                    <a:lumMod val="50000"/>
                  </a:schemeClr>
                </a:solidFill>
              </a:rPr>
              <a:t>Өсүмдүк клеткасы </a:t>
            </a:r>
            <a:endParaRPr lang="ru-KG" sz="360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B4A7F7B6-646E-A33F-2613-00546F6E86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12690" y="1434517"/>
            <a:ext cx="10103646" cy="5103892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537854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9C0BEF-51D2-598D-F394-A3F4B1EBB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539B64C-83A9-5DC5-DB67-6B05EA9562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164583591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9</TotalTime>
  <Words>106</Words>
  <Application>Microsoft Office PowerPoint</Application>
  <PresentationFormat>Широкоэкранный</PresentationFormat>
  <Paragraphs>14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3" baseType="lpstr">
      <vt:lpstr>2003_Oktom_TimesXP</vt:lpstr>
      <vt:lpstr>Century Gothic</vt:lpstr>
      <vt:lpstr>Times New Roman</vt:lpstr>
      <vt:lpstr>TimesNewRomanPS-BoldMT</vt:lpstr>
      <vt:lpstr>TimesNewRomanPSMT</vt:lpstr>
      <vt:lpstr>Wingdings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15</dc:creator>
  <cp:lastModifiedBy>15</cp:lastModifiedBy>
  <cp:revision>1</cp:revision>
  <dcterms:created xsi:type="dcterms:W3CDTF">2023-06-12T04:50:11Z</dcterms:created>
  <dcterms:modified xsi:type="dcterms:W3CDTF">2023-06-12T04:59:23Z</dcterms:modified>
</cp:coreProperties>
</file>