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2" r:id="rId7"/>
    <p:sldId id="263" r:id="rId8"/>
    <p:sldId id="264" r:id="rId9"/>
    <p:sldId id="261" r:id="rId10"/>
    <p:sldId id="266"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1392" y="6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DD070373-8997-487A-A8EE-B4643E1A2ABB}" type="datetimeFigureOut">
              <a:rPr lang="ru-RU" smtClean="0"/>
              <a:t>12.06.2023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4E6BA0C-DB84-434A-8891-D08086F97D03}" type="slidenum">
              <a:rPr lang="ru-RU" smtClean="0"/>
              <a:t>‹#›</a:t>
            </a:fld>
            <a:endParaRPr lang="ru-RU"/>
          </a:p>
        </p:txBody>
      </p:sp>
    </p:spTree>
    <p:extLst>
      <p:ext uri="{BB962C8B-B14F-4D97-AF65-F5344CB8AC3E}">
        <p14:creationId xmlns:p14="http://schemas.microsoft.com/office/powerpoint/2010/main" val="3775668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D070373-8997-487A-A8EE-B4643E1A2ABB}" type="datetimeFigureOut">
              <a:rPr lang="ru-RU" smtClean="0"/>
              <a:t>12.06.2023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4E6BA0C-DB84-434A-8891-D08086F97D03}" type="slidenum">
              <a:rPr lang="ru-RU" smtClean="0"/>
              <a:t>‹#›</a:t>
            </a:fld>
            <a:endParaRPr lang="ru-RU"/>
          </a:p>
        </p:txBody>
      </p:sp>
    </p:spTree>
    <p:extLst>
      <p:ext uri="{BB962C8B-B14F-4D97-AF65-F5344CB8AC3E}">
        <p14:creationId xmlns:p14="http://schemas.microsoft.com/office/powerpoint/2010/main" val="42860986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D070373-8997-487A-A8EE-B4643E1A2ABB}" type="datetimeFigureOut">
              <a:rPr lang="ru-RU" smtClean="0"/>
              <a:t>12.06.2023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4E6BA0C-DB84-434A-8891-D08086F97D03}" type="slidenum">
              <a:rPr lang="ru-RU" smtClean="0"/>
              <a:t>‹#›</a:t>
            </a:fld>
            <a:endParaRPr lang="ru-RU"/>
          </a:p>
        </p:txBody>
      </p:sp>
    </p:spTree>
    <p:extLst>
      <p:ext uri="{BB962C8B-B14F-4D97-AF65-F5344CB8AC3E}">
        <p14:creationId xmlns:p14="http://schemas.microsoft.com/office/powerpoint/2010/main" val="31822491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D070373-8997-487A-A8EE-B4643E1A2ABB}" type="datetimeFigureOut">
              <a:rPr lang="ru-RU" smtClean="0"/>
              <a:t>12.06.2023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4E6BA0C-DB84-434A-8891-D08086F97D03}" type="slidenum">
              <a:rPr lang="ru-RU" smtClean="0"/>
              <a:t>‹#›</a:t>
            </a:fld>
            <a:endParaRPr lang="ru-RU"/>
          </a:p>
        </p:txBody>
      </p:sp>
    </p:spTree>
    <p:extLst>
      <p:ext uri="{BB962C8B-B14F-4D97-AF65-F5344CB8AC3E}">
        <p14:creationId xmlns:p14="http://schemas.microsoft.com/office/powerpoint/2010/main" val="24672867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DD070373-8997-487A-A8EE-B4643E1A2ABB}" type="datetimeFigureOut">
              <a:rPr lang="ru-RU" smtClean="0"/>
              <a:t>12.06.2023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4E6BA0C-DB84-434A-8891-D08086F97D03}" type="slidenum">
              <a:rPr lang="ru-RU" smtClean="0"/>
              <a:t>‹#›</a:t>
            </a:fld>
            <a:endParaRPr lang="ru-RU"/>
          </a:p>
        </p:txBody>
      </p:sp>
    </p:spTree>
    <p:extLst>
      <p:ext uri="{BB962C8B-B14F-4D97-AF65-F5344CB8AC3E}">
        <p14:creationId xmlns:p14="http://schemas.microsoft.com/office/powerpoint/2010/main" val="28298387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DD070373-8997-487A-A8EE-B4643E1A2ABB}" type="datetimeFigureOut">
              <a:rPr lang="ru-RU" smtClean="0"/>
              <a:t>12.06.2023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4E6BA0C-DB84-434A-8891-D08086F97D03}" type="slidenum">
              <a:rPr lang="ru-RU" smtClean="0"/>
              <a:t>‹#›</a:t>
            </a:fld>
            <a:endParaRPr lang="ru-RU"/>
          </a:p>
        </p:txBody>
      </p:sp>
    </p:spTree>
    <p:extLst>
      <p:ext uri="{BB962C8B-B14F-4D97-AF65-F5344CB8AC3E}">
        <p14:creationId xmlns:p14="http://schemas.microsoft.com/office/powerpoint/2010/main" val="36779007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DD070373-8997-487A-A8EE-B4643E1A2ABB}" type="datetimeFigureOut">
              <a:rPr lang="ru-RU" smtClean="0"/>
              <a:t>12.06.2023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44E6BA0C-DB84-434A-8891-D08086F97D03}" type="slidenum">
              <a:rPr lang="ru-RU" smtClean="0"/>
              <a:t>‹#›</a:t>
            </a:fld>
            <a:endParaRPr lang="ru-RU"/>
          </a:p>
        </p:txBody>
      </p:sp>
    </p:spTree>
    <p:extLst>
      <p:ext uri="{BB962C8B-B14F-4D97-AF65-F5344CB8AC3E}">
        <p14:creationId xmlns:p14="http://schemas.microsoft.com/office/powerpoint/2010/main" val="31815027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DD070373-8997-487A-A8EE-B4643E1A2ABB}" type="datetimeFigureOut">
              <a:rPr lang="ru-RU" smtClean="0"/>
              <a:t>12.06.2023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44E6BA0C-DB84-434A-8891-D08086F97D03}" type="slidenum">
              <a:rPr lang="ru-RU" smtClean="0"/>
              <a:t>‹#›</a:t>
            </a:fld>
            <a:endParaRPr lang="ru-RU"/>
          </a:p>
        </p:txBody>
      </p:sp>
    </p:spTree>
    <p:extLst>
      <p:ext uri="{BB962C8B-B14F-4D97-AF65-F5344CB8AC3E}">
        <p14:creationId xmlns:p14="http://schemas.microsoft.com/office/powerpoint/2010/main" val="17093211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DD070373-8997-487A-A8EE-B4643E1A2ABB}" type="datetimeFigureOut">
              <a:rPr lang="ru-RU" smtClean="0"/>
              <a:t>12.06.2023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44E6BA0C-DB84-434A-8891-D08086F97D03}" type="slidenum">
              <a:rPr lang="ru-RU" smtClean="0"/>
              <a:t>‹#›</a:t>
            </a:fld>
            <a:endParaRPr lang="ru-RU"/>
          </a:p>
        </p:txBody>
      </p:sp>
    </p:spTree>
    <p:extLst>
      <p:ext uri="{BB962C8B-B14F-4D97-AF65-F5344CB8AC3E}">
        <p14:creationId xmlns:p14="http://schemas.microsoft.com/office/powerpoint/2010/main" val="2960377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DD070373-8997-487A-A8EE-B4643E1A2ABB}" type="datetimeFigureOut">
              <a:rPr lang="ru-RU" smtClean="0"/>
              <a:t>12.06.2023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4E6BA0C-DB84-434A-8891-D08086F97D03}" type="slidenum">
              <a:rPr lang="ru-RU" smtClean="0"/>
              <a:t>‹#›</a:t>
            </a:fld>
            <a:endParaRPr lang="ru-RU"/>
          </a:p>
        </p:txBody>
      </p:sp>
    </p:spTree>
    <p:extLst>
      <p:ext uri="{BB962C8B-B14F-4D97-AF65-F5344CB8AC3E}">
        <p14:creationId xmlns:p14="http://schemas.microsoft.com/office/powerpoint/2010/main" val="14986300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DD070373-8997-487A-A8EE-B4643E1A2ABB}" type="datetimeFigureOut">
              <a:rPr lang="ru-RU" smtClean="0"/>
              <a:t>12.06.2023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4E6BA0C-DB84-434A-8891-D08086F97D03}" type="slidenum">
              <a:rPr lang="ru-RU" smtClean="0"/>
              <a:t>‹#›</a:t>
            </a:fld>
            <a:endParaRPr lang="ru-RU"/>
          </a:p>
        </p:txBody>
      </p:sp>
    </p:spTree>
    <p:extLst>
      <p:ext uri="{BB962C8B-B14F-4D97-AF65-F5344CB8AC3E}">
        <p14:creationId xmlns:p14="http://schemas.microsoft.com/office/powerpoint/2010/main" val="3212973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070373-8997-487A-A8EE-B4643E1A2ABB}" type="datetimeFigureOut">
              <a:rPr lang="ru-RU" smtClean="0"/>
              <a:t>12.06.2023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E6BA0C-DB84-434A-8891-D08086F97D03}" type="slidenum">
              <a:rPr lang="ru-RU" smtClean="0"/>
              <a:t>‹#›</a:t>
            </a:fld>
            <a:endParaRPr lang="ru-RU"/>
          </a:p>
        </p:txBody>
      </p:sp>
    </p:spTree>
    <p:extLst>
      <p:ext uri="{BB962C8B-B14F-4D97-AF65-F5344CB8AC3E}">
        <p14:creationId xmlns:p14="http://schemas.microsoft.com/office/powerpoint/2010/main" val="26162916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55.png"/><Relationship Id="rId3" Type="http://schemas.openxmlformats.org/officeDocument/2006/relationships/image" Target="../media/image45.png"/><Relationship Id="rId7" Type="http://schemas.openxmlformats.org/officeDocument/2006/relationships/image" Target="../media/image49.png"/><Relationship Id="rId12" Type="http://schemas.openxmlformats.org/officeDocument/2006/relationships/image" Target="../media/image54.png"/><Relationship Id="rId2" Type="http://schemas.openxmlformats.org/officeDocument/2006/relationships/image" Target="../media/image44.png"/><Relationship Id="rId1" Type="http://schemas.openxmlformats.org/officeDocument/2006/relationships/slideLayout" Target="../slideLayouts/slideLayout7.xml"/><Relationship Id="rId6" Type="http://schemas.openxmlformats.org/officeDocument/2006/relationships/image" Target="../media/image48.png"/><Relationship Id="rId11" Type="http://schemas.openxmlformats.org/officeDocument/2006/relationships/image" Target="../media/image53.png"/><Relationship Id="rId5" Type="http://schemas.openxmlformats.org/officeDocument/2006/relationships/image" Target="../media/image47.png"/><Relationship Id="rId10" Type="http://schemas.openxmlformats.org/officeDocument/2006/relationships/image" Target="../media/image52.png"/><Relationship Id="rId4" Type="http://schemas.openxmlformats.org/officeDocument/2006/relationships/image" Target="../media/image46.png"/><Relationship Id="rId9" Type="http://schemas.openxmlformats.org/officeDocument/2006/relationships/image" Target="../media/image51.png"/></Relationships>
</file>

<file path=ppt/slides/_rels/slide2.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slide" Target="slide4.xml"/><Relationship Id="rId7" Type="http://schemas.openxmlformats.org/officeDocument/2006/relationships/slide" Target="slide8.xml"/><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slide" Target="slide6.xml"/><Relationship Id="rId5" Type="http://schemas.openxmlformats.org/officeDocument/2006/relationships/slide" Target="slide5.xml"/><Relationship Id="rId4" Type="http://schemas.openxmlformats.org/officeDocument/2006/relationships/slide" Target="slide7.xml"/><Relationship Id="rId9" Type="http://schemas.openxmlformats.org/officeDocument/2006/relationships/slide" Target="slide3.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jpeg"/><Relationship Id="rId1" Type="http://schemas.openxmlformats.org/officeDocument/2006/relationships/slideLayout" Target="../slideLayouts/slideLayout4.xml"/><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 Target="slide2.xml"/><Relationship Id="rId1" Type="http://schemas.openxmlformats.org/officeDocument/2006/relationships/slideLayout" Target="../slideLayouts/slideLayout4.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jpeg"/><Relationship Id="rId2" Type="http://schemas.openxmlformats.org/officeDocument/2006/relationships/slide" Target="slide2.xml"/><Relationship Id="rId1" Type="http://schemas.openxmlformats.org/officeDocument/2006/relationships/slideLayout" Target="../slideLayouts/slideLayout4.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image" Target="../media/image16.jpeg"/><Relationship Id="rId1" Type="http://schemas.openxmlformats.org/officeDocument/2006/relationships/slideLayout" Target="../slideLayouts/slideLayout4.xml"/><Relationship Id="rId6" Type="http://schemas.openxmlformats.org/officeDocument/2006/relationships/image" Target="../media/image20.jpeg"/><Relationship Id="rId5" Type="http://schemas.openxmlformats.org/officeDocument/2006/relationships/image" Target="../media/image19.jpeg"/><Relationship Id="rId10" Type="http://schemas.openxmlformats.org/officeDocument/2006/relationships/slide" Target="slide2.xml"/><Relationship Id="rId4" Type="http://schemas.openxmlformats.org/officeDocument/2006/relationships/image" Target="../media/image18.jpeg"/><Relationship Id="rId9" Type="http://schemas.openxmlformats.org/officeDocument/2006/relationships/image" Target="../media/image23.jpe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4.xml"/><Relationship Id="rId6" Type="http://schemas.openxmlformats.org/officeDocument/2006/relationships/slide" Target="slide2.xml"/><Relationship Id="rId5" Type="http://schemas.openxmlformats.org/officeDocument/2006/relationships/image" Target="../media/image27.jpeg"/><Relationship Id="rId4" Type="http://schemas.openxmlformats.org/officeDocument/2006/relationships/image" Target="../media/image26.jpeg"/></Relationships>
</file>

<file path=ppt/slides/_rels/slide8.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8.png"/><Relationship Id="rId7" Type="http://schemas.openxmlformats.org/officeDocument/2006/relationships/image" Target="../media/image31.png"/><Relationship Id="rId12" Type="http://schemas.openxmlformats.org/officeDocument/2006/relationships/image" Target="../media/image36.png"/><Relationship Id="rId2" Type="http://schemas.openxmlformats.org/officeDocument/2006/relationships/slide" Target="slide2.xml"/><Relationship Id="rId1" Type="http://schemas.openxmlformats.org/officeDocument/2006/relationships/slideLayout" Target="../slideLayouts/slideLayout4.xml"/><Relationship Id="rId6" Type="http://schemas.openxmlformats.org/officeDocument/2006/relationships/image" Target="../media/image30.png"/><Relationship Id="rId11" Type="http://schemas.openxmlformats.org/officeDocument/2006/relationships/image" Target="../media/image35.jpeg"/><Relationship Id="rId5" Type="http://schemas.openxmlformats.org/officeDocument/2006/relationships/image" Target="../media/image29.png"/><Relationship Id="rId10" Type="http://schemas.openxmlformats.org/officeDocument/2006/relationships/image" Target="../media/image34.jpeg"/><Relationship Id="rId4" Type="http://schemas.microsoft.com/office/2007/relationships/hdphoto" Target="../media/hdphoto1.wdp"/><Relationship Id="rId9" Type="http://schemas.openxmlformats.org/officeDocument/2006/relationships/image" Target="../media/image33.jpeg"/></Relationships>
</file>

<file path=ppt/slides/_rels/slide9.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image" Target="../media/image38.jpeg"/><Relationship Id="rId7" Type="http://schemas.openxmlformats.org/officeDocument/2006/relationships/image" Target="../media/image42.jpeg"/><Relationship Id="rId2" Type="http://schemas.openxmlformats.org/officeDocument/2006/relationships/image" Target="../media/image37.jpeg"/><Relationship Id="rId1" Type="http://schemas.openxmlformats.org/officeDocument/2006/relationships/slideLayout" Target="../slideLayouts/slideLayout4.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 Id="rId9"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3501008"/>
            <a:ext cx="8496944" cy="1376710"/>
          </a:xfrm>
        </p:spPr>
        <p:txBody>
          <a:bodyPr>
            <a:prstTxWarp prst="textPlain">
              <a:avLst/>
            </a:prstTxWarp>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en-US" sz="2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THE </a:t>
            </a:r>
            <a:r>
              <a:rPr lang="ru-RU" sz="2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7 </a:t>
            </a:r>
            <a:r>
              <a:rPr lang="en-US" sz="2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WONDERS of </a:t>
            </a:r>
            <a:r>
              <a:rPr lang="ru-RU" sz="2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r>
            <a:br>
              <a:rPr lang="ru-RU" sz="2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r>
              <a:rPr lang="en-US" sz="2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IRKUTSK REGION</a:t>
            </a:r>
            <a:endParaRPr lang="ru-RU" sz="28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3" name="Подзаголовок 2"/>
          <p:cNvSpPr>
            <a:spLocks noGrp="1"/>
          </p:cNvSpPr>
          <p:nvPr>
            <p:ph type="subTitle" idx="1"/>
          </p:nvPr>
        </p:nvSpPr>
        <p:spPr>
          <a:xfrm>
            <a:off x="3491880" y="6304806"/>
            <a:ext cx="5508104" cy="531440"/>
          </a:xfrm>
        </p:spPr>
        <p:txBody>
          <a:bodyPr>
            <a:noAutofit/>
          </a:bodyPr>
          <a:lstStyle/>
          <a:p>
            <a:pPr lvl="0" algn="l">
              <a:defRPr/>
            </a:pPr>
            <a:r>
              <a:rPr lang="ru-RU" sz="2000" b="1" dirty="0" smtClean="0">
                <a:solidFill>
                  <a:srgbClr val="0070C0"/>
                </a:solidFill>
                <a:effectLst>
                  <a:outerShdw blurRad="38100" dist="38100" dir="2700000" algn="tl">
                    <a:srgbClr val="000000">
                      <a:alpha val="43137"/>
                    </a:srgbClr>
                  </a:outerShdw>
                </a:effectLst>
              </a:rPr>
              <a:t>Максимова </a:t>
            </a:r>
            <a:r>
              <a:rPr lang="ru-RU" sz="2000" b="1" dirty="0">
                <a:solidFill>
                  <a:srgbClr val="0070C0"/>
                </a:solidFill>
                <a:effectLst>
                  <a:outerShdw blurRad="38100" dist="38100" dir="2700000" algn="tl">
                    <a:srgbClr val="000000">
                      <a:alpha val="43137"/>
                    </a:srgbClr>
                  </a:outerShdw>
                </a:effectLst>
              </a:rPr>
              <a:t>И.Ю., учитель английского языка</a:t>
            </a:r>
          </a:p>
          <a:p>
            <a:pPr algn="l"/>
            <a:endParaRPr lang="ru-RU" sz="2800" b="1" dirty="0">
              <a:solidFill>
                <a:srgbClr val="0070C0"/>
              </a:solidFill>
              <a:effectLst>
                <a:outerShdw blurRad="38100" dist="38100" dir="2700000" algn="tl">
                  <a:srgbClr val="000000">
                    <a:alpha val="43137"/>
                  </a:srgbClr>
                </a:outerShdw>
              </a:effectLst>
            </a:endParaRPr>
          </a:p>
        </p:txBody>
      </p:sp>
      <p:pic>
        <p:nvPicPr>
          <p:cNvPr id="1026" name="Picture 2" descr="C:\Documents and Settings\OEM\Рабочий стол\Новая папка\irkobl.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8144" y="397171"/>
            <a:ext cx="2315574" cy="288781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1027" name="Picture 3" descr="C:\Documents and Settings\OEM\Рабочий стол\Новая папка\fla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599" y="397171"/>
            <a:ext cx="3968003" cy="267178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286329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15137" y="0"/>
            <a:ext cx="2328863" cy="1547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113"/>
            <a:ext cx="2305050" cy="1536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75" y="1547813"/>
            <a:ext cx="9175750" cy="171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267076"/>
            <a:ext cx="2279650" cy="1560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05050" y="3285332"/>
            <a:ext cx="2347913"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52963" y="3285332"/>
            <a:ext cx="229235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7"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51650" y="3285332"/>
            <a:ext cx="229235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8" name="Picture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62275" y="4797425"/>
            <a:ext cx="3219450" cy="206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9" name="Picture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22951" y="-6350"/>
            <a:ext cx="2249049" cy="155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0" name="Picture 1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572000" y="17463"/>
            <a:ext cx="227965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1" name="Picture 1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9212" y="4809332"/>
            <a:ext cx="3011487" cy="206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2" name="Picture 1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183860" y="4803774"/>
            <a:ext cx="2960140" cy="204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59747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 calcmode="lin" valueType="num">
                                      <p:cBhvr additive="base">
                                        <p:cTn id="7" dur="500" fill="hold"/>
                                        <p:tgtEl>
                                          <p:spTgt spid="2051"/>
                                        </p:tgtEl>
                                        <p:attrNameLst>
                                          <p:attrName>ppt_x</p:attrName>
                                        </p:attrNameLst>
                                      </p:cBhvr>
                                      <p:tavLst>
                                        <p:tav tm="0">
                                          <p:val>
                                            <p:strVal val="0-#ppt_w/2"/>
                                          </p:val>
                                        </p:tav>
                                        <p:tav tm="100000">
                                          <p:val>
                                            <p:strVal val="#ppt_x"/>
                                          </p:val>
                                        </p:tav>
                                      </p:tavLst>
                                    </p:anim>
                                    <p:anim calcmode="lin" valueType="num">
                                      <p:cBhvr additive="base">
                                        <p:cTn id="8"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nodeType="clickEffect">
                                  <p:stCondLst>
                                    <p:cond delay="0"/>
                                  </p:stCondLst>
                                  <p:childTnLst>
                                    <p:set>
                                      <p:cBhvr>
                                        <p:cTn id="12" dur="1" fill="hold">
                                          <p:stCondLst>
                                            <p:cond delay="0"/>
                                          </p:stCondLst>
                                        </p:cTn>
                                        <p:tgtEl>
                                          <p:spTgt spid="2052"/>
                                        </p:tgtEl>
                                        <p:attrNameLst>
                                          <p:attrName>style.visibility</p:attrName>
                                        </p:attrNameLst>
                                      </p:cBhvr>
                                      <p:to>
                                        <p:strVal val="visible"/>
                                      </p:to>
                                    </p:set>
                                    <p:anim calcmode="lin" valueType="num">
                                      <p:cBhvr additive="base">
                                        <p:cTn id="13" dur="500" fill="hold"/>
                                        <p:tgtEl>
                                          <p:spTgt spid="2052"/>
                                        </p:tgtEl>
                                        <p:attrNameLst>
                                          <p:attrName>ppt_x</p:attrName>
                                        </p:attrNameLst>
                                      </p:cBhvr>
                                      <p:tavLst>
                                        <p:tav tm="0">
                                          <p:val>
                                            <p:strVal val="1+#ppt_w/2"/>
                                          </p:val>
                                        </p:tav>
                                        <p:tav tm="100000">
                                          <p:val>
                                            <p:strVal val="#ppt_x"/>
                                          </p:val>
                                        </p:tav>
                                      </p:tavLst>
                                    </p:anim>
                                    <p:anim calcmode="lin" valueType="num">
                                      <p:cBhvr additive="base">
                                        <p:cTn id="14"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3"/>
                                        </p:tgtEl>
                                        <p:attrNameLst>
                                          <p:attrName>style.visibility</p:attrName>
                                        </p:attrNameLst>
                                      </p:cBhvr>
                                      <p:to>
                                        <p:strVal val="visible"/>
                                      </p:to>
                                    </p:set>
                                    <p:anim calcmode="lin" valueType="num">
                                      <p:cBhvr additive="base">
                                        <p:cTn id="19" dur="500" fill="hold"/>
                                        <p:tgtEl>
                                          <p:spTgt spid="2053"/>
                                        </p:tgtEl>
                                        <p:attrNameLst>
                                          <p:attrName>ppt_x</p:attrName>
                                        </p:attrNameLst>
                                      </p:cBhvr>
                                      <p:tavLst>
                                        <p:tav tm="0">
                                          <p:val>
                                            <p:strVal val="#ppt_x"/>
                                          </p:val>
                                        </p:tav>
                                        <p:tav tm="100000">
                                          <p:val>
                                            <p:strVal val="#ppt_x"/>
                                          </p:val>
                                        </p:tav>
                                      </p:tavLst>
                                    </p:anim>
                                    <p:anim calcmode="lin" valueType="num">
                                      <p:cBhvr additive="base">
                                        <p:cTn id="20" dur="500" fill="hold"/>
                                        <p:tgtEl>
                                          <p:spTgt spid="205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2054"/>
                                        </p:tgtEl>
                                        <p:attrNameLst>
                                          <p:attrName>style.visibility</p:attrName>
                                        </p:attrNameLst>
                                      </p:cBhvr>
                                      <p:to>
                                        <p:strVal val="visible"/>
                                      </p:to>
                                    </p:set>
                                    <p:animEffect transition="in" filter="barn(inVertical)">
                                      <p:cBhvr>
                                        <p:cTn id="25" dur="500"/>
                                        <p:tgtEl>
                                          <p:spTgt spid="2054"/>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2055"/>
                                        </p:tgtEl>
                                        <p:attrNameLst>
                                          <p:attrName>style.visibility</p:attrName>
                                        </p:attrNameLst>
                                      </p:cBhvr>
                                      <p:to>
                                        <p:strVal val="visible"/>
                                      </p:to>
                                    </p:set>
                                    <p:animEffect transition="in" filter="barn(inVertical)">
                                      <p:cBhvr>
                                        <p:cTn id="30" dur="500"/>
                                        <p:tgtEl>
                                          <p:spTgt spid="2055"/>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2056"/>
                                        </p:tgtEl>
                                        <p:attrNameLst>
                                          <p:attrName>style.visibility</p:attrName>
                                        </p:attrNameLst>
                                      </p:cBhvr>
                                      <p:to>
                                        <p:strVal val="visible"/>
                                      </p:to>
                                    </p:set>
                                    <p:animEffect transition="in" filter="barn(inVertical)">
                                      <p:cBhvr>
                                        <p:cTn id="35" dur="500"/>
                                        <p:tgtEl>
                                          <p:spTgt spid="2056"/>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nodeType="clickEffect">
                                  <p:stCondLst>
                                    <p:cond delay="0"/>
                                  </p:stCondLst>
                                  <p:childTnLst>
                                    <p:set>
                                      <p:cBhvr>
                                        <p:cTn id="39" dur="1" fill="hold">
                                          <p:stCondLst>
                                            <p:cond delay="0"/>
                                          </p:stCondLst>
                                        </p:cTn>
                                        <p:tgtEl>
                                          <p:spTgt spid="2057"/>
                                        </p:tgtEl>
                                        <p:attrNameLst>
                                          <p:attrName>style.visibility</p:attrName>
                                        </p:attrNameLst>
                                      </p:cBhvr>
                                      <p:to>
                                        <p:strVal val="visible"/>
                                      </p:to>
                                    </p:set>
                                    <p:animEffect transition="in" filter="barn(inVertical)">
                                      <p:cBhvr>
                                        <p:cTn id="40" dur="500"/>
                                        <p:tgtEl>
                                          <p:spTgt spid="2057"/>
                                        </p:tgtEl>
                                      </p:cBhvr>
                                    </p:animEffect>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nodeType="clickEffect">
                                  <p:stCondLst>
                                    <p:cond delay="0"/>
                                  </p:stCondLst>
                                  <p:childTnLst>
                                    <p:set>
                                      <p:cBhvr>
                                        <p:cTn id="44" dur="1" fill="hold">
                                          <p:stCondLst>
                                            <p:cond delay="0"/>
                                          </p:stCondLst>
                                        </p:cTn>
                                        <p:tgtEl>
                                          <p:spTgt spid="2058"/>
                                        </p:tgtEl>
                                        <p:attrNameLst>
                                          <p:attrName>style.visibility</p:attrName>
                                        </p:attrNameLst>
                                      </p:cBhvr>
                                      <p:to>
                                        <p:strVal val="visible"/>
                                      </p:to>
                                    </p:set>
                                    <p:anim calcmode="lin" valueType="num">
                                      <p:cBhvr>
                                        <p:cTn id="45" dur="500" fill="hold"/>
                                        <p:tgtEl>
                                          <p:spTgt spid="2058"/>
                                        </p:tgtEl>
                                        <p:attrNameLst>
                                          <p:attrName>ppt_w</p:attrName>
                                        </p:attrNameLst>
                                      </p:cBhvr>
                                      <p:tavLst>
                                        <p:tav tm="0">
                                          <p:val>
                                            <p:fltVal val="0"/>
                                          </p:val>
                                        </p:tav>
                                        <p:tav tm="100000">
                                          <p:val>
                                            <p:strVal val="#ppt_w"/>
                                          </p:val>
                                        </p:tav>
                                      </p:tavLst>
                                    </p:anim>
                                    <p:anim calcmode="lin" valueType="num">
                                      <p:cBhvr>
                                        <p:cTn id="46" dur="500" fill="hold"/>
                                        <p:tgtEl>
                                          <p:spTgt spid="2058"/>
                                        </p:tgtEl>
                                        <p:attrNameLst>
                                          <p:attrName>ppt_h</p:attrName>
                                        </p:attrNameLst>
                                      </p:cBhvr>
                                      <p:tavLst>
                                        <p:tav tm="0">
                                          <p:val>
                                            <p:fltVal val="0"/>
                                          </p:val>
                                        </p:tav>
                                        <p:tav tm="100000">
                                          <p:val>
                                            <p:strVal val="#ppt_h"/>
                                          </p:val>
                                        </p:tav>
                                      </p:tavLst>
                                    </p:anim>
                                    <p:animEffect transition="in" filter="fade">
                                      <p:cBhvr>
                                        <p:cTn id="47" dur="500"/>
                                        <p:tgtEl>
                                          <p:spTgt spid="2058"/>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nodeType="clickEffect">
                                  <p:stCondLst>
                                    <p:cond delay="0"/>
                                  </p:stCondLst>
                                  <p:childTnLst>
                                    <p:set>
                                      <p:cBhvr>
                                        <p:cTn id="51" dur="1" fill="hold">
                                          <p:stCondLst>
                                            <p:cond delay="0"/>
                                          </p:stCondLst>
                                        </p:cTn>
                                        <p:tgtEl>
                                          <p:spTgt spid="2059"/>
                                        </p:tgtEl>
                                        <p:attrNameLst>
                                          <p:attrName>style.visibility</p:attrName>
                                        </p:attrNameLst>
                                      </p:cBhvr>
                                      <p:to>
                                        <p:strVal val="visible"/>
                                      </p:to>
                                    </p:set>
                                    <p:animEffect transition="in" filter="randombar(horizontal)">
                                      <p:cBhvr>
                                        <p:cTn id="52" dur="500"/>
                                        <p:tgtEl>
                                          <p:spTgt spid="2059"/>
                                        </p:tgtEl>
                                      </p:cBhvr>
                                    </p:animEffect>
                                  </p:childTnLst>
                                </p:cTn>
                              </p:par>
                            </p:childTnLst>
                          </p:cTn>
                        </p:par>
                      </p:childTnLst>
                    </p:cTn>
                  </p:par>
                  <p:par>
                    <p:cTn id="53" fill="hold">
                      <p:stCondLst>
                        <p:cond delay="indefinite"/>
                      </p:stCondLst>
                      <p:childTnLst>
                        <p:par>
                          <p:cTn id="54" fill="hold">
                            <p:stCondLst>
                              <p:cond delay="0"/>
                            </p:stCondLst>
                            <p:childTnLst>
                              <p:par>
                                <p:cTn id="55" presetID="14" presetClass="entr" presetSubtype="10" fill="hold" nodeType="clickEffect">
                                  <p:stCondLst>
                                    <p:cond delay="0"/>
                                  </p:stCondLst>
                                  <p:childTnLst>
                                    <p:set>
                                      <p:cBhvr>
                                        <p:cTn id="56" dur="1" fill="hold">
                                          <p:stCondLst>
                                            <p:cond delay="0"/>
                                          </p:stCondLst>
                                        </p:cTn>
                                        <p:tgtEl>
                                          <p:spTgt spid="2060"/>
                                        </p:tgtEl>
                                        <p:attrNameLst>
                                          <p:attrName>style.visibility</p:attrName>
                                        </p:attrNameLst>
                                      </p:cBhvr>
                                      <p:to>
                                        <p:strVal val="visible"/>
                                      </p:to>
                                    </p:set>
                                    <p:animEffect transition="in" filter="randombar(horizontal)">
                                      <p:cBhvr>
                                        <p:cTn id="57" dur="500"/>
                                        <p:tgtEl>
                                          <p:spTgt spid="2060"/>
                                        </p:tgtEl>
                                      </p:cBhvr>
                                    </p:animEffect>
                                  </p:childTnLst>
                                </p:cTn>
                              </p:par>
                            </p:childTnLst>
                          </p:cTn>
                        </p:par>
                      </p:childTnLst>
                    </p:cTn>
                  </p:par>
                  <p:par>
                    <p:cTn id="58" fill="hold">
                      <p:stCondLst>
                        <p:cond delay="indefinite"/>
                      </p:stCondLst>
                      <p:childTnLst>
                        <p:par>
                          <p:cTn id="59" fill="hold">
                            <p:stCondLst>
                              <p:cond delay="0"/>
                            </p:stCondLst>
                            <p:childTnLst>
                              <p:par>
                                <p:cTn id="60" presetID="14" presetClass="entr" presetSubtype="5" fill="hold" nodeType="clickEffect">
                                  <p:stCondLst>
                                    <p:cond delay="0"/>
                                  </p:stCondLst>
                                  <p:childTnLst>
                                    <p:set>
                                      <p:cBhvr>
                                        <p:cTn id="61" dur="1" fill="hold">
                                          <p:stCondLst>
                                            <p:cond delay="0"/>
                                          </p:stCondLst>
                                        </p:cTn>
                                        <p:tgtEl>
                                          <p:spTgt spid="2061"/>
                                        </p:tgtEl>
                                        <p:attrNameLst>
                                          <p:attrName>style.visibility</p:attrName>
                                        </p:attrNameLst>
                                      </p:cBhvr>
                                      <p:to>
                                        <p:strVal val="visible"/>
                                      </p:to>
                                    </p:set>
                                    <p:animEffect transition="in" filter="randombar(vertical)">
                                      <p:cBhvr>
                                        <p:cTn id="62" dur="500"/>
                                        <p:tgtEl>
                                          <p:spTgt spid="2061"/>
                                        </p:tgtEl>
                                      </p:cBhvr>
                                    </p:animEffect>
                                  </p:childTnLst>
                                </p:cTn>
                              </p:par>
                            </p:childTnLst>
                          </p:cTn>
                        </p:par>
                      </p:childTnLst>
                    </p:cTn>
                  </p:par>
                  <p:par>
                    <p:cTn id="63" fill="hold">
                      <p:stCondLst>
                        <p:cond delay="indefinite"/>
                      </p:stCondLst>
                      <p:childTnLst>
                        <p:par>
                          <p:cTn id="64" fill="hold">
                            <p:stCondLst>
                              <p:cond delay="0"/>
                            </p:stCondLst>
                            <p:childTnLst>
                              <p:par>
                                <p:cTn id="65" presetID="14" presetClass="entr" presetSubtype="5" fill="hold" nodeType="clickEffect">
                                  <p:stCondLst>
                                    <p:cond delay="0"/>
                                  </p:stCondLst>
                                  <p:childTnLst>
                                    <p:set>
                                      <p:cBhvr>
                                        <p:cTn id="66" dur="1" fill="hold">
                                          <p:stCondLst>
                                            <p:cond delay="0"/>
                                          </p:stCondLst>
                                        </p:cTn>
                                        <p:tgtEl>
                                          <p:spTgt spid="2062"/>
                                        </p:tgtEl>
                                        <p:attrNameLst>
                                          <p:attrName>style.visibility</p:attrName>
                                        </p:attrNameLst>
                                      </p:cBhvr>
                                      <p:to>
                                        <p:strVal val="visible"/>
                                      </p:to>
                                    </p:set>
                                    <p:animEffect transition="in" filter="randombar(vertical)">
                                      <p:cBhvr>
                                        <p:cTn id="67" dur="500"/>
                                        <p:tgtEl>
                                          <p:spTgt spid="20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OEM\Рабочий стол\Новая папка\Irkutskaya_Obl.jpg"/>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r="744" b="5274"/>
          <a:stretch/>
        </p:blipFill>
        <p:spPr bwMode="auto">
          <a:xfrm>
            <a:off x="982689" y="0"/>
            <a:ext cx="6984776"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3675820" y="5576408"/>
            <a:ext cx="1317990" cy="338554"/>
          </a:xfrm>
          <a:prstGeom prst="rect">
            <a:avLst/>
          </a:prstGeom>
          <a:solidFill>
            <a:schemeClr val="bg1"/>
          </a:solidFill>
        </p:spPr>
        <p:txBody>
          <a:bodyPr wrap="none" rtlCol="0">
            <a:spAutoFit/>
          </a:bodyPr>
          <a:lstStyle/>
          <a:p>
            <a:r>
              <a:rPr lang="en-US" sz="1600" b="1" dirty="0" smtClean="0">
                <a:solidFill>
                  <a:srgbClr val="0070C0"/>
                </a:solidFill>
                <a:effectLst>
                  <a:outerShdw blurRad="38100" dist="38100" dir="2700000" algn="tl">
                    <a:srgbClr val="000000">
                      <a:alpha val="43137"/>
                    </a:srgbClr>
                  </a:outerShdw>
                </a:effectLst>
                <a:hlinkClick r:id="rId3" action="ppaction://hlinksldjump"/>
              </a:rPr>
              <a:t>THE ANGARA</a:t>
            </a:r>
            <a:endParaRPr lang="ru-RU" sz="1600" b="1" dirty="0">
              <a:solidFill>
                <a:srgbClr val="0070C0"/>
              </a:solidFill>
              <a:effectLst>
                <a:outerShdw blurRad="38100" dist="38100" dir="2700000" algn="tl">
                  <a:srgbClr val="000000">
                    <a:alpha val="43137"/>
                  </a:srgbClr>
                </a:outerShdw>
              </a:effectLst>
            </a:endParaRPr>
          </a:p>
        </p:txBody>
      </p:sp>
      <p:sp>
        <p:nvSpPr>
          <p:cNvPr id="2" name="8-конечная звезда 1"/>
          <p:cNvSpPr/>
          <p:nvPr/>
        </p:nvSpPr>
        <p:spPr>
          <a:xfrm>
            <a:off x="3725493" y="5976518"/>
            <a:ext cx="699046" cy="714345"/>
          </a:xfrm>
          <a:prstGeom prst="star8">
            <a:avLst>
              <a:gd name="adj" fmla="val 1616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effectLst>
                  <a:glow rad="228600">
                    <a:schemeClr val="accent1">
                      <a:satMod val="175000"/>
                      <a:alpha val="40000"/>
                    </a:schemeClr>
                  </a:glow>
                </a:effectLst>
              </a:rPr>
              <a:t>1</a:t>
            </a:r>
            <a:endParaRPr lang="ru-RU" dirty="0">
              <a:effectLst>
                <a:glow rad="228600">
                  <a:schemeClr val="accent1">
                    <a:satMod val="175000"/>
                    <a:alpha val="40000"/>
                  </a:schemeClr>
                </a:glow>
              </a:effectLst>
            </a:endParaRPr>
          </a:p>
        </p:txBody>
      </p:sp>
      <p:sp>
        <p:nvSpPr>
          <p:cNvPr id="3" name="8-конечная звезда 2"/>
          <p:cNvSpPr/>
          <p:nvPr/>
        </p:nvSpPr>
        <p:spPr>
          <a:xfrm>
            <a:off x="4903370" y="5319530"/>
            <a:ext cx="692552" cy="595432"/>
          </a:xfrm>
          <a:prstGeom prst="star8">
            <a:avLst>
              <a:gd name="adj" fmla="val 1510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ru-RU" dirty="0"/>
          </a:p>
        </p:txBody>
      </p:sp>
      <p:sp>
        <p:nvSpPr>
          <p:cNvPr id="10" name="TextBox 9"/>
          <p:cNvSpPr txBox="1"/>
          <p:nvPr/>
        </p:nvSpPr>
        <p:spPr>
          <a:xfrm>
            <a:off x="615327" y="2919343"/>
            <a:ext cx="3644396" cy="338554"/>
          </a:xfrm>
          <a:prstGeom prst="rect">
            <a:avLst/>
          </a:prstGeom>
          <a:solidFill>
            <a:schemeClr val="bg1"/>
          </a:solidFill>
        </p:spPr>
        <p:txBody>
          <a:bodyPr wrap="none" rtlCol="0">
            <a:spAutoFit/>
          </a:bodyPr>
          <a:lstStyle/>
          <a:p>
            <a:r>
              <a:rPr lang="en-US" sz="1600" b="1" dirty="0" smtClean="0">
                <a:solidFill>
                  <a:srgbClr val="0070C0"/>
                </a:solidFill>
                <a:effectLst>
                  <a:outerShdw blurRad="38100" dist="38100" dir="2700000" algn="tl">
                    <a:srgbClr val="000000">
                      <a:alpha val="43137"/>
                    </a:srgbClr>
                  </a:outerShdw>
                </a:effectLst>
                <a:hlinkClick r:id="rId4" action="ppaction://hlinksldjump"/>
              </a:rPr>
              <a:t>MUSEUMS OF WOODEN ARCHITECTURE </a:t>
            </a:r>
            <a:endParaRPr lang="ru-RU" sz="1600" b="1" dirty="0">
              <a:solidFill>
                <a:srgbClr val="0070C0"/>
              </a:solidFill>
              <a:effectLst>
                <a:outerShdw blurRad="38100" dist="38100" dir="2700000" algn="tl">
                  <a:srgbClr val="000000">
                    <a:alpha val="43137"/>
                  </a:srgbClr>
                </a:outerShdw>
              </a:effectLst>
            </a:endParaRPr>
          </a:p>
        </p:txBody>
      </p:sp>
      <p:cxnSp>
        <p:nvCxnSpPr>
          <p:cNvPr id="15" name="Прямая со стрелкой 14"/>
          <p:cNvCxnSpPr/>
          <p:nvPr/>
        </p:nvCxnSpPr>
        <p:spPr>
          <a:xfrm>
            <a:off x="2611874" y="3257897"/>
            <a:ext cx="1139457" cy="281628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Прямая со стрелкой 11"/>
          <p:cNvCxnSpPr/>
          <p:nvPr/>
        </p:nvCxnSpPr>
        <p:spPr>
          <a:xfrm>
            <a:off x="2611874" y="3257897"/>
            <a:ext cx="543431" cy="847459"/>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2630110" y="4612486"/>
            <a:ext cx="4638129" cy="338554"/>
          </a:xfrm>
          <a:prstGeom prst="rect">
            <a:avLst/>
          </a:prstGeom>
          <a:solidFill>
            <a:schemeClr val="bg1"/>
          </a:solidFill>
        </p:spPr>
        <p:txBody>
          <a:bodyPr wrap="none" rtlCol="0">
            <a:spAutoFit/>
          </a:bodyPr>
          <a:lstStyle/>
          <a:p>
            <a:r>
              <a:rPr lang="ru-RU" sz="1600" b="1" dirty="0" smtClean="0">
                <a:solidFill>
                  <a:schemeClr val="accent1"/>
                </a:solidFill>
                <a:effectLst>
                  <a:outerShdw blurRad="38100" dist="38100" dir="2700000" algn="tl">
                    <a:srgbClr val="000000">
                      <a:alpha val="43137"/>
                    </a:srgbClr>
                  </a:outerShdw>
                </a:effectLst>
                <a:ea typeface="Times New Roman"/>
                <a:cs typeface="Times New Roman"/>
                <a:hlinkClick r:id="rId5" action="ppaction://hlinksldjump"/>
              </a:rPr>
              <a:t>ANGARA  RIVERHYDROELECTRIC STATIONS CASCADE</a:t>
            </a:r>
            <a:endParaRPr lang="ru-RU" sz="1600" b="1" dirty="0">
              <a:solidFill>
                <a:schemeClr val="accent1"/>
              </a:solidFill>
              <a:effectLst>
                <a:outerShdw blurRad="38100" dist="38100" dir="2700000" algn="tl">
                  <a:srgbClr val="000000">
                    <a:alpha val="43137"/>
                  </a:srgbClr>
                </a:outerShdw>
              </a:effectLst>
            </a:endParaRPr>
          </a:p>
        </p:txBody>
      </p:sp>
      <p:sp>
        <p:nvSpPr>
          <p:cNvPr id="19" name="8-конечная звезда 18"/>
          <p:cNvSpPr/>
          <p:nvPr/>
        </p:nvSpPr>
        <p:spPr>
          <a:xfrm rot="508535">
            <a:off x="4259723" y="2708920"/>
            <a:ext cx="876584" cy="717681"/>
          </a:xfrm>
          <a:prstGeom prst="star8">
            <a:avLst>
              <a:gd name="adj" fmla="val 1681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5</a:t>
            </a:r>
            <a:endParaRPr lang="ru-RU" dirty="0"/>
          </a:p>
        </p:txBody>
      </p:sp>
      <p:sp>
        <p:nvSpPr>
          <p:cNvPr id="20" name="TextBox 19"/>
          <p:cNvSpPr txBox="1"/>
          <p:nvPr/>
        </p:nvSpPr>
        <p:spPr>
          <a:xfrm>
            <a:off x="4475077" y="1484784"/>
            <a:ext cx="1925399" cy="338554"/>
          </a:xfrm>
          <a:prstGeom prst="rect">
            <a:avLst/>
          </a:prstGeom>
          <a:solidFill>
            <a:schemeClr val="bg1"/>
          </a:solidFill>
        </p:spPr>
        <p:txBody>
          <a:bodyPr wrap="none" rtlCol="0">
            <a:spAutoFit/>
          </a:bodyPr>
          <a:lstStyle/>
          <a:p>
            <a:r>
              <a:rPr lang="en-US" sz="1600" b="1" dirty="0" smtClean="0">
                <a:solidFill>
                  <a:srgbClr val="0070C0"/>
                </a:solidFill>
                <a:effectLst>
                  <a:outerShdw blurRad="38100" dist="38100" dir="2700000" algn="tl">
                    <a:srgbClr val="000000">
                      <a:alpha val="43137"/>
                    </a:srgbClr>
                  </a:outerShdw>
                </a:effectLst>
                <a:hlinkClick r:id="rId6" action="ppaction://hlinksldjump"/>
              </a:rPr>
              <a:t>THE SIBERIAN TAIGA</a:t>
            </a:r>
            <a:endParaRPr lang="ru-RU" sz="1600" b="1" dirty="0">
              <a:solidFill>
                <a:srgbClr val="0070C0"/>
              </a:solidFill>
              <a:effectLst>
                <a:outerShdw blurRad="38100" dist="38100" dir="2700000" algn="tl">
                  <a:srgbClr val="000000">
                    <a:alpha val="43137"/>
                  </a:srgbClr>
                </a:outerShdw>
              </a:effectLst>
            </a:endParaRPr>
          </a:p>
        </p:txBody>
      </p:sp>
      <p:sp>
        <p:nvSpPr>
          <p:cNvPr id="21" name="8-конечная звезда 20"/>
          <p:cNvSpPr/>
          <p:nvPr/>
        </p:nvSpPr>
        <p:spPr>
          <a:xfrm>
            <a:off x="5144660" y="844935"/>
            <a:ext cx="772359" cy="760730"/>
          </a:xfrm>
          <a:prstGeom prst="star8">
            <a:avLst>
              <a:gd name="adj" fmla="val 1681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4</a:t>
            </a:r>
            <a:endParaRPr lang="ru-RU" dirty="0"/>
          </a:p>
        </p:txBody>
      </p:sp>
      <p:sp>
        <p:nvSpPr>
          <p:cNvPr id="22" name="TextBox 21"/>
          <p:cNvSpPr txBox="1"/>
          <p:nvPr/>
        </p:nvSpPr>
        <p:spPr>
          <a:xfrm>
            <a:off x="3827382" y="3520581"/>
            <a:ext cx="1893368" cy="584775"/>
          </a:xfrm>
          <a:prstGeom prst="rect">
            <a:avLst/>
          </a:prstGeom>
          <a:solidFill>
            <a:schemeClr val="bg1"/>
          </a:solidFill>
        </p:spPr>
        <p:txBody>
          <a:bodyPr wrap="square" rtlCol="0">
            <a:spAutoFit/>
          </a:bodyPr>
          <a:lstStyle/>
          <a:p>
            <a:r>
              <a:rPr lang="en-US" sz="1600" b="1" dirty="0" smtClean="0">
                <a:solidFill>
                  <a:srgbClr val="0070C0"/>
                </a:solidFill>
                <a:effectLst>
                  <a:outerShdw blurRad="38100" dist="38100" dir="2700000" algn="tl">
                    <a:srgbClr val="000000">
                      <a:alpha val="43137"/>
                    </a:srgbClr>
                  </a:outerShdw>
                </a:effectLst>
                <a:hlinkClick r:id="rId7" action="ppaction://hlinksldjump"/>
              </a:rPr>
              <a:t>OUR NATIVE TOWN BRATSK</a:t>
            </a:r>
            <a:endParaRPr lang="ru-RU" sz="1600" b="1" dirty="0">
              <a:solidFill>
                <a:srgbClr val="0070C0"/>
              </a:solidFill>
              <a:effectLst>
                <a:outerShdw blurRad="38100" dist="38100" dir="2700000" algn="tl">
                  <a:srgbClr val="000000">
                    <a:alpha val="43137"/>
                  </a:srgbClr>
                </a:outerShdw>
              </a:effectLst>
            </a:endParaRPr>
          </a:p>
        </p:txBody>
      </p:sp>
      <p:sp>
        <p:nvSpPr>
          <p:cNvPr id="24" name="8-конечная звезда 23"/>
          <p:cNvSpPr/>
          <p:nvPr/>
        </p:nvSpPr>
        <p:spPr>
          <a:xfrm>
            <a:off x="5371659" y="3436976"/>
            <a:ext cx="914400" cy="914400"/>
          </a:xfrm>
          <a:prstGeom prst="star8">
            <a:avLst>
              <a:gd name="adj" fmla="val 18534"/>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dirty="0" smtClean="0"/>
              <a:t>6</a:t>
            </a:r>
            <a:endParaRPr lang="ru-RU" dirty="0"/>
          </a:p>
        </p:txBody>
      </p:sp>
      <p:sp>
        <p:nvSpPr>
          <p:cNvPr id="5" name="TextBox 4"/>
          <p:cNvSpPr txBox="1"/>
          <p:nvPr/>
        </p:nvSpPr>
        <p:spPr>
          <a:xfrm>
            <a:off x="1030145" y="6195806"/>
            <a:ext cx="1780424" cy="338554"/>
          </a:xfrm>
          <a:prstGeom prst="rect">
            <a:avLst/>
          </a:prstGeom>
          <a:solidFill>
            <a:schemeClr val="bg1"/>
          </a:solidFill>
        </p:spPr>
        <p:txBody>
          <a:bodyPr wrap="none" rtlCol="0">
            <a:spAutoFit/>
          </a:bodyPr>
          <a:lstStyle/>
          <a:p>
            <a:r>
              <a:rPr lang="en-US" sz="1600" b="1" dirty="0" smtClean="0">
                <a:solidFill>
                  <a:srgbClr val="0070C0"/>
                </a:solidFill>
                <a:effectLst>
                  <a:outerShdw blurRad="38100" dist="38100" dir="2700000" algn="tl">
                    <a:srgbClr val="000000">
                      <a:alpha val="43137"/>
                    </a:srgbClr>
                  </a:outerShdw>
                </a:effectLst>
                <a:hlinkClick r:id="rId8" action="ppaction://hlinksldjump"/>
              </a:rPr>
              <a:t>IRKUTSK SLOBODA</a:t>
            </a:r>
            <a:endParaRPr lang="ru-RU" sz="1600" b="1" dirty="0">
              <a:solidFill>
                <a:srgbClr val="0070C0"/>
              </a:solidFill>
              <a:effectLst>
                <a:outerShdw blurRad="38100" dist="38100" dir="2700000" algn="tl">
                  <a:srgbClr val="000000">
                    <a:alpha val="43137"/>
                  </a:srgbClr>
                </a:outerShdw>
              </a:effectLst>
            </a:endParaRPr>
          </a:p>
        </p:txBody>
      </p:sp>
      <p:sp>
        <p:nvSpPr>
          <p:cNvPr id="7" name="TextBox 6"/>
          <p:cNvSpPr txBox="1"/>
          <p:nvPr/>
        </p:nvSpPr>
        <p:spPr>
          <a:xfrm>
            <a:off x="4259723" y="6129427"/>
            <a:ext cx="1271117" cy="338554"/>
          </a:xfrm>
          <a:prstGeom prst="rect">
            <a:avLst/>
          </a:prstGeom>
          <a:solidFill>
            <a:schemeClr val="bg1"/>
          </a:solidFill>
        </p:spPr>
        <p:txBody>
          <a:bodyPr wrap="none" rtlCol="0">
            <a:spAutoFit/>
          </a:bodyPr>
          <a:lstStyle/>
          <a:p>
            <a:r>
              <a:rPr lang="en-US" sz="1600" b="1" dirty="0" smtClean="0">
                <a:solidFill>
                  <a:srgbClr val="0070C0"/>
                </a:solidFill>
                <a:effectLst>
                  <a:outerShdw blurRad="38100" dist="38100" dir="2700000" algn="tl">
                    <a:srgbClr val="000000">
                      <a:alpha val="43137"/>
                    </a:srgbClr>
                  </a:outerShdw>
                </a:effectLst>
                <a:hlinkClick r:id="rId9" action="ppaction://hlinksldjump"/>
              </a:rPr>
              <a:t>LAKE BAIKAL</a:t>
            </a:r>
            <a:endParaRPr lang="ru-RU" sz="1600" b="1" dirty="0">
              <a:solidFill>
                <a:srgbClr val="0070C0"/>
              </a:solidFill>
              <a:effectLst>
                <a:outerShdw blurRad="38100" dist="38100" dir="2700000" algn="tl">
                  <a:srgbClr val="000000">
                    <a:alpha val="43137"/>
                  </a:srgbClr>
                </a:outerShdw>
              </a:effectLst>
            </a:endParaRPr>
          </a:p>
        </p:txBody>
      </p:sp>
      <p:sp>
        <p:nvSpPr>
          <p:cNvPr id="6" name="8-конечная звезда 5"/>
          <p:cNvSpPr/>
          <p:nvPr/>
        </p:nvSpPr>
        <p:spPr>
          <a:xfrm rot="21284695">
            <a:off x="881897" y="5543304"/>
            <a:ext cx="914400" cy="731899"/>
          </a:xfrm>
          <a:prstGeom prst="star8">
            <a:avLst>
              <a:gd name="adj" fmla="val 1672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7</a:t>
            </a:r>
            <a:endParaRPr lang="ru-RU" dirty="0"/>
          </a:p>
        </p:txBody>
      </p:sp>
      <p:sp>
        <p:nvSpPr>
          <p:cNvPr id="4" name="8-конечная звезда 3"/>
          <p:cNvSpPr/>
          <p:nvPr/>
        </p:nvSpPr>
        <p:spPr>
          <a:xfrm>
            <a:off x="2003742" y="4424536"/>
            <a:ext cx="626368" cy="745232"/>
          </a:xfrm>
          <a:prstGeom prst="star8">
            <a:avLst>
              <a:gd name="adj" fmla="val 1875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effectLst>
                  <a:glow rad="228600">
                    <a:schemeClr val="accent1">
                      <a:satMod val="175000"/>
                      <a:alpha val="40000"/>
                    </a:schemeClr>
                  </a:glow>
                </a:effectLst>
              </a:rPr>
              <a:t>3</a:t>
            </a:r>
            <a:endParaRPr lang="ru-RU" dirty="0">
              <a:effectLst>
                <a:glow rad="228600">
                  <a:schemeClr val="accent1">
                    <a:satMod val="175000"/>
                    <a:alpha val="40000"/>
                  </a:schemeClr>
                </a:glow>
              </a:effectLst>
            </a:endParaRPr>
          </a:p>
        </p:txBody>
      </p:sp>
    </p:spTree>
    <p:extLst>
      <p:ext uri="{BB962C8B-B14F-4D97-AF65-F5344CB8AC3E}">
        <p14:creationId xmlns:p14="http://schemas.microsoft.com/office/powerpoint/2010/main" val="30525681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2498" y="116632"/>
            <a:ext cx="8229600" cy="1143000"/>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l"/>
            <a:r>
              <a:rPr lang="en-US" sz="60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LAKE BAIKAL</a:t>
            </a:r>
            <a:endParaRPr lang="ru-RU" sz="60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3" name="Объект 2"/>
          <p:cNvSpPr>
            <a:spLocks noGrp="1"/>
          </p:cNvSpPr>
          <p:nvPr>
            <p:ph sz="half" idx="1"/>
          </p:nvPr>
        </p:nvSpPr>
        <p:spPr>
          <a:xfrm>
            <a:off x="221010" y="1268760"/>
            <a:ext cx="4316288" cy="5472608"/>
          </a:xfrm>
        </p:spPr>
        <p:txBody>
          <a:bodyPr>
            <a:noAutofit/>
          </a:bodyPr>
          <a:lstStyle/>
          <a:p>
            <a:r>
              <a:rPr lang="en-US" sz="1800" dirty="0" smtClean="0"/>
              <a:t>Lake Baikal is a unique and mysterious  natural phenomenon whose untouched and magnificent beauty impresses all who see it. </a:t>
            </a:r>
          </a:p>
          <a:p>
            <a:r>
              <a:rPr lang="en-US" sz="1800" dirty="0" smtClean="0"/>
              <a:t>How old is the lake? It is believed to go back about 25-30 million years.</a:t>
            </a:r>
          </a:p>
          <a:p>
            <a:r>
              <a:rPr lang="en-US" sz="1800" dirty="0" smtClean="0"/>
              <a:t>The size of Lake Baikal is impressive. Its area is 31,500 square </a:t>
            </a:r>
            <a:r>
              <a:rPr lang="en-US" sz="1800" dirty="0" err="1" smtClean="0"/>
              <a:t>kilometres</a:t>
            </a:r>
            <a:r>
              <a:rPr lang="en-US" sz="1800" dirty="0" smtClean="0"/>
              <a:t>, its length – 636 </a:t>
            </a:r>
            <a:r>
              <a:rPr lang="en-US" sz="1800" dirty="0" err="1" smtClean="0">
                <a:solidFill>
                  <a:prstClr val="black"/>
                </a:solidFill>
              </a:rPr>
              <a:t>kilometres</a:t>
            </a:r>
            <a:r>
              <a:rPr lang="en-US" sz="1800" dirty="0" smtClean="0">
                <a:solidFill>
                  <a:prstClr val="black"/>
                </a:solidFill>
              </a:rPr>
              <a:t>, its depth- 1,637 </a:t>
            </a:r>
            <a:r>
              <a:rPr lang="en-US" sz="1800" dirty="0" err="1" smtClean="0">
                <a:solidFill>
                  <a:prstClr val="black"/>
                </a:solidFill>
              </a:rPr>
              <a:t>metres</a:t>
            </a:r>
            <a:r>
              <a:rPr lang="en-US" sz="1800" dirty="0" smtClean="0">
                <a:solidFill>
                  <a:prstClr val="black"/>
                </a:solidFill>
              </a:rPr>
              <a:t>.</a:t>
            </a:r>
          </a:p>
          <a:p>
            <a:r>
              <a:rPr lang="en-US" sz="1800" dirty="0" smtClean="0">
                <a:solidFill>
                  <a:prstClr val="black"/>
                </a:solidFill>
              </a:rPr>
              <a:t>The animal and vegetable world of Baikal is also remarkable.  The lake abounds in fish and animals typical of seas and oceans. The famous Baikal </a:t>
            </a:r>
            <a:r>
              <a:rPr lang="en-US" sz="1800" dirty="0" err="1" smtClean="0">
                <a:solidFill>
                  <a:prstClr val="black"/>
                </a:solidFill>
              </a:rPr>
              <a:t>omul</a:t>
            </a:r>
            <a:r>
              <a:rPr lang="en-US" sz="1800" dirty="0" smtClean="0">
                <a:solidFill>
                  <a:prstClr val="black"/>
                </a:solidFill>
              </a:rPr>
              <a:t> is a real delicacy.</a:t>
            </a:r>
          </a:p>
          <a:p>
            <a:r>
              <a:rPr lang="en-US" sz="1800" dirty="0" smtClean="0">
                <a:solidFill>
                  <a:prstClr val="black"/>
                </a:solidFill>
              </a:rPr>
              <a:t>One more remarkable member of Baikal’s animal is the seal, or </a:t>
            </a:r>
            <a:r>
              <a:rPr lang="en-US" sz="1800" dirty="0" err="1" smtClean="0">
                <a:solidFill>
                  <a:prstClr val="black"/>
                </a:solidFill>
              </a:rPr>
              <a:t>nerpa</a:t>
            </a:r>
            <a:r>
              <a:rPr lang="en-US" sz="1800" dirty="0" smtClean="0">
                <a:solidFill>
                  <a:prstClr val="black"/>
                </a:solidFill>
              </a:rPr>
              <a:t>. Its silvery fur is both beautiful and long-   wearing.</a:t>
            </a:r>
            <a:endParaRPr lang="ru-RU" sz="2000" dirty="0"/>
          </a:p>
        </p:txBody>
      </p:sp>
      <p:pic>
        <p:nvPicPr>
          <p:cNvPr id="1027" name="Picture 3" descr="C:\Documents and Settings\OEM\Рабочий стол\байкал\Baikal-zimoj.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37298" y="4221088"/>
            <a:ext cx="4032448" cy="2376264"/>
          </a:xfrm>
          <a:prstGeom prst="rect">
            <a:avLst/>
          </a:prstGeom>
          <a:noFill/>
          <a:extLst>
            <a:ext uri="{909E8E84-426E-40DD-AFC4-6F175D3DCCD1}">
              <a14:hiddenFill xmlns:a14="http://schemas.microsoft.com/office/drawing/2010/main">
                <a:solidFill>
                  <a:srgbClr val="FFFFFF"/>
                </a:solidFill>
              </a14:hiddenFill>
            </a:ext>
          </a:extLst>
        </p:spPr>
      </p:pic>
      <p:sp>
        <p:nvSpPr>
          <p:cNvPr id="5" name="Стрелка углом вверх 4">
            <a:hlinkClick r:id="rId3" action="ppaction://hlinksldjump"/>
          </p:cNvPr>
          <p:cNvSpPr/>
          <p:nvPr/>
        </p:nvSpPr>
        <p:spPr>
          <a:xfrm>
            <a:off x="8309160" y="6087576"/>
            <a:ext cx="850392" cy="73152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 name="Picture 2" descr="C:\Documents and Settings\OEM\Рабочий стол\7 чудес ирк\7 чудес Иркутской обл\OVLLBdXSP6k.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37298" y="1508908"/>
            <a:ext cx="4032448" cy="259557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Documents and Settings\OEM\Рабочий стол\байкал\928.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77458" y="116631"/>
            <a:ext cx="2592288" cy="19442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3431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box(in)">
                                      <p:cBhvr>
                                        <p:cTn id="7" dur="2000"/>
                                        <p:tgtEl>
                                          <p:spTgt spid="1027"/>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1028"/>
                                        </p:tgtEl>
                                        <p:attrNameLst>
                                          <p:attrName>style.visibility</p:attrName>
                                        </p:attrNameLst>
                                      </p:cBhvr>
                                      <p:to>
                                        <p:strVal val="visible"/>
                                      </p:to>
                                    </p:set>
                                    <p:animEffect transition="in" filter="circle(in)">
                                      <p:cBhvr>
                                        <p:cTn id="17" dur="20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en-US" sz="6600" b="1" cap="all" dirty="0" smtClean="0">
                <a:ln/>
                <a:solidFill>
                  <a:schemeClr val="accent1"/>
                </a:solidFill>
                <a:effectLst>
                  <a:outerShdw blurRad="19685" dist="12700" dir="5400000" algn="tl" rotWithShape="0">
                    <a:schemeClr val="accent1">
                      <a:satMod val="130000"/>
                      <a:alpha val="60000"/>
                    </a:schemeClr>
                  </a:outerShdw>
                  <a:reflection blurRad="6350" stA="50000" endA="300" endPos="50000" dist="29997" dir="5400000" sy="-100000" algn="bl" rotWithShape="0"/>
                </a:effectLst>
              </a:rPr>
              <a:t>THE ANGARA</a:t>
            </a:r>
            <a:endParaRPr lang="ru-RU" sz="6600" b="1" cap="all" dirty="0">
              <a:ln/>
              <a:solidFill>
                <a:schemeClr val="accent1"/>
              </a:solidFill>
              <a:effectLst>
                <a:outerShdw blurRad="19685" dist="12700" dir="5400000" algn="tl" rotWithShape="0">
                  <a:schemeClr val="accent1">
                    <a:satMod val="130000"/>
                    <a:alpha val="60000"/>
                  </a:schemeClr>
                </a:outerShdw>
                <a:reflection blurRad="6350" stA="50000" endA="300" endPos="50000" dist="29997" dir="5400000" sy="-100000" algn="bl" rotWithShape="0"/>
              </a:effectLst>
            </a:endParaRPr>
          </a:p>
        </p:txBody>
      </p:sp>
      <p:sp>
        <p:nvSpPr>
          <p:cNvPr id="3" name="Объект 2"/>
          <p:cNvSpPr>
            <a:spLocks noGrp="1"/>
          </p:cNvSpPr>
          <p:nvPr>
            <p:ph sz="half" idx="1"/>
          </p:nvPr>
        </p:nvSpPr>
        <p:spPr>
          <a:xfrm>
            <a:off x="111274" y="1746827"/>
            <a:ext cx="4428659" cy="4525963"/>
          </a:xfrm>
        </p:spPr>
        <p:txBody>
          <a:bodyPr>
            <a:noAutofit/>
          </a:bodyPr>
          <a:lstStyle/>
          <a:p>
            <a:r>
              <a:rPr lang="en-US" sz="1800" dirty="0" smtClean="0"/>
              <a:t>The Angara is the only river flowing out of Baikal. The legend of old man Baikal and his willful daughter Angara tells how Baikal threw  the Shaman Stone after his daughter as she was running away to her hero Yenisei, but he failed to stop her.</a:t>
            </a:r>
          </a:p>
          <a:p>
            <a:r>
              <a:rPr lang="en-US" sz="1800" dirty="0" smtClean="0"/>
              <a:t>The river is relatively shallow at its source. The water is warmer here than elsewhere . In winter, when Baikal is covered with a thick layer of ice, the river does not freeze at the rapids but is hidden by clouds of steam. </a:t>
            </a:r>
          </a:p>
          <a:p>
            <a:r>
              <a:rPr lang="en-US" sz="1800" dirty="0" smtClean="0"/>
              <a:t>When guts of wind blow away scraps of mist, hundreds of ducks, cormorants, fish and ducks and other birds  can be seen feeding on the fish.</a:t>
            </a:r>
            <a:endParaRPr lang="ru-RU" sz="1800" dirty="0"/>
          </a:p>
        </p:txBody>
      </p:sp>
      <p:sp>
        <p:nvSpPr>
          <p:cNvPr id="5" name="Стрелка углом вверх 4">
            <a:hlinkClick r:id="rId2" action="ppaction://hlinksldjump"/>
          </p:cNvPr>
          <p:cNvSpPr/>
          <p:nvPr/>
        </p:nvSpPr>
        <p:spPr>
          <a:xfrm>
            <a:off x="8293608" y="6311842"/>
            <a:ext cx="850392" cy="546158"/>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051" name="Picture 3" descr="C:\Documents and Settings\OEM\Рабочий стол\Angara_watershe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39933" y="1707775"/>
            <a:ext cx="4604067" cy="460406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Documents and Settings\OEM\Рабочий стол\angar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71301" y="4009809"/>
            <a:ext cx="3947503" cy="2599360"/>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Documents and Settings\OEM\Рабочий стол\foto_reki_angara_na_zakate_v_irkutske.jpg"/>
          <p:cNvPicPr>
            <a:picLocks noChangeAspect="1" noChangeArrowheads="1"/>
          </p:cNvPicPr>
          <p:nvPr/>
        </p:nvPicPr>
        <p:blipFill rotWithShape="1">
          <a:blip r:embed="rId5">
            <a:extLst>
              <a:ext uri="{28A0092B-C50C-407E-A947-70E740481C1C}">
                <a14:useLocalDpi xmlns:a14="http://schemas.microsoft.com/office/drawing/2010/main" val="0"/>
              </a:ext>
            </a:extLst>
          </a:blip>
          <a:srcRect b="8220"/>
          <a:stretch/>
        </p:blipFill>
        <p:spPr bwMode="auto">
          <a:xfrm>
            <a:off x="5042842" y="3053423"/>
            <a:ext cx="4070226" cy="2490433"/>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Documents and Settings\OEM\Рабочий стол\angara-2.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77558" y="1682000"/>
            <a:ext cx="3652700" cy="27428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6208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wheel(1)">
                                      <p:cBhvr>
                                        <p:cTn id="7" dur="2000"/>
                                        <p:tgtEl>
                                          <p:spTgt spid="205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053"/>
                                        </p:tgtEl>
                                        <p:attrNameLst>
                                          <p:attrName>style.visibility</p:attrName>
                                        </p:attrNameLst>
                                      </p:cBhvr>
                                      <p:to>
                                        <p:strVal val="visible"/>
                                      </p:to>
                                    </p:set>
                                    <p:animEffect transition="in" filter="wheel(1)">
                                      <p:cBhvr>
                                        <p:cTn id="12" dur="2000"/>
                                        <p:tgtEl>
                                          <p:spTgt spid="2053"/>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054"/>
                                        </p:tgtEl>
                                        <p:attrNameLst>
                                          <p:attrName>style.visibility</p:attrName>
                                        </p:attrNameLst>
                                      </p:cBhvr>
                                      <p:to>
                                        <p:strVal val="visible"/>
                                      </p:to>
                                    </p:set>
                                    <p:animEffect transition="in" filter="wheel(1)">
                                      <p:cBhvr>
                                        <p:cTn id="17" dur="2000"/>
                                        <p:tgtEl>
                                          <p:spTgt spid="2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ru-RU" sz="3600" b="1" cap="all" dirty="0" err="1">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Helvetica"/>
                <a:ea typeface="Times New Roman"/>
                <a:cs typeface="Times New Roman"/>
              </a:rPr>
              <a:t>Angara</a:t>
            </a:r>
            <a:r>
              <a:rPr lang="ru-RU" sz="36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Helvetica"/>
                <a:ea typeface="Times New Roman"/>
                <a:cs typeface="Times New Roman"/>
              </a:rPr>
              <a:t> </a:t>
            </a:r>
            <a:r>
              <a:rPr lang="ru-RU" sz="3600" b="1" cap="all" dirty="0" err="1">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Helvetica"/>
                <a:ea typeface="Times New Roman"/>
                <a:cs typeface="Times New Roman"/>
              </a:rPr>
              <a:t>Riverhydroelectric</a:t>
            </a:r>
            <a:r>
              <a:rPr lang="ru-RU" sz="36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Helvetica"/>
                <a:ea typeface="Times New Roman"/>
                <a:cs typeface="Times New Roman"/>
              </a:rPr>
              <a:t> </a:t>
            </a:r>
            <a:r>
              <a:rPr lang="ru-RU" sz="36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Helvetica"/>
                <a:ea typeface="Times New Roman"/>
                <a:cs typeface="Times New Roman"/>
              </a:rPr>
              <a:t/>
            </a:r>
            <a:br>
              <a:rPr lang="ru-RU" sz="36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Helvetica"/>
                <a:ea typeface="Times New Roman"/>
                <a:cs typeface="Times New Roman"/>
              </a:rPr>
            </a:br>
            <a:r>
              <a:rPr lang="ru-RU" sz="3600" b="1" cap="all"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Helvetica"/>
                <a:ea typeface="Times New Roman"/>
                <a:cs typeface="Times New Roman"/>
              </a:rPr>
              <a:t>stations</a:t>
            </a:r>
            <a:r>
              <a:rPr lang="ru-RU" sz="36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Helvetica"/>
                <a:ea typeface="Times New Roman"/>
                <a:cs typeface="Times New Roman"/>
              </a:rPr>
              <a:t> </a:t>
            </a:r>
            <a:r>
              <a:rPr lang="ru-RU" sz="3600" b="1" cap="all" dirty="0" err="1">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Helvetica"/>
                <a:ea typeface="Times New Roman"/>
                <a:cs typeface="Times New Roman"/>
              </a:rPr>
              <a:t>cascade</a:t>
            </a:r>
            <a:endParaRPr lang="ru-RU" sz="36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4" name="Объект 3"/>
          <p:cNvSpPr>
            <a:spLocks noGrp="1"/>
          </p:cNvSpPr>
          <p:nvPr>
            <p:ph sz="half" idx="1"/>
          </p:nvPr>
        </p:nvSpPr>
        <p:spPr>
          <a:xfrm>
            <a:off x="457200" y="1600200"/>
            <a:ext cx="4038600" cy="5069160"/>
          </a:xfrm>
        </p:spPr>
        <p:txBody>
          <a:bodyPr>
            <a:noAutofit/>
          </a:bodyPr>
          <a:lstStyle/>
          <a:p>
            <a:r>
              <a:rPr lang="en-US" sz="1600" dirty="0"/>
              <a:t>Angara Cascade </a:t>
            </a:r>
            <a:r>
              <a:rPr lang="en-US" sz="1600" dirty="0" smtClean="0"/>
              <a:t>includes:</a:t>
            </a:r>
            <a:endParaRPr lang="ru-RU" sz="1600" dirty="0" smtClean="0"/>
          </a:p>
          <a:p>
            <a:pPr marL="0" indent="0">
              <a:buNone/>
            </a:pPr>
            <a:r>
              <a:rPr lang="en-US" sz="1600" dirty="0" smtClean="0"/>
              <a:t>Irkutsk</a:t>
            </a:r>
            <a:r>
              <a:rPr lang="en-US" sz="1600" dirty="0"/>
              <a:t>, Bratsk, </a:t>
            </a:r>
            <a:r>
              <a:rPr lang="en-US" sz="1600" dirty="0" err="1"/>
              <a:t>Ust-Ilimsk</a:t>
            </a:r>
            <a:r>
              <a:rPr lang="en-US" sz="1600" dirty="0"/>
              <a:t> and </a:t>
            </a:r>
            <a:r>
              <a:rPr lang="en-US" sz="1600" dirty="0" err="1"/>
              <a:t>Boguchanskaya</a:t>
            </a:r>
            <a:r>
              <a:rPr lang="en-US" sz="1600" dirty="0"/>
              <a:t> (from December 1, 2012) on the Angara </a:t>
            </a:r>
            <a:r>
              <a:rPr lang="en-US" sz="1600" dirty="0" smtClean="0"/>
              <a:t>River</a:t>
            </a:r>
            <a:endParaRPr lang="ru-RU" sz="1600" dirty="0" smtClean="0"/>
          </a:p>
          <a:p>
            <a:pPr marL="0" indent="0">
              <a:buNone/>
            </a:pPr>
            <a:r>
              <a:rPr lang="en-US" sz="1600" dirty="0"/>
              <a:t>The Cascade of Angara Reservoirs corresponds to the total hydropower capacity of 9002 MW with a total annual power output of about 49 billion kWh. In 2013, Irkutsk, Bratsk, </a:t>
            </a:r>
            <a:r>
              <a:rPr lang="en-US" sz="1600" dirty="0" err="1"/>
              <a:t>Ust-Ilimsk</a:t>
            </a:r>
            <a:r>
              <a:rPr lang="en-US" sz="1600" dirty="0"/>
              <a:t> and </a:t>
            </a:r>
            <a:r>
              <a:rPr lang="en-US" sz="1600" dirty="0" err="1"/>
              <a:t>Boguchanskaya</a:t>
            </a:r>
            <a:r>
              <a:rPr lang="en-US" sz="1600" dirty="0"/>
              <a:t> HPP cumulatively generated 47.4 billion kWh of power (by 2.7 billion kWh more than in 2012</a:t>
            </a:r>
            <a:r>
              <a:rPr lang="en-US" sz="1600" dirty="0" smtClean="0"/>
              <a:t>).</a:t>
            </a:r>
            <a:endParaRPr lang="ru-RU" sz="1600" dirty="0" smtClean="0"/>
          </a:p>
          <a:p>
            <a:pPr marL="0" indent="0">
              <a:buNone/>
            </a:pPr>
            <a:r>
              <a:rPr lang="en-US" sz="1600" dirty="0"/>
              <a:t>Bratsk hydroelectric plant (named "50 years of Great October") is the second level of the Angara </a:t>
            </a:r>
            <a:r>
              <a:rPr lang="en-US" sz="1600" dirty="0" err="1"/>
              <a:t>Riverhydroelectric</a:t>
            </a:r>
            <a:r>
              <a:rPr lang="en-US" sz="1600" dirty="0"/>
              <a:t> stations cascade in Irkutsk </a:t>
            </a:r>
            <a:r>
              <a:rPr lang="en-US" sz="1600" dirty="0" smtClean="0"/>
              <a:t>Oblast. </a:t>
            </a:r>
            <a:r>
              <a:rPr lang="en-US" sz="1600" dirty="0"/>
              <a:t>Located near Bratsk. Since its full commissioning in 1967,the station was the world’s single biggest power producer until Canada's Churchill Falls in 1971. Annually the </a:t>
            </a:r>
            <a:r>
              <a:rPr lang="en-US" sz="1600" dirty="0" err="1"/>
              <a:t>stationproduces</a:t>
            </a:r>
            <a:r>
              <a:rPr lang="en-US" sz="1600" dirty="0"/>
              <a:t> 22,6 </a:t>
            </a:r>
            <a:r>
              <a:rPr lang="en-US" sz="1600" dirty="0" err="1"/>
              <a:t>TWh</a:t>
            </a:r>
            <a:r>
              <a:rPr lang="en-US" sz="1600" dirty="0"/>
              <a:t>. Currently, the Bratsk Power Station operates 18 hydro-turbines, each with capacity of 250 </a:t>
            </a:r>
            <a:r>
              <a:rPr lang="en-US" sz="1600" dirty="0" smtClean="0"/>
              <a:t>MW</a:t>
            </a:r>
            <a:r>
              <a:rPr lang="ru-RU" sz="1600" dirty="0" smtClean="0"/>
              <a:t>.</a:t>
            </a:r>
            <a:r>
              <a:rPr lang="en-US" sz="1600" dirty="0" smtClean="0"/>
              <a:t> </a:t>
            </a:r>
            <a:endParaRPr lang="en-US" sz="1600" dirty="0"/>
          </a:p>
        </p:txBody>
      </p:sp>
      <p:sp>
        <p:nvSpPr>
          <p:cNvPr id="7" name="Стрелка углом вверх 6">
            <a:hlinkClick r:id="rId2" action="ppaction://hlinksldjump"/>
          </p:cNvPr>
          <p:cNvSpPr/>
          <p:nvPr/>
        </p:nvSpPr>
        <p:spPr>
          <a:xfrm>
            <a:off x="8382508" y="6113854"/>
            <a:ext cx="850392" cy="73152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26" name="Picture 2" descr="C:\Documents and Settings\OEM\Рабочий стол\Новая папка\скачанные файлы.pn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860032" y="1585040"/>
            <a:ext cx="3870132" cy="5156328"/>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Documents and Settings\OEM\Рабочий стол\Новая папка\иркутская.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44208" y="5381770"/>
            <a:ext cx="2264574" cy="140906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Documents and Settings\OEM\Рабочий стол\21352560_16.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32040" y="3985046"/>
            <a:ext cx="2382912" cy="1672804"/>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Documents and Settings\OEM\Рабочий стол\Новая папка\усть илимская.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28501" y="3063848"/>
            <a:ext cx="2380281" cy="158288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Documents and Settings\OEM\Рабочий стол\Новая папка\boguchanskaya-ges.jpe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932040" y="1663500"/>
            <a:ext cx="2425452" cy="1616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6607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additive="base">
                                        <p:cTn id="7" dur="500" fill="hold"/>
                                        <p:tgtEl>
                                          <p:spTgt spid="1027"/>
                                        </p:tgtEl>
                                        <p:attrNameLst>
                                          <p:attrName>ppt_x</p:attrName>
                                        </p:attrNameLst>
                                      </p:cBhvr>
                                      <p:tavLst>
                                        <p:tav tm="0">
                                          <p:val>
                                            <p:strVal val="1+#ppt_w/2"/>
                                          </p:val>
                                        </p:tav>
                                        <p:tav tm="100000">
                                          <p:val>
                                            <p:strVal val="#ppt_x"/>
                                          </p:val>
                                        </p:tav>
                                      </p:tavLst>
                                    </p:anim>
                                    <p:anim calcmode="lin" valueType="num">
                                      <p:cBhvr additive="base">
                                        <p:cTn id="8"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028"/>
                                        </p:tgtEl>
                                        <p:attrNameLst>
                                          <p:attrName>style.visibility</p:attrName>
                                        </p:attrNameLst>
                                      </p:cBhvr>
                                      <p:to>
                                        <p:strVal val="visible"/>
                                      </p:to>
                                    </p:set>
                                    <p:anim calcmode="lin" valueType="num">
                                      <p:cBhvr additive="base">
                                        <p:cTn id="13" dur="500" fill="hold"/>
                                        <p:tgtEl>
                                          <p:spTgt spid="1028"/>
                                        </p:tgtEl>
                                        <p:attrNameLst>
                                          <p:attrName>ppt_x</p:attrName>
                                        </p:attrNameLst>
                                      </p:cBhvr>
                                      <p:tavLst>
                                        <p:tav tm="0">
                                          <p:val>
                                            <p:strVal val="0-#ppt_w/2"/>
                                          </p:val>
                                        </p:tav>
                                        <p:tav tm="100000">
                                          <p:val>
                                            <p:strVal val="#ppt_x"/>
                                          </p:val>
                                        </p:tav>
                                      </p:tavLst>
                                    </p:anim>
                                    <p:anim calcmode="lin" valueType="num">
                                      <p:cBhvr additive="base">
                                        <p:cTn id="14" dur="500" fill="hold"/>
                                        <p:tgtEl>
                                          <p:spTgt spid="102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1029"/>
                                        </p:tgtEl>
                                        <p:attrNameLst>
                                          <p:attrName>style.visibility</p:attrName>
                                        </p:attrNameLst>
                                      </p:cBhvr>
                                      <p:to>
                                        <p:strVal val="visible"/>
                                      </p:to>
                                    </p:set>
                                    <p:anim calcmode="lin" valueType="num">
                                      <p:cBhvr additive="base">
                                        <p:cTn id="19" dur="500" fill="hold"/>
                                        <p:tgtEl>
                                          <p:spTgt spid="1029"/>
                                        </p:tgtEl>
                                        <p:attrNameLst>
                                          <p:attrName>ppt_x</p:attrName>
                                        </p:attrNameLst>
                                      </p:cBhvr>
                                      <p:tavLst>
                                        <p:tav tm="0">
                                          <p:val>
                                            <p:strVal val="#ppt_x"/>
                                          </p:val>
                                        </p:tav>
                                        <p:tav tm="100000">
                                          <p:val>
                                            <p:strVal val="#ppt_x"/>
                                          </p:val>
                                        </p:tav>
                                      </p:tavLst>
                                    </p:anim>
                                    <p:anim calcmode="lin" valueType="num">
                                      <p:cBhvr additive="base">
                                        <p:cTn id="20" dur="500" fill="hold"/>
                                        <p:tgtEl>
                                          <p:spTgt spid="1029"/>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1030"/>
                                        </p:tgtEl>
                                        <p:attrNameLst>
                                          <p:attrName>style.visibility</p:attrName>
                                        </p:attrNameLst>
                                      </p:cBhvr>
                                      <p:to>
                                        <p:strVal val="visible"/>
                                      </p:to>
                                    </p:set>
                                    <p:anim calcmode="lin" valueType="num">
                                      <p:cBhvr additive="base">
                                        <p:cTn id="25" dur="500" fill="hold"/>
                                        <p:tgtEl>
                                          <p:spTgt spid="1030"/>
                                        </p:tgtEl>
                                        <p:attrNameLst>
                                          <p:attrName>ppt_x</p:attrName>
                                        </p:attrNameLst>
                                      </p:cBhvr>
                                      <p:tavLst>
                                        <p:tav tm="0">
                                          <p:val>
                                            <p:strVal val="1+#ppt_w/2"/>
                                          </p:val>
                                        </p:tav>
                                        <p:tav tm="100000">
                                          <p:val>
                                            <p:strVal val="#ppt_x"/>
                                          </p:val>
                                        </p:tav>
                                      </p:tavLst>
                                    </p:anim>
                                    <p:anim calcmode="lin" valueType="num">
                                      <p:cBhvr additive="base">
                                        <p:cTn id="26" dur="500" fill="hold"/>
                                        <p:tgtEl>
                                          <p:spTgt spid="10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l"/>
            <a:r>
              <a:rPr lang="en-US" sz="54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The Siberian Taiga</a:t>
            </a:r>
            <a:endParaRPr lang="ru-RU" sz="5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3" name="Объект 2"/>
          <p:cNvSpPr>
            <a:spLocks noGrp="1"/>
          </p:cNvSpPr>
          <p:nvPr>
            <p:ph sz="half" idx="1"/>
          </p:nvPr>
        </p:nvSpPr>
        <p:spPr/>
        <p:txBody>
          <a:bodyPr>
            <a:normAutofit fontScale="92500"/>
          </a:bodyPr>
          <a:lstStyle/>
          <a:p>
            <a:r>
              <a:rPr lang="en-US" sz="1600" dirty="0" smtClean="0"/>
              <a:t>Siberian forest is the largest in the world. Over half of it has never been logged. It is home to indigenous people who hunt, fish and gather here. It is fully functioning, giant ecosystem. The taiga represents mankind’s last chance on this planet to preserve intact systems in their natural state. This forest is alive. Wolves roam free across its great  expanses. Brown bears, elks, wolverines, northern lynxes and reindeer depend on the taiga to meet their daily needs of food, water and shelter. Birds feed on the seeds of larch, spruce and pine or eat  berries. Some feed on the dormant insects in winter.</a:t>
            </a:r>
          </a:p>
          <a:p>
            <a:r>
              <a:rPr lang="en-US" sz="1600" dirty="0" smtClean="0"/>
              <a:t> The relationship between the trees of the taiga and the lives of these animals and birds is crucial. Directly, or indirectly, the yield of conifer seeds limits the number of wild animals that can be supported by the taiga.</a:t>
            </a:r>
          </a:p>
          <a:p>
            <a:pPr marL="0" indent="0">
              <a:buNone/>
            </a:pPr>
            <a:endParaRPr lang="ru-RU" sz="1600" dirty="0"/>
          </a:p>
        </p:txBody>
      </p:sp>
      <p:pic>
        <p:nvPicPr>
          <p:cNvPr id="1026" name="Picture 2" descr="C:\Documents and Settings\OEM\Рабочий стол\taiga_03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85278" y="0"/>
            <a:ext cx="2128800" cy="14192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27" name="Picture 3" descr="C:\Documents and Settings\OEM\Рабочий стол\Tayga-s-vysoty-interesn.jp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928176" y="1419200"/>
            <a:ext cx="4215824" cy="28230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028" name="Picture 4" descr="C:\Documents and Settings\OEM\Рабочий стол\0f0f3e02cacad797f60d632571581dc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5593" y="5816245"/>
            <a:ext cx="1580318" cy="101372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29" name="Picture 5" descr="C:\Documents and Settings\OEM\Рабочий стол\1363923647_tayga-sibir-foto-6.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65752" y="5389991"/>
            <a:ext cx="1287366" cy="93548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30" name="Picture 6" descr="C:\Documents and Settings\OEM\Рабочий стол\images.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09435" y="4947314"/>
            <a:ext cx="1370877" cy="91225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31" name="Picture 7" descr="C:\Documents and Settings\OEM\Рабочий стол\13012101403038864_tmb.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53119" y="4596404"/>
            <a:ext cx="1396560" cy="104742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32" name="Picture 8" descr="C:\Documents and Settings\OEM\Рабочий стол\e212ab1d3f545753bf1ba4b9f9bae8fe.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164288" y="4272614"/>
            <a:ext cx="1259302" cy="88383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33" name="Picture 9" descr="C:\Documents and Settings\OEM\Рабочий стол\images (1).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793939" y="3785825"/>
            <a:ext cx="1347494" cy="107906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Стрелка углом вверх 4">
            <a:hlinkClick r:id="rId10" action="ppaction://hlinksldjump"/>
          </p:cNvPr>
          <p:cNvSpPr/>
          <p:nvPr/>
        </p:nvSpPr>
        <p:spPr>
          <a:xfrm>
            <a:off x="8304629" y="6126480"/>
            <a:ext cx="850392" cy="73152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835659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 calcmode="lin" valueType="num">
                                      <p:cBhvr>
                                        <p:cTn id="7" dur="1000" fill="hold"/>
                                        <p:tgtEl>
                                          <p:spTgt spid="1028"/>
                                        </p:tgtEl>
                                        <p:attrNameLst>
                                          <p:attrName>ppt_w</p:attrName>
                                        </p:attrNameLst>
                                      </p:cBhvr>
                                      <p:tavLst>
                                        <p:tav tm="0">
                                          <p:val>
                                            <p:fltVal val="0"/>
                                          </p:val>
                                        </p:tav>
                                        <p:tav tm="100000">
                                          <p:val>
                                            <p:strVal val="#ppt_w"/>
                                          </p:val>
                                        </p:tav>
                                      </p:tavLst>
                                    </p:anim>
                                    <p:anim calcmode="lin" valueType="num">
                                      <p:cBhvr>
                                        <p:cTn id="8" dur="1000" fill="hold"/>
                                        <p:tgtEl>
                                          <p:spTgt spid="1028"/>
                                        </p:tgtEl>
                                        <p:attrNameLst>
                                          <p:attrName>ppt_h</p:attrName>
                                        </p:attrNameLst>
                                      </p:cBhvr>
                                      <p:tavLst>
                                        <p:tav tm="0">
                                          <p:val>
                                            <p:fltVal val="0"/>
                                          </p:val>
                                        </p:tav>
                                        <p:tav tm="100000">
                                          <p:val>
                                            <p:strVal val="#ppt_h"/>
                                          </p:val>
                                        </p:tav>
                                      </p:tavLst>
                                    </p:anim>
                                    <p:anim calcmode="lin" valueType="num">
                                      <p:cBhvr>
                                        <p:cTn id="9" dur="1000" fill="hold"/>
                                        <p:tgtEl>
                                          <p:spTgt spid="1028"/>
                                        </p:tgtEl>
                                        <p:attrNameLst>
                                          <p:attrName>style.rotation</p:attrName>
                                        </p:attrNameLst>
                                      </p:cBhvr>
                                      <p:tavLst>
                                        <p:tav tm="0">
                                          <p:val>
                                            <p:fltVal val="90"/>
                                          </p:val>
                                        </p:tav>
                                        <p:tav tm="100000">
                                          <p:val>
                                            <p:fltVal val="0"/>
                                          </p:val>
                                        </p:tav>
                                      </p:tavLst>
                                    </p:anim>
                                    <p:animEffect transition="in" filter="fade">
                                      <p:cBhvr>
                                        <p:cTn id="10" dur="1000"/>
                                        <p:tgtEl>
                                          <p:spTgt spid="1028"/>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1029"/>
                                        </p:tgtEl>
                                        <p:attrNameLst>
                                          <p:attrName>style.visibility</p:attrName>
                                        </p:attrNameLst>
                                      </p:cBhvr>
                                      <p:to>
                                        <p:strVal val="visible"/>
                                      </p:to>
                                    </p:set>
                                    <p:anim calcmode="lin" valueType="num">
                                      <p:cBhvr>
                                        <p:cTn id="15" dur="1000" fill="hold"/>
                                        <p:tgtEl>
                                          <p:spTgt spid="1029"/>
                                        </p:tgtEl>
                                        <p:attrNameLst>
                                          <p:attrName>ppt_w</p:attrName>
                                        </p:attrNameLst>
                                      </p:cBhvr>
                                      <p:tavLst>
                                        <p:tav tm="0">
                                          <p:val>
                                            <p:fltVal val="0"/>
                                          </p:val>
                                        </p:tav>
                                        <p:tav tm="100000">
                                          <p:val>
                                            <p:strVal val="#ppt_w"/>
                                          </p:val>
                                        </p:tav>
                                      </p:tavLst>
                                    </p:anim>
                                    <p:anim calcmode="lin" valueType="num">
                                      <p:cBhvr>
                                        <p:cTn id="16" dur="1000" fill="hold"/>
                                        <p:tgtEl>
                                          <p:spTgt spid="1029"/>
                                        </p:tgtEl>
                                        <p:attrNameLst>
                                          <p:attrName>ppt_h</p:attrName>
                                        </p:attrNameLst>
                                      </p:cBhvr>
                                      <p:tavLst>
                                        <p:tav tm="0">
                                          <p:val>
                                            <p:fltVal val="0"/>
                                          </p:val>
                                        </p:tav>
                                        <p:tav tm="100000">
                                          <p:val>
                                            <p:strVal val="#ppt_h"/>
                                          </p:val>
                                        </p:tav>
                                      </p:tavLst>
                                    </p:anim>
                                    <p:anim calcmode="lin" valueType="num">
                                      <p:cBhvr>
                                        <p:cTn id="17" dur="1000" fill="hold"/>
                                        <p:tgtEl>
                                          <p:spTgt spid="1029"/>
                                        </p:tgtEl>
                                        <p:attrNameLst>
                                          <p:attrName>style.rotation</p:attrName>
                                        </p:attrNameLst>
                                      </p:cBhvr>
                                      <p:tavLst>
                                        <p:tav tm="0">
                                          <p:val>
                                            <p:fltVal val="90"/>
                                          </p:val>
                                        </p:tav>
                                        <p:tav tm="100000">
                                          <p:val>
                                            <p:fltVal val="0"/>
                                          </p:val>
                                        </p:tav>
                                      </p:tavLst>
                                    </p:anim>
                                    <p:animEffect transition="in" filter="fade">
                                      <p:cBhvr>
                                        <p:cTn id="18" dur="1000"/>
                                        <p:tgtEl>
                                          <p:spTgt spid="1029"/>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1030"/>
                                        </p:tgtEl>
                                        <p:attrNameLst>
                                          <p:attrName>style.visibility</p:attrName>
                                        </p:attrNameLst>
                                      </p:cBhvr>
                                      <p:to>
                                        <p:strVal val="visible"/>
                                      </p:to>
                                    </p:set>
                                    <p:anim calcmode="lin" valueType="num">
                                      <p:cBhvr>
                                        <p:cTn id="23" dur="1000" fill="hold"/>
                                        <p:tgtEl>
                                          <p:spTgt spid="1030"/>
                                        </p:tgtEl>
                                        <p:attrNameLst>
                                          <p:attrName>ppt_w</p:attrName>
                                        </p:attrNameLst>
                                      </p:cBhvr>
                                      <p:tavLst>
                                        <p:tav tm="0">
                                          <p:val>
                                            <p:fltVal val="0"/>
                                          </p:val>
                                        </p:tav>
                                        <p:tav tm="100000">
                                          <p:val>
                                            <p:strVal val="#ppt_w"/>
                                          </p:val>
                                        </p:tav>
                                      </p:tavLst>
                                    </p:anim>
                                    <p:anim calcmode="lin" valueType="num">
                                      <p:cBhvr>
                                        <p:cTn id="24" dur="1000" fill="hold"/>
                                        <p:tgtEl>
                                          <p:spTgt spid="1030"/>
                                        </p:tgtEl>
                                        <p:attrNameLst>
                                          <p:attrName>ppt_h</p:attrName>
                                        </p:attrNameLst>
                                      </p:cBhvr>
                                      <p:tavLst>
                                        <p:tav tm="0">
                                          <p:val>
                                            <p:fltVal val="0"/>
                                          </p:val>
                                        </p:tav>
                                        <p:tav tm="100000">
                                          <p:val>
                                            <p:strVal val="#ppt_h"/>
                                          </p:val>
                                        </p:tav>
                                      </p:tavLst>
                                    </p:anim>
                                    <p:anim calcmode="lin" valueType="num">
                                      <p:cBhvr>
                                        <p:cTn id="25" dur="1000" fill="hold"/>
                                        <p:tgtEl>
                                          <p:spTgt spid="1030"/>
                                        </p:tgtEl>
                                        <p:attrNameLst>
                                          <p:attrName>style.rotation</p:attrName>
                                        </p:attrNameLst>
                                      </p:cBhvr>
                                      <p:tavLst>
                                        <p:tav tm="0">
                                          <p:val>
                                            <p:fltVal val="90"/>
                                          </p:val>
                                        </p:tav>
                                        <p:tav tm="100000">
                                          <p:val>
                                            <p:fltVal val="0"/>
                                          </p:val>
                                        </p:tav>
                                      </p:tavLst>
                                    </p:anim>
                                    <p:animEffect transition="in" filter="fade">
                                      <p:cBhvr>
                                        <p:cTn id="26" dur="1000"/>
                                        <p:tgtEl>
                                          <p:spTgt spid="1030"/>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1031"/>
                                        </p:tgtEl>
                                        <p:attrNameLst>
                                          <p:attrName>style.visibility</p:attrName>
                                        </p:attrNameLst>
                                      </p:cBhvr>
                                      <p:to>
                                        <p:strVal val="visible"/>
                                      </p:to>
                                    </p:set>
                                    <p:anim calcmode="lin" valueType="num">
                                      <p:cBhvr>
                                        <p:cTn id="31" dur="1000" fill="hold"/>
                                        <p:tgtEl>
                                          <p:spTgt spid="1031"/>
                                        </p:tgtEl>
                                        <p:attrNameLst>
                                          <p:attrName>ppt_w</p:attrName>
                                        </p:attrNameLst>
                                      </p:cBhvr>
                                      <p:tavLst>
                                        <p:tav tm="0">
                                          <p:val>
                                            <p:fltVal val="0"/>
                                          </p:val>
                                        </p:tav>
                                        <p:tav tm="100000">
                                          <p:val>
                                            <p:strVal val="#ppt_w"/>
                                          </p:val>
                                        </p:tav>
                                      </p:tavLst>
                                    </p:anim>
                                    <p:anim calcmode="lin" valueType="num">
                                      <p:cBhvr>
                                        <p:cTn id="32" dur="1000" fill="hold"/>
                                        <p:tgtEl>
                                          <p:spTgt spid="1031"/>
                                        </p:tgtEl>
                                        <p:attrNameLst>
                                          <p:attrName>ppt_h</p:attrName>
                                        </p:attrNameLst>
                                      </p:cBhvr>
                                      <p:tavLst>
                                        <p:tav tm="0">
                                          <p:val>
                                            <p:fltVal val="0"/>
                                          </p:val>
                                        </p:tav>
                                        <p:tav tm="100000">
                                          <p:val>
                                            <p:strVal val="#ppt_h"/>
                                          </p:val>
                                        </p:tav>
                                      </p:tavLst>
                                    </p:anim>
                                    <p:anim calcmode="lin" valueType="num">
                                      <p:cBhvr>
                                        <p:cTn id="33" dur="1000" fill="hold"/>
                                        <p:tgtEl>
                                          <p:spTgt spid="1031"/>
                                        </p:tgtEl>
                                        <p:attrNameLst>
                                          <p:attrName>style.rotation</p:attrName>
                                        </p:attrNameLst>
                                      </p:cBhvr>
                                      <p:tavLst>
                                        <p:tav tm="0">
                                          <p:val>
                                            <p:fltVal val="90"/>
                                          </p:val>
                                        </p:tav>
                                        <p:tav tm="100000">
                                          <p:val>
                                            <p:fltVal val="0"/>
                                          </p:val>
                                        </p:tav>
                                      </p:tavLst>
                                    </p:anim>
                                    <p:animEffect transition="in" filter="fade">
                                      <p:cBhvr>
                                        <p:cTn id="34" dur="1000"/>
                                        <p:tgtEl>
                                          <p:spTgt spid="1031"/>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1032"/>
                                        </p:tgtEl>
                                        <p:attrNameLst>
                                          <p:attrName>style.visibility</p:attrName>
                                        </p:attrNameLst>
                                      </p:cBhvr>
                                      <p:to>
                                        <p:strVal val="visible"/>
                                      </p:to>
                                    </p:set>
                                    <p:anim calcmode="lin" valueType="num">
                                      <p:cBhvr>
                                        <p:cTn id="39" dur="1000" fill="hold"/>
                                        <p:tgtEl>
                                          <p:spTgt spid="1032"/>
                                        </p:tgtEl>
                                        <p:attrNameLst>
                                          <p:attrName>ppt_w</p:attrName>
                                        </p:attrNameLst>
                                      </p:cBhvr>
                                      <p:tavLst>
                                        <p:tav tm="0">
                                          <p:val>
                                            <p:fltVal val="0"/>
                                          </p:val>
                                        </p:tav>
                                        <p:tav tm="100000">
                                          <p:val>
                                            <p:strVal val="#ppt_w"/>
                                          </p:val>
                                        </p:tav>
                                      </p:tavLst>
                                    </p:anim>
                                    <p:anim calcmode="lin" valueType="num">
                                      <p:cBhvr>
                                        <p:cTn id="40" dur="1000" fill="hold"/>
                                        <p:tgtEl>
                                          <p:spTgt spid="1032"/>
                                        </p:tgtEl>
                                        <p:attrNameLst>
                                          <p:attrName>ppt_h</p:attrName>
                                        </p:attrNameLst>
                                      </p:cBhvr>
                                      <p:tavLst>
                                        <p:tav tm="0">
                                          <p:val>
                                            <p:fltVal val="0"/>
                                          </p:val>
                                        </p:tav>
                                        <p:tav tm="100000">
                                          <p:val>
                                            <p:strVal val="#ppt_h"/>
                                          </p:val>
                                        </p:tav>
                                      </p:tavLst>
                                    </p:anim>
                                    <p:anim calcmode="lin" valueType="num">
                                      <p:cBhvr>
                                        <p:cTn id="41" dur="1000" fill="hold"/>
                                        <p:tgtEl>
                                          <p:spTgt spid="1032"/>
                                        </p:tgtEl>
                                        <p:attrNameLst>
                                          <p:attrName>style.rotation</p:attrName>
                                        </p:attrNameLst>
                                      </p:cBhvr>
                                      <p:tavLst>
                                        <p:tav tm="0">
                                          <p:val>
                                            <p:fltVal val="90"/>
                                          </p:val>
                                        </p:tav>
                                        <p:tav tm="100000">
                                          <p:val>
                                            <p:fltVal val="0"/>
                                          </p:val>
                                        </p:tav>
                                      </p:tavLst>
                                    </p:anim>
                                    <p:animEffect transition="in" filter="fade">
                                      <p:cBhvr>
                                        <p:cTn id="42" dur="1000"/>
                                        <p:tgtEl>
                                          <p:spTgt spid="1032"/>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1033"/>
                                        </p:tgtEl>
                                        <p:attrNameLst>
                                          <p:attrName>style.visibility</p:attrName>
                                        </p:attrNameLst>
                                      </p:cBhvr>
                                      <p:to>
                                        <p:strVal val="visible"/>
                                      </p:to>
                                    </p:set>
                                    <p:anim calcmode="lin" valueType="num">
                                      <p:cBhvr>
                                        <p:cTn id="47" dur="1000" fill="hold"/>
                                        <p:tgtEl>
                                          <p:spTgt spid="1033"/>
                                        </p:tgtEl>
                                        <p:attrNameLst>
                                          <p:attrName>ppt_w</p:attrName>
                                        </p:attrNameLst>
                                      </p:cBhvr>
                                      <p:tavLst>
                                        <p:tav tm="0">
                                          <p:val>
                                            <p:fltVal val="0"/>
                                          </p:val>
                                        </p:tav>
                                        <p:tav tm="100000">
                                          <p:val>
                                            <p:strVal val="#ppt_w"/>
                                          </p:val>
                                        </p:tav>
                                      </p:tavLst>
                                    </p:anim>
                                    <p:anim calcmode="lin" valueType="num">
                                      <p:cBhvr>
                                        <p:cTn id="48" dur="1000" fill="hold"/>
                                        <p:tgtEl>
                                          <p:spTgt spid="1033"/>
                                        </p:tgtEl>
                                        <p:attrNameLst>
                                          <p:attrName>ppt_h</p:attrName>
                                        </p:attrNameLst>
                                      </p:cBhvr>
                                      <p:tavLst>
                                        <p:tav tm="0">
                                          <p:val>
                                            <p:fltVal val="0"/>
                                          </p:val>
                                        </p:tav>
                                        <p:tav tm="100000">
                                          <p:val>
                                            <p:strVal val="#ppt_h"/>
                                          </p:val>
                                        </p:tav>
                                      </p:tavLst>
                                    </p:anim>
                                    <p:anim calcmode="lin" valueType="num">
                                      <p:cBhvr>
                                        <p:cTn id="49" dur="1000" fill="hold"/>
                                        <p:tgtEl>
                                          <p:spTgt spid="1033"/>
                                        </p:tgtEl>
                                        <p:attrNameLst>
                                          <p:attrName>style.rotation</p:attrName>
                                        </p:attrNameLst>
                                      </p:cBhvr>
                                      <p:tavLst>
                                        <p:tav tm="0">
                                          <p:val>
                                            <p:fltVal val="90"/>
                                          </p:val>
                                        </p:tav>
                                        <p:tav tm="100000">
                                          <p:val>
                                            <p:fltVal val="0"/>
                                          </p:val>
                                        </p:tav>
                                      </p:tavLst>
                                    </p:anim>
                                    <p:animEffect transition="in" filter="fade">
                                      <p:cBhvr>
                                        <p:cTn id="50" dur="1000"/>
                                        <p:tgtEl>
                                          <p:spTgt spid="10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en-US"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Museums </a:t>
            </a:r>
            <a:r>
              <a:rPr lang="en-US"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of Wooden Architecture </a:t>
            </a:r>
            <a:endParaRPr lang="ru-RU"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3" name="Объект 2"/>
          <p:cNvSpPr>
            <a:spLocks noGrp="1"/>
          </p:cNvSpPr>
          <p:nvPr>
            <p:ph sz="half" idx="1"/>
          </p:nvPr>
        </p:nvSpPr>
        <p:spPr>
          <a:xfrm>
            <a:off x="529549" y="1556792"/>
            <a:ext cx="4038600" cy="4997152"/>
          </a:xfrm>
        </p:spPr>
        <p:txBody>
          <a:bodyPr>
            <a:noAutofit/>
          </a:bodyPr>
          <a:lstStyle/>
          <a:p>
            <a:pPr marL="0" indent="0" algn="just">
              <a:buNone/>
            </a:pPr>
            <a:r>
              <a:rPr lang="en-US" sz="1400" b="1" dirty="0"/>
              <a:t>The wooden architecture museum “</a:t>
            </a:r>
            <a:r>
              <a:rPr lang="en-US" sz="1400" b="1" dirty="0" err="1"/>
              <a:t>Taltsy</a:t>
            </a:r>
            <a:r>
              <a:rPr lang="en-US" sz="1400" b="1" dirty="0"/>
              <a:t>” </a:t>
            </a:r>
            <a:r>
              <a:rPr lang="en-US" sz="1200" dirty="0"/>
              <a:t>is a branch of the Irkutsk State Museum. The museum is located in the village on the shore of the Angara River, 20 kilometers north of its source and 47 kilometers south of Irkutsk. The museum is 67 hectares. Founded in 1969, it accepted the first visitors in 1980. The basis of the museum is wooden construction of small towns and villages of the Irkutsk region, caught in a flood zone during the construction of the cascade hydroelectric power station on the Angara River in the second half of the XX century. Previously, the museum was located on the site of a large village </a:t>
            </a:r>
            <a:r>
              <a:rPr lang="en-US" sz="1200" dirty="0" err="1"/>
              <a:t>Taltsy</a:t>
            </a:r>
            <a:r>
              <a:rPr lang="en-US" sz="1200" dirty="0"/>
              <a:t> in which even been present industry (glass factory, and later moved to Toulon), but during the construction of the Irkutsk hydroelectric power station and reservoir formation of the basic part of the village was flooded. Nowadays, the museum has more than 40 monuments and more than 8,000 exhibits telling us about life in Siberian villages of XVII-XIX centuries. In the museum remodeled southern wall of wooden stockade </a:t>
            </a:r>
            <a:r>
              <a:rPr lang="en-US" sz="1200" dirty="0" err="1"/>
              <a:t>Ilim</a:t>
            </a:r>
            <a:r>
              <a:rPr lang="en-US" sz="1200" dirty="0"/>
              <a:t>, includes a large driveway </a:t>
            </a:r>
            <a:r>
              <a:rPr lang="en-US" sz="1200" dirty="0" err="1"/>
              <a:t>Spassky</a:t>
            </a:r>
            <a:r>
              <a:rPr lang="en-US" sz="1200" dirty="0"/>
              <a:t> tower (built in 1667) and Kazan Church (built in 1697), transported from the flooded </a:t>
            </a:r>
            <a:r>
              <a:rPr lang="en-US" sz="1200" dirty="0" err="1"/>
              <a:t>Ilimsk</a:t>
            </a:r>
            <a:r>
              <a:rPr lang="en-US" sz="1200" dirty="0" smtClean="0"/>
              <a:t>.</a:t>
            </a:r>
          </a:p>
          <a:p>
            <a:pPr marL="0" indent="0" algn="just">
              <a:buNone/>
            </a:pPr>
            <a:endParaRPr lang="ru-RU" sz="1100"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59832" y="5379373"/>
            <a:ext cx="1072902" cy="142469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9552" y="5420347"/>
            <a:ext cx="1786632" cy="138371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2052" name="Picture 4" descr="C:\Documents and Settings\OEM\Рабочий стол\fs1000x800px-e641972b47a806668778b7c39d25185e.jpg"/>
          <p:cNvPicPr>
            <a:picLocks noGrp="1" noChangeAspect="1" noChangeArrowheads="1"/>
          </p:cNvPicPr>
          <p:nvPr>
            <p:ph sz="half" idx="2"/>
          </p:nvPr>
        </p:nvPicPr>
        <p:blipFill>
          <a:blip r:embed="rId4" cstate="print">
            <a:extLst>
              <a:ext uri="{28A0092B-C50C-407E-A947-70E740481C1C}">
                <a14:useLocalDpi xmlns:a14="http://schemas.microsoft.com/office/drawing/2010/main" val="0"/>
              </a:ext>
            </a:extLst>
          </a:blip>
          <a:srcRect/>
          <a:stretch>
            <a:fillRect/>
          </a:stretch>
        </p:blipFill>
        <p:spPr bwMode="auto">
          <a:xfrm>
            <a:off x="4712940" y="1628800"/>
            <a:ext cx="4038600" cy="98945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2053" name="Picture 5" descr="C:\Documents and Settings\OEM\Рабочий стол\fs1000x800px-06f842bd7b08160751734a6e3a30ee1a.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11923" y="5687471"/>
            <a:ext cx="1679566" cy="111187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5" name="TextBox 4"/>
          <p:cNvSpPr txBox="1"/>
          <p:nvPr/>
        </p:nvSpPr>
        <p:spPr>
          <a:xfrm>
            <a:off x="4632825" y="2600625"/>
            <a:ext cx="4176464" cy="3170099"/>
          </a:xfrm>
          <a:prstGeom prst="rect">
            <a:avLst/>
          </a:prstGeom>
          <a:noFill/>
        </p:spPr>
        <p:txBody>
          <a:bodyPr wrap="square" rtlCol="0">
            <a:spAutoFit/>
          </a:bodyPr>
          <a:lstStyle/>
          <a:p>
            <a:pPr algn="just"/>
            <a:r>
              <a:rPr lang="en-US" dirty="0"/>
              <a:t> </a:t>
            </a:r>
            <a:r>
              <a:rPr lang="en-US" sz="1400" b="1" dirty="0"/>
              <a:t>"</a:t>
            </a:r>
            <a:r>
              <a:rPr lang="en-US" sz="1400" b="1" dirty="0" err="1"/>
              <a:t>Angarskaya</a:t>
            </a:r>
            <a:r>
              <a:rPr lang="en-US" sz="1400" b="1" dirty="0"/>
              <a:t> </a:t>
            </a:r>
            <a:r>
              <a:rPr lang="en-US" sz="1400" b="1" dirty="0" err="1"/>
              <a:t>derevnya</a:t>
            </a:r>
            <a:r>
              <a:rPr lang="en-US" sz="1400" b="1" dirty="0"/>
              <a:t>" - Bratsk outdoor Museum of Architecture and Ethnography </a:t>
            </a:r>
            <a:r>
              <a:rPr lang="en-US" sz="1200" dirty="0"/>
              <a:t>was founded in 1979. It locates at the distance of 12 km from the center of the city in the green area and consists of 2 sections: the </a:t>
            </a:r>
            <a:r>
              <a:rPr lang="en-US" sz="1200" dirty="0" err="1"/>
              <a:t>Evenks</a:t>
            </a:r>
            <a:r>
              <a:rPr lang="en-US" sz="1200" dirty="0"/>
              <a:t> sector and Russian </a:t>
            </a:r>
            <a:r>
              <a:rPr lang="en-US" sz="1200" dirty="0" err="1" smtClean="0"/>
              <a:t>village.Evenks</a:t>
            </a:r>
            <a:r>
              <a:rPr lang="en-US" sz="1200" dirty="0" smtClean="0"/>
              <a:t> </a:t>
            </a:r>
            <a:r>
              <a:rPr lang="en-US" sz="1200" dirty="0"/>
              <a:t>- one of the aboriginal nations of Siberia. In the </a:t>
            </a:r>
            <a:r>
              <a:rPr lang="en-US" sz="1200" dirty="0" err="1"/>
              <a:t>Evenks</a:t>
            </a:r>
            <a:r>
              <a:rPr lang="en-US" sz="1200" dirty="0"/>
              <a:t> sector different types of dwellings, storehouses, sacred places, household articles are displayed.</a:t>
            </a:r>
          </a:p>
          <a:p>
            <a:pPr algn="just"/>
            <a:r>
              <a:rPr lang="en-US" sz="1200" dirty="0"/>
              <a:t>  </a:t>
            </a:r>
            <a:r>
              <a:rPr lang="en-US" sz="1200" dirty="0" smtClean="0"/>
              <a:t>In </a:t>
            </a:r>
            <a:r>
              <a:rPr lang="en-US" sz="1200" dirty="0"/>
              <a:t>the Russian sector there are 23 restored original and unique monuments of wooden architecture: 4 farmsteads of Siberian peasants, forge, Bratsk </a:t>
            </a:r>
            <a:r>
              <a:rPr lang="en-US" sz="1200" dirty="0" err="1"/>
              <a:t>Stockage</a:t>
            </a:r>
            <a:r>
              <a:rPr lang="en-US" sz="1200" dirty="0"/>
              <a:t> Tower (1654), Michael Archangel Church (1875</a:t>
            </a:r>
            <a:r>
              <a:rPr lang="en-US" sz="1200" dirty="0" smtClean="0"/>
              <a:t>). The </a:t>
            </a:r>
            <a:r>
              <a:rPr lang="en-US" sz="1200" dirty="0"/>
              <a:t>collection of Russian section of the museum contains the relics of the end of the 19 </a:t>
            </a:r>
            <a:r>
              <a:rPr lang="en-US" sz="1200" dirty="0" err="1"/>
              <a:t>th</a:t>
            </a:r>
            <a:r>
              <a:rPr lang="en-US" sz="1200" dirty="0"/>
              <a:t> century and the beginning of the 20 </a:t>
            </a:r>
            <a:r>
              <a:rPr lang="en-US" sz="1200" dirty="0" err="1"/>
              <a:t>th</a:t>
            </a:r>
            <a:r>
              <a:rPr lang="en-US" sz="1200" dirty="0"/>
              <a:t> century.</a:t>
            </a:r>
          </a:p>
          <a:p>
            <a:pPr algn="just"/>
            <a:r>
              <a:rPr lang="en-US" sz="1200" dirty="0" smtClean="0"/>
              <a:t> </a:t>
            </a:r>
            <a:r>
              <a:rPr lang="en-US" sz="1200" dirty="0"/>
              <a:t>The museum is popular with people lived in Bratsk, and newcomers not only with its unique monuments to the past, but also with untouched Siberian taiga</a:t>
            </a:r>
          </a:p>
        </p:txBody>
      </p:sp>
      <p:sp>
        <p:nvSpPr>
          <p:cNvPr id="6" name="Стрелка углом вверх 5">
            <a:hlinkClick r:id="rId6" action="ppaction://hlinksldjump"/>
          </p:cNvPr>
          <p:cNvSpPr/>
          <p:nvPr/>
        </p:nvSpPr>
        <p:spPr>
          <a:xfrm>
            <a:off x="8264739" y="6112206"/>
            <a:ext cx="850392" cy="73152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5073268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6405" y="0"/>
            <a:ext cx="8229600" cy="1143000"/>
          </a:xfrm>
        </p:spPr>
        <p:txBody>
          <a:bodyPr>
            <a:normAutofit fontScale="90000"/>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en-US" sz="60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Our Native Town BRATSK</a:t>
            </a:r>
            <a:endParaRPr lang="ru-RU" sz="60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4" name="Объект 3"/>
          <p:cNvSpPr>
            <a:spLocks noGrp="1"/>
          </p:cNvSpPr>
          <p:nvPr>
            <p:ph sz="half" idx="2"/>
          </p:nvPr>
        </p:nvSpPr>
        <p:spPr>
          <a:xfrm>
            <a:off x="4309729" y="1050664"/>
            <a:ext cx="4654759" cy="5461104"/>
          </a:xfrm>
          <a:ln>
            <a:noFill/>
          </a:ln>
        </p:spPr>
        <p:txBody>
          <a:bodyPr>
            <a:noAutofit/>
          </a:bodyPr>
          <a:lstStyle/>
          <a:p>
            <a:pPr algn="just"/>
            <a:r>
              <a:rPr lang="en-US" sz="1400" dirty="0" smtClean="0"/>
              <a:t>BRATSK is situated on the banks of Bratsk storage lake. Old Bratsk founded in 1631 is now under water. Bratsk is a town of industrial complexes. It houses the BHEPS (Bratsk Hydro-Electric Power Station) </a:t>
            </a:r>
            <a:r>
              <a:rPr lang="en-US" sz="1400" dirty="0"/>
              <a:t>a</a:t>
            </a:r>
            <a:r>
              <a:rPr lang="en-US" sz="1400" dirty="0" smtClean="0"/>
              <a:t>nd the Aluminum Plant. </a:t>
            </a:r>
            <a:r>
              <a:rPr lang="en-US" sz="1400" dirty="0">
                <a:solidFill>
                  <a:prstClr val="black"/>
                </a:solidFill>
              </a:rPr>
              <a:t>BHEPS </a:t>
            </a:r>
            <a:r>
              <a:rPr lang="en-US" sz="1400" dirty="0" smtClean="0"/>
              <a:t>with the capacity of 45 million hours  kilovolt is one of the biggest in Russia. Cheap electricity made it possible to create non-ferrous metallurgy. The Aluminum Plant, the largest in the country, occupies the territory of one thousand and sixty hectares and includes some tens of  </a:t>
            </a:r>
            <a:r>
              <a:rPr lang="en-US" sz="1400" dirty="0"/>
              <a:t>i</a:t>
            </a:r>
            <a:r>
              <a:rPr lang="en-US" sz="1400" dirty="0" smtClean="0"/>
              <a:t>ndustrial units.  The combination of water, electricity and wood were important for creating Timber Industry Complex. </a:t>
            </a:r>
          </a:p>
          <a:p>
            <a:pPr algn="just"/>
            <a:r>
              <a:rPr lang="en-US" sz="1400" dirty="0" smtClean="0"/>
              <a:t>“I will never forget my days in Bratsk. I’ve seen this wonderful Siberian city in both summer and winter and I think of it as my second home. If you visit Bratsk the one thing you will never forget is its citizens. The people of Bratsk are so wonderful. Their most appealing  characteristic is their generosity! …. Bratsk  is also very fortunate to be surrounded by so much natural beauty. Beautiful forests and serene   lakes  seem to abound in this region. Unfortunately, all this natural beauty is somewhat spoiled by pollution from local industry. I hope that the citizens of Bratsk will do what is necessary to protect their </a:t>
            </a:r>
            <a:r>
              <a:rPr lang="en-US" sz="1400" dirty="0"/>
              <a:t>e</a:t>
            </a:r>
            <a:r>
              <a:rPr lang="en-US" sz="1400" dirty="0" smtClean="0"/>
              <a:t>nvironment as they try to protect their economy.”           </a:t>
            </a:r>
            <a:r>
              <a:rPr lang="en-US" sz="1400" smtClean="0"/>
              <a:t>Kevin Fleming, </a:t>
            </a:r>
            <a:r>
              <a:rPr lang="en-US" sz="1400" dirty="0" smtClean="0"/>
              <a:t>Canada     </a:t>
            </a:r>
            <a:endParaRPr lang="ru-RU" sz="1400" dirty="0"/>
          </a:p>
        </p:txBody>
      </p:sp>
      <p:sp>
        <p:nvSpPr>
          <p:cNvPr id="5" name="Стрелка углом вверх 4">
            <a:hlinkClick r:id="rId2" action="ppaction://hlinksldjump"/>
          </p:cNvPr>
          <p:cNvSpPr/>
          <p:nvPr/>
        </p:nvSpPr>
        <p:spPr>
          <a:xfrm>
            <a:off x="8293608" y="6126480"/>
            <a:ext cx="850392" cy="73152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074"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676" r="100000"/>
                    </a14:imgEffect>
                  </a14:imgLayer>
                </a14:imgProps>
              </a:ext>
              <a:ext uri="{28A0092B-C50C-407E-A947-70E740481C1C}">
                <a14:useLocalDpi xmlns:a14="http://schemas.microsoft.com/office/drawing/2010/main" val="0"/>
              </a:ext>
            </a:extLst>
          </a:blip>
          <a:srcRect/>
          <a:stretch>
            <a:fillRect/>
          </a:stretch>
        </p:blipFill>
        <p:spPr bwMode="auto">
          <a:xfrm>
            <a:off x="1763688" y="2780928"/>
            <a:ext cx="1409700"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63688" y="1500860"/>
            <a:ext cx="1322955" cy="992036"/>
          </a:xfrm>
          <a:prstGeom prst="ellipse">
            <a:avLst/>
          </a:prstGeom>
          <a:ln w="9525">
            <a:solidFill>
              <a:srgbClr val="FFC000"/>
            </a:solidFill>
            <a:miter lim="800000"/>
            <a:headEnd/>
            <a:tailEnd/>
          </a:ln>
          <a:effectLst>
            <a:outerShdw dist="35921" dir="2700000" algn="ctr" rotWithShape="0">
              <a:schemeClr val="bg2"/>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chemeClr val="accent1"/>
                </a:solidFill>
              </a14:hiddenFill>
            </a:ext>
          </a:extLst>
        </p:spPr>
      </p:pic>
      <p:sp>
        <p:nvSpPr>
          <p:cNvPr id="8" name="Овал 7"/>
          <p:cNvSpPr/>
          <p:nvPr/>
        </p:nvSpPr>
        <p:spPr>
          <a:xfrm>
            <a:off x="1120565" y="2515547"/>
            <a:ext cx="2592288" cy="2304256"/>
          </a:xfrm>
          <a:prstGeom prst="ellipse">
            <a:avLst/>
          </a:prstGeom>
          <a:noFill/>
          <a:ln w="6350">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pic>
        <p:nvPicPr>
          <p:cNvPr id="3078" name="Picture 6"/>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5097" r="5744"/>
          <a:stretch/>
        </p:blipFill>
        <p:spPr bwMode="auto">
          <a:xfrm>
            <a:off x="3055133" y="1856168"/>
            <a:ext cx="1254596" cy="1076603"/>
          </a:xfrm>
          <a:prstGeom prst="ellipse">
            <a:avLst/>
          </a:prstGeom>
          <a:ln w="9525">
            <a:solidFill>
              <a:srgbClr val="FFC000"/>
            </a:solidFill>
            <a:miter lim="800000"/>
            <a:headEnd/>
            <a:tailEnd/>
          </a:ln>
          <a:effectLst>
            <a:outerShdw dist="35921" dir="2700000" algn="ctr" rotWithShape="0">
              <a:schemeClr val="bg2"/>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chemeClr val="accent1"/>
                </a:solidFill>
              </a14:hiddenFill>
            </a:ext>
          </a:extLst>
        </p:spPr>
      </p:pic>
      <p:pic>
        <p:nvPicPr>
          <p:cNvPr id="3079" name="Picture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07629" y="2956494"/>
            <a:ext cx="1233638" cy="1083637"/>
          </a:xfrm>
          <a:prstGeom prst="ellipse">
            <a:avLst/>
          </a:prstGeom>
          <a:ln w="9525">
            <a:solidFill>
              <a:srgbClr val="FFC000"/>
            </a:solidFill>
            <a:miter lim="800000"/>
            <a:headEnd/>
            <a:tailEnd/>
          </a:ln>
          <a:effectLst>
            <a:outerShdw dist="35921" dir="2700000" algn="ctr" rotWithShape="0">
              <a:schemeClr val="bg2"/>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chemeClr val="accent1"/>
                </a:solidFill>
              </a14:hiddenFill>
            </a:ext>
          </a:extLst>
        </p:spPr>
      </p:pic>
      <p:pic>
        <p:nvPicPr>
          <p:cNvPr id="3080" name="Picture 8" descr="C:\Documents and Settings\OEM\Рабочий стол\bratsk.jpg"/>
          <p:cNvPicPr>
            <a:picLocks noGrp="1" noChangeAspect="1" noChangeArrowheads="1"/>
          </p:cNvPicPr>
          <p:nvPr>
            <p:ph sz="half" idx="1"/>
          </p:nvPr>
        </p:nvPicPr>
        <p:blipFill>
          <a:blip r:embed="rId8" cstate="print">
            <a:extLst>
              <a:ext uri="{28A0092B-C50C-407E-A947-70E740481C1C}">
                <a14:useLocalDpi xmlns:a14="http://schemas.microsoft.com/office/drawing/2010/main" val="0"/>
              </a:ext>
            </a:extLst>
          </a:blip>
          <a:srcRect/>
          <a:stretch>
            <a:fillRect/>
          </a:stretch>
        </p:blipFill>
        <p:spPr bwMode="auto">
          <a:xfrm>
            <a:off x="3173388" y="4105825"/>
            <a:ext cx="1378352" cy="1083408"/>
          </a:xfrm>
          <a:prstGeom prst="ellipse">
            <a:avLst/>
          </a:prstGeom>
          <a:ln w="6350" cap="rnd">
            <a:solidFill>
              <a:srgbClr val="FFC000"/>
            </a:solidFill>
          </a:ln>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3081" name="Picture 9" descr="C:\Documents and Settings\OEM\Рабочий стол\4947429.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79512" y="4040131"/>
            <a:ext cx="1368152" cy="1155416"/>
          </a:xfrm>
          <a:prstGeom prst="ellipse">
            <a:avLst/>
          </a:prstGeom>
          <a:ln w="3175" cap="rnd">
            <a:solidFill>
              <a:srgbClr val="FFC000"/>
            </a:solidFill>
          </a:ln>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3082" name="Picture 10" descr="C:\Documents and Settings\OEM\Рабочий стол\large.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918" y="2780928"/>
            <a:ext cx="1309964" cy="1152128"/>
          </a:xfrm>
          <a:prstGeom prst="ellipse">
            <a:avLst/>
          </a:prstGeom>
          <a:ln w="3175" cap="rnd">
            <a:solidFill>
              <a:srgbClr val="FFC000"/>
            </a:solidFill>
          </a:ln>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3083" name="Picture 11" descr="C:\Documents and Settings\OEM\Рабочий стол\file.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37559" y="1692239"/>
            <a:ext cx="1326129" cy="1088689"/>
          </a:xfrm>
          <a:prstGeom prst="ellipse">
            <a:avLst/>
          </a:prstGeom>
          <a:ln w="3175" cap="rnd">
            <a:solidFill>
              <a:srgbClr val="FFC000"/>
            </a:solidFill>
          </a:ln>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3085" name="Picture 1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497358" y="4636875"/>
            <a:ext cx="1834444" cy="1338500"/>
          </a:xfrm>
          <a:prstGeom prst="ellipse">
            <a:avLst/>
          </a:prstGeom>
          <a:ln w="9525">
            <a:solidFill>
              <a:srgbClr val="FFC000"/>
            </a:solidFill>
            <a:miter lim="800000"/>
            <a:headEnd/>
            <a:tailEnd/>
          </a:ln>
          <a:effectLst>
            <a:outerShdw dist="35921" dir="2700000" algn="ctr" rotWithShape="0">
              <a:schemeClr val="bg2"/>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chemeClr val="accent1"/>
                </a:solidFill>
              </a14:hiddenFill>
            </a:ext>
          </a:extLst>
        </p:spPr>
      </p:pic>
      <p:sp>
        <p:nvSpPr>
          <p:cNvPr id="9" name="TextBox 8"/>
          <p:cNvSpPr txBox="1"/>
          <p:nvPr/>
        </p:nvSpPr>
        <p:spPr>
          <a:xfrm>
            <a:off x="1674358" y="5941814"/>
            <a:ext cx="1484702" cy="369332"/>
          </a:xfrm>
          <a:prstGeom prst="rect">
            <a:avLst/>
          </a:prstGeom>
          <a:noFill/>
        </p:spPr>
        <p:txBody>
          <a:bodyPr wrap="none" rtlCol="0">
            <a:spAutoFit/>
          </a:bodyPr>
          <a:lstStyle/>
          <a:p>
            <a:r>
              <a:rPr lang="en-US" b="1" dirty="0" smtClean="0">
                <a:solidFill>
                  <a:srgbClr val="0070C0"/>
                </a:solidFill>
              </a:rPr>
              <a:t>SCHOOL </a:t>
            </a:r>
            <a:r>
              <a:rPr lang="ru-RU" b="1" dirty="0" smtClean="0">
                <a:solidFill>
                  <a:srgbClr val="0070C0"/>
                </a:solidFill>
              </a:rPr>
              <a:t>№</a:t>
            </a:r>
            <a:r>
              <a:rPr lang="en-US" b="1" dirty="0" smtClean="0">
                <a:solidFill>
                  <a:srgbClr val="0070C0"/>
                </a:solidFill>
              </a:rPr>
              <a:t>39</a:t>
            </a:r>
            <a:endParaRPr lang="ru-RU" b="1" dirty="0">
              <a:solidFill>
                <a:srgbClr val="0070C0"/>
              </a:solidFill>
            </a:endParaRPr>
          </a:p>
        </p:txBody>
      </p:sp>
    </p:spTree>
    <p:extLst>
      <p:ext uri="{BB962C8B-B14F-4D97-AF65-F5344CB8AC3E}">
        <p14:creationId xmlns:p14="http://schemas.microsoft.com/office/powerpoint/2010/main" val="3805090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077"/>
                                        </p:tgtEl>
                                        <p:attrNameLst>
                                          <p:attrName>style.visibility</p:attrName>
                                        </p:attrNameLst>
                                      </p:cBhvr>
                                      <p:to>
                                        <p:strVal val="visible"/>
                                      </p:to>
                                    </p:set>
                                    <p:anim calcmode="lin" valueType="num">
                                      <p:cBhvr>
                                        <p:cTn id="7" dur="500" fill="hold"/>
                                        <p:tgtEl>
                                          <p:spTgt spid="3077"/>
                                        </p:tgtEl>
                                        <p:attrNameLst>
                                          <p:attrName>ppt_w</p:attrName>
                                        </p:attrNameLst>
                                      </p:cBhvr>
                                      <p:tavLst>
                                        <p:tav tm="0">
                                          <p:val>
                                            <p:fltVal val="0"/>
                                          </p:val>
                                        </p:tav>
                                        <p:tav tm="100000">
                                          <p:val>
                                            <p:strVal val="#ppt_w"/>
                                          </p:val>
                                        </p:tav>
                                      </p:tavLst>
                                    </p:anim>
                                    <p:anim calcmode="lin" valueType="num">
                                      <p:cBhvr>
                                        <p:cTn id="8" dur="500" fill="hold"/>
                                        <p:tgtEl>
                                          <p:spTgt spid="3077"/>
                                        </p:tgtEl>
                                        <p:attrNameLst>
                                          <p:attrName>ppt_h</p:attrName>
                                        </p:attrNameLst>
                                      </p:cBhvr>
                                      <p:tavLst>
                                        <p:tav tm="0">
                                          <p:val>
                                            <p:fltVal val="0"/>
                                          </p:val>
                                        </p:tav>
                                        <p:tav tm="100000">
                                          <p:val>
                                            <p:strVal val="#ppt_h"/>
                                          </p:val>
                                        </p:tav>
                                      </p:tavLst>
                                    </p:anim>
                                    <p:animEffect transition="in" filter="fade">
                                      <p:cBhvr>
                                        <p:cTn id="9" dur="500"/>
                                        <p:tgtEl>
                                          <p:spTgt spid="3077"/>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078"/>
                                        </p:tgtEl>
                                        <p:attrNameLst>
                                          <p:attrName>style.visibility</p:attrName>
                                        </p:attrNameLst>
                                      </p:cBhvr>
                                      <p:to>
                                        <p:strVal val="visible"/>
                                      </p:to>
                                    </p:set>
                                    <p:anim calcmode="lin" valueType="num">
                                      <p:cBhvr>
                                        <p:cTn id="14" dur="500" fill="hold"/>
                                        <p:tgtEl>
                                          <p:spTgt spid="3078"/>
                                        </p:tgtEl>
                                        <p:attrNameLst>
                                          <p:attrName>ppt_w</p:attrName>
                                        </p:attrNameLst>
                                      </p:cBhvr>
                                      <p:tavLst>
                                        <p:tav tm="0">
                                          <p:val>
                                            <p:fltVal val="0"/>
                                          </p:val>
                                        </p:tav>
                                        <p:tav tm="100000">
                                          <p:val>
                                            <p:strVal val="#ppt_w"/>
                                          </p:val>
                                        </p:tav>
                                      </p:tavLst>
                                    </p:anim>
                                    <p:anim calcmode="lin" valueType="num">
                                      <p:cBhvr>
                                        <p:cTn id="15" dur="500" fill="hold"/>
                                        <p:tgtEl>
                                          <p:spTgt spid="3078"/>
                                        </p:tgtEl>
                                        <p:attrNameLst>
                                          <p:attrName>ppt_h</p:attrName>
                                        </p:attrNameLst>
                                      </p:cBhvr>
                                      <p:tavLst>
                                        <p:tav tm="0">
                                          <p:val>
                                            <p:fltVal val="0"/>
                                          </p:val>
                                        </p:tav>
                                        <p:tav tm="100000">
                                          <p:val>
                                            <p:strVal val="#ppt_h"/>
                                          </p:val>
                                        </p:tav>
                                      </p:tavLst>
                                    </p:anim>
                                    <p:animEffect transition="in" filter="fade">
                                      <p:cBhvr>
                                        <p:cTn id="16" dur="500"/>
                                        <p:tgtEl>
                                          <p:spTgt spid="3078"/>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079"/>
                                        </p:tgtEl>
                                        <p:attrNameLst>
                                          <p:attrName>style.visibility</p:attrName>
                                        </p:attrNameLst>
                                      </p:cBhvr>
                                      <p:to>
                                        <p:strVal val="visible"/>
                                      </p:to>
                                    </p:set>
                                    <p:anim calcmode="lin" valueType="num">
                                      <p:cBhvr>
                                        <p:cTn id="21" dur="500" fill="hold"/>
                                        <p:tgtEl>
                                          <p:spTgt spid="3079"/>
                                        </p:tgtEl>
                                        <p:attrNameLst>
                                          <p:attrName>ppt_w</p:attrName>
                                        </p:attrNameLst>
                                      </p:cBhvr>
                                      <p:tavLst>
                                        <p:tav tm="0">
                                          <p:val>
                                            <p:fltVal val="0"/>
                                          </p:val>
                                        </p:tav>
                                        <p:tav tm="100000">
                                          <p:val>
                                            <p:strVal val="#ppt_w"/>
                                          </p:val>
                                        </p:tav>
                                      </p:tavLst>
                                    </p:anim>
                                    <p:anim calcmode="lin" valueType="num">
                                      <p:cBhvr>
                                        <p:cTn id="22" dur="500" fill="hold"/>
                                        <p:tgtEl>
                                          <p:spTgt spid="3079"/>
                                        </p:tgtEl>
                                        <p:attrNameLst>
                                          <p:attrName>ppt_h</p:attrName>
                                        </p:attrNameLst>
                                      </p:cBhvr>
                                      <p:tavLst>
                                        <p:tav tm="0">
                                          <p:val>
                                            <p:fltVal val="0"/>
                                          </p:val>
                                        </p:tav>
                                        <p:tav tm="100000">
                                          <p:val>
                                            <p:strVal val="#ppt_h"/>
                                          </p:val>
                                        </p:tav>
                                      </p:tavLst>
                                    </p:anim>
                                    <p:animEffect transition="in" filter="fade">
                                      <p:cBhvr>
                                        <p:cTn id="23" dur="500"/>
                                        <p:tgtEl>
                                          <p:spTgt spid="3079"/>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3080"/>
                                        </p:tgtEl>
                                        <p:attrNameLst>
                                          <p:attrName>style.visibility</p:attrName>
                                        </p:attrNameLst>
                                      </p:cBhvr>
                                      <p:to>
                                        <p:strVal val="visible"/>
                                      </p:to>
                                    </p:set>
                                    <p:anim calcmode="lin" valueType="num">
                                      <p:cBhvr>
                                        <p:cTn id="28" dur="500" fill="hold"/>
                                        <p:tgtEl>
                                          <p:spTgt spid="3080"/>
                                        </p:tgtEl>
                                        <p:attrNameLst>
                                          <p:attrName>ppt_w</p:attrName>
                                        </p:attrNameLst>
                                      </p:cBhvr>
                                      <p:tavLst>
                                        <p:tav tm="0">
                                          <p:val>
                                            <p:fltVal val="0"/>
                                          </p:val>
                                        </p:tav>
                                        <p:tav tm="100000">
                                          <p:val>
                                            <p:strVal val="#ppt_w"/>
                                          </p:val>
                                        </p:tav>
                                      </p:tavLst>
                                    </p:anim>
                                    <p:anim calcmode="lin" valueType="num">
                                      <p:cBhvr>
                                        <p:cTn id="29" dur="500" fill="hold"/>
                                        <p:tgtEl>
                                          <p:spTgt spid="3080"/>
                                        </p:tgtEl>
                                        <p:attrNameLst>
                                          <p:attrName>ppt_h</p:attrName>
                                        </p:attrNameLst>
                                      </p:cBhvr>
                                      <p:tavLst>
                                        <p:tav tm="0">
                                          <p:val>
                                            <p:fltVal val="0"/>
                                          </p:val>
                                        </p:tav>
                                        <p:tav tm="100000">
                                          <p:val>
                                            <p:strVal val="#ppt_h"/>
                                          </p:val>
                                        </p:tav>
                                      </p:tavLst>
                                    </p:anim>
                                    <p:animEffect transition="in" filter="fade">
                                      <p:cBhvr>
                                        <p:cTn id="30" dur="500"/>
                                        <p:tgtEl>
                                          <p:spTgt spid="3080"/>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3085"/>
                                        </p:tgtEl>
                                        <p:attrNameLst>
                                          <p:attrName>style.visibility</p:attrName>
                                        </p:attrNameLst>
                                      </p:cBhvr>
                                      <p:to>
                                        <p:strVal val="visible"/>
                                      </p:to>
                                    </p:set>
                                    <p:anim calcmode="lin" valueType="num">
                                      <p:cBhvr>
                                        <p:cTn id="35" dur="500" fill="hold"/>
                                        <p:tgtEl>
                                          <p:spTgt spid="3085"/>
                                        </p:tgtEl>
                                        <p:attrNameLst>
                                          <p:attrName>ppt_w</p:attrName>
                                        </p:attrNameLst>
                                      </p:cBhvr>
                                      <p:tavLst>
                                        <p:tav tm="0">
                                          <p:val>
                                            <p:fltVal val="0"/>
                                          </p:val>
                                        </p:tav>
                                        <p:tav tm="100000">
                                          <p:val>
                                            <p:strVal val="#ppt_w"/>
                                          </p:val>
                                        </p:tav>
                                      </p:tavLst>
                                    </p:anim>
                                    <p:anim calcmode="lin" valueType="num">
                                      <p:cBhvr>
                                        <p:cTn id="36" dur="500" fill="hold"/>
                                        <p:tgtEl>
                                          <p:spTgt spid="3085"/>
                                        </p:tgtEl>
                                        <p:attrNameLst>
                                          <p:attrName>ppt_h</p:attrName>
                                        </p:attrNameLst>
                                      </p:cBhvr>
                                      <p:tavLst>
                                        <p:tav tm="0">
                                          <p:val>
                                            <p:fltVal val="0"/>
                                          </p:val>
                                        </p:tav>
                                        <p:tav tm="100000">
                                          <p:val>
                                            <p:strVal val="#ppt_h"/>
                                          </p:val>
                                        </p:tav>
                                      </p:tavLst>
                                    </p:anim>
                                    <p:animEffect transition="in" filter="fade">
                                      <p:cBhvr>
                                        <p:cTn id="37" dur="500"/>
                                        <p:tgtEl>
                                          <p:spTgt spid="3085"/>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37"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arn(outVertical)">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nodeType="clickEffect">
                                  <p:stCondLst>
                                    <p:cond delay="0"/>
                                  </p:stCondLst>
                                  <p:childTnLst>
                                    <p:set>
                                      <p:cBhvr>
                                        <p:cTn id="46" dur="1" fill="hold">
                                          <p:stCondLst>
                                            <p:cond delay="0"/>
                                          </p:stCondLst>
                                        </p:cTn>
                                        <p:tgtEl>
                                          <p:spTgt spid="3081"/>
                                        </p:tgtEl>
                                        <p:attrNameLst>
                                          <p:attrName>style.visibility</p:attrName>
                                        </p:attrNameLst>
                                      </p:cBhvr>
                                      <p:to>
                                        <p:strVal val="visible"/>
                                      </p:to>
                                    </p:set>
                                    <p:anim calcmode="lin" valueType="num">
                                      <p:cBhvr>
                                        <p:cTn id="47" dur="500" fill="hold"/>
                                        <p:tgtEl>
                                          <p:spTgt spid="3081"/>
                                        </p:tgtEl>
                                        <p:attrNameLst>
                                          <p:attrName>ppt_w</p:attrName>
                                        </p:attrNameLst>
                                      </p:cBhvr>
                                      <p:tavLst>
                                        <p:tav tm="0">
                                          <p:val>
                                            <p:fltVal val="0"/>
                                          </p:val>
                                        </p:tav>
                                        <p:tav tm="100000">
                                          <p:val>
                                            <p:strVal val="#ppt_w"/>
                                          </p:val>
                                        </p:tav>
                                      </p:tavLst>
                                    </p:anim>
                                    <p:anim calcmode="lin" valueType="num">
                                      <p:cBhvr>
                                        <p:cTn id="48" dur="500" fill="hold"/>
                                        <p:tgtEl>
                                          <p:spTgt spid="3081"/>
                                        </p:tgtEl>
                                        <p:attrNameLst>
                                          <p:attrName>ppt_h</p:attrName>
                                        </p:attrNameLst>
                                      </p:cBhvr>
                                      <p:tavLst>
                                        <p:tav tm="0">
                                          <p:val>
                                            <p:fltVal val="0"/>
                                          </p:val>
                                        </p:tav>
                                        <p:tav tm="100000">
                                          <p:val>
                                            <p:strVal val="#ppt_h"/>
                                          </p:val>
                                        </p:tav>
                                      </p:tavLst>
                                    </p:anim>
                                    <p:animEffect transition="in" filter="fade">
                                      <p:cBhvr>
                                        <p:cTn id="49" dur="500"/>
                                        <p:tgtEl>
                                          <p:spTgt spid="3081"/>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nodeType="clickEffect">
                                  <p:stCondLst>
                                    <p:cond delay="0"/>
                                  </p:stCondLst>
                                  <p:childTnLst>
                                    <p:set>
                                      <p:cBhvr>
                                        <p:cTn id="53" dur="1" fill="hold">
                                          <p:stCondLst>
                                            <p:cond delay="0"/>
                                          </p:stCondLst>
                                        </p:cTn>
                                        <p:tgtEl>
                                          <p:spTgt spid="3082"/>
                                        </p:tgtEl>
                                        <p:attrNameLst>
                                          <p:attrName>style.visibility</p:attrName>
                                        </p:attrNameLst>
                                      </p:cBhvr>
                                      <p:to>
                                        <p:strVal val="visible"/>
                                      </p:to>
                                    </p:set>
                                    <p:anim calcmode="lin" valueType="num">
                                      <p:cBhvr>
                                        <p:cTn id="54" dur="500" fill="hold"/>
                                        <p:tgtEl>
                                          <p:spTgt spid="3082"/>
                                        </p:tgtEl>
                                        <p:attrNameLst>
                                          <p:attrName>ppt_w</p:attrName>
                                        </p:attrNameLst>
                                      </p:cBhvr>
                                      <p:tavLst>
                                        <p:tav tm="0">
                                          <p:val>
                                            <p:fltVal val="0"/>
                                          </p:val>
                                        </p:tav>
                                        <p:tav tm="100000">
                                          <p:val>
                                            <p:strVal val="#ppt_w"/>
                                          </p:val>
                                        </p:tav>
                                      </p:tavLst>
                                    </p:anim>
                                    <p:anim calcmode="lin" valueType="num">
                                      <p:cBhvr>
                                        <p:cTn id="55" dur="500" fill="hold"/>
                                        <p:tgtEl>
                                          <p:spTgt spid="3082"/>
                                        </p:tgtEl>
                                        <p:attrNameLst>
                                          <p:attrName>ppt_h</p:attrName>
                                        </p:attrNameLst>
                                      </p:cBhvr>
                                      <p:tavLst>
                                        <p:tav tm="0">
                                          <p:val>
                                            <p:fltVal val="0"/>
                                          </p:val>
                                        </p:tav>
                                        <p:tav tm="100000">
                                          <p:val>
                                            <p:strVal val="#ppt_h"/>
                                          </p:val>
                                        </p:tav>
                                      </p:tavLst>
                                    </p:anim>
                                    <p:animEffect transition="in" filter="fade">
                                      <p:cBhvr>
                                        <p:cTn id="56" dur="500"/>
                                        <p:tgtEl>
                                          <p:spTgt spid="3082"/>
                                        </p:tgtEl>
                                      </p:cBhvr>
                                    </p:animEffect>
                                  </p:childTnLst>
                                </p:cTn>
                              </p:par>
                            </p:childTnLst>
                          </p:cTn>
                        </p:par>
                      </p:childTnLst>
                    </p:cTn>
                  </p:par>
                  <p:par>
                    <p:cTn id="57" fill="hold">
                      <p:stCondLst>
                        <p:cond delay="indefinite"/>
                      </p:stCondLst>
                      <p:childTnLst>
                        <p:par>
                          <p:cTn id="58" fill="hold">
                            <p:stCondLst>
                              <p:cond delay="0"/>
                            </p:stCondLst>
                            <p:childTnLst>
                              <p:par>
                                <p:cTn id="59" presetID="53" presetClass="entr" presetSubtype="16" fill="hold" nodeType="clickEffect">
                                  <p:stCondLst>
                                    <p:cond delay="0"/>
                                  </p:stCondLst>
                                  <p:childTnLst>
                                    <p:set>
                                      <p:cBhvr>
                                        <p:cTn id="60" dur="1" fill="hold">
                                          <p:stCondLst>
                                            <p:cond delay="0"/>
                                          </p:stCondLst>
                                        </p:cTn>
                                        <p:tgtEl>
                                          <p:spTgt spid="3083"/>
                                        </p:tgtEl>
                                        <p:attrNameLst>
                                          <p:attrName>style.visibility</p:attrName>
                                        </p:attrNameLst>
                                      </p:cBhvr>
                                      <p:to>
                                        <p:strVal val="visible"/>
                                      </p:to>
                                    </p:set>
                                    <p:anim calcmode="lin" valueType="num">
                                      <p:cBhvr>
                                        <p:cTn id="61" dur="500" fill="hold"/>
                                        <p:tgtEl>
                                          <p:spTgt spid="3083"/>
                                        </p:tgtEl>
                                        <p:attrNameLst>
                                          <p:attrName>ppt_w</p:attrName>
                                        </p:attrNameLst>
                                      </p:cBhvr>
                                      <p:tavLst>
                                        <p:tav tm="0">
                                          <p:val>
                                            <p:fltVal val="0"/>
                                          </p:val>
                                        </p:tav>
                                        <p:tav tm="100000">
                                          <p:val>
                                            <p:strVal val="#ppt_w"/>
                                          </p:val>
                                        </p:tav>
                                      </p:tavLst>
                                    </p:anim>
                                    <p:anim calcmode="lin" valueType="num">
                                      <p:cBhvr>
                                        <p:cTn id="62" dur="500" fill="hold"/>
                                        <p:tgtEl>
                                          <p:spTgt spid="3083"/>
                                        </p:tgtEl>
                                        <p:attrNameLst>
                                          <p:attrName>ppt_h</p:attrName>
                                        </p:attrNameLst>
                                      </p:cBhvr>
                                      <p:tavLst>
                                        <p:tav tm="0">
                                          <p:val>
                                            <p:fltVal val="0"/>
                                          </p:val>
                                        </p:tav>
                                        <p:tav tm="100000">
                                          <p:val>
                                            <p:strVal val="#ppt_h"/>
                                          </p:val>
                                        </p:tav>
                                      </p:tavLst>
                                    </p:anim>
                                    <p:animEffect transition="in" filter="fade">
                                      <p:cBhvr>
                                        <p:cTn id="63" dur="500"/>
                                        <p:tgtEl>
                                          <p:spTgt spid="3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45976" y="0"/>
            <a:ext cx="8229600" cy="1143000"/>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en-US" b="1" cap="all" dirty="0" smtClean="0">
                <a:ln/>
                <a:solidFill>
                  <a:schemeClr val="accent1"/>
                </a:solidFill>
                <a:effectLst>
                  <a:outerShdw blurRad="19685" dist="12700" dir="5400000" algn="tl" rotWithShape="0">
                    <a:schemeClr val="accent1">
                      <a:satMod val="130000"/>
                      <a:alpha val="60000"/>
                    </a:schemeClr>
                  </a:outerShdw>
                  <a:reflection blurRad="6350" stA="50000" endA="300" endPos="50000" dist="29997" dir="5400000" sy="-100000" algn="bl" rotWithShape="0"/>
                </a:effectLst>
              </a:rPr>
              <a:t>IRKUTSK SLOBODA</a:t>
            </a:r>
            <a:endParaRPr lang="ru-RU" b="1" cap="all" dirty="0">
              <a:ln/>
              <a:solidFill>
                <a:schemeClr val="accent1"/>
              </a:solidFill>
              <a:effectLst>
                <a:outerShdw blurRad="19685" dist="12700" dir="5400000" algn="tl" rotWithShape="0">
                  <a:schemeClr val="accent1">
                    <a:satMod val="130000"/>
                    <a:alpha val="60000"/>
                  </a:schemeClr>
                </a:outerShdw>
                <a:reflection blurRad="6350" stA="50000" endA="300" endPos="50000" dist="29997" dir="5400000" sy="-100000" algn="bl" rotWithShape="0"/>
              </a:effectLst>
            </a:endParaRPr>
          </a:p>
        </p:txBody>
      </p:sp>
      <p:sp>
        <p:nvSpPr>
          <p:cNvPr id="3" name="Объект 2"/>
          <p:cNvSpPr>
            <a:spLocks noGrp="1"/>
          </p:cNvSpPr>
          <p:nvPr>
            <p:ph sz="half" idx="1"/>
          </p:nvPr>
        </p:nvSpPr>
        <p:spPr>
          <a:xfrm>
            <a:off x="107504" y="1144019"/>
            <a:ext cx="4038600" cy="5184576"/>
          </a:xfrm>
        </p:spPr>
        <p:txBody>
          <a:bodyPr>
            <a:noAutofit/>
          </a:bodyPr>
          <a:lstStyle/>
          <a:p>
            <a:r>
              <a:rPr lang="en-US" sz="2000" b="1" dirty="0"/>
              <a:t>Irkutsk </a:t>
            </a:r>
            <a:r>
              <a:rPr lang="en-US" sz="2000" b="1" dirty="0" err="1"/>
              <a:t>Sloboda</a:t>
            </a:r>
            <a:r>
              <a:rPr lang="en-US" sz="2000" b="1" dirty="0"/>
              <a:t> </a:t>
            </a:r>
            <a:r>
              <a:rPr lang="en-US" sz="1800" dirty="0"/>
              <a:t>or 130 quarter — a specially created area of historic buildings in Irkutsk, which includes dozens of monuments of architecture and history of the city. The block is situated at the foot of the Cross Mountain in the </a:t>
            </a:r>
            <a:r>
              <a:rPr lang="en-US" sz="1800" dirty="0" err="1"/>
              <a:t>Oktyabrsky</a:t>
            </a:r>
            <a:r>
              <a:rPr lang="en-US" sz="1800" dirty="0"/>
              <a:t> </a:t>
            </a:r>
            <a:r>
              <a:rPr lang="en-US" sz="1800" dirty="0" smtClean="0"/>
              <a:t>district</a:t>
            </a:r>
            <a:r>
              <a:rPr lang="ru-RU" sz="1800" dirty="0" smtClean="0"/>
              <a:t> </a:t>
            </a:r>
            <a:r>
              <a:rPr lang="en-US" sz="1800" dirty="0" smtClean="0"/>
              <a:t>of </a:t>
            </a:r>
            <a:r>
              <a:rPr lang="en-US" sz="1800" dirty="0"/>
              <a:t>Irkutsk, has the shape of a triangle. It includes a few cafes, restaurants, shops, museums, monuments. Newlyweds love this place, it’s very romantic and beautiful. In the middle of the area there is the big heart of red flowers. This area reminds the old Europe streets, there are many flowers near some houses. In the summer it’s wonderful to walk with </a:t>
            </a:r>
            <a:r>
              <a:rPr lang="en-US" sz="1800" dirty="0" err="1"/>
              <a:t>favourite</a:t>
            </a:r>
            <a:r>
              <a:rPr lang="en-US" sz="1800" dirty="0"/>
              <a:t> friends here.</a:t>
            </a:r>
            <a:endParaRPr lang="ru-RU" sz="1800" dirty="0"/>
          </a:p>
        </p:txBody>
      </p:sp>
      <p:pic>
        <p:nvPicPr>
          <p:cNvPr id="2050" name="Picture 2" descr="C:\Documents and Settings\OEM\Рабочий стол\7 чудес ирк\7 чудес Иркутской обл\2-WInlniuzI.jpg"/>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6578974" y="5373216"/>
            <a:ext cx="2227177" cy="1484784"/>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Documents and Settings\OEM\Рабочий стол\7 чудес ирк\7 чудес Иркутской обл\5HJePxGpdqQ.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56175" y="4770133"/>
            <a:ext cx="2483863" cy="165590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Documents and Settings\OEM\Рабочий стол\7 чудес ирк\7 чудес Иркутской обл\8OQ5hMYPvH0.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054" t="5044" r="4872" b="4797"/>
          <a:stretch/>
        </p:blipFill>
        <p:spPr bwMode="auto">
          <a:xfrm>
            <a:off x="5508105" y="4293096"/>
            <a:ext cx="2115146" cy="1442638"/>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Documents and Settings\OEM\Рабочий стол\7 чудес ирк\7 чудес Иркутской обл\9goYFBujZ0w.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08104" y="2420888"/>
            <a:ext cx="2115146" cy="1410097"/>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Documents and Settings\OEM\Рабочий стол\7 чудес ирк\7 чудес Иркутской обл\84g3SYnkYXU.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72200" y="1759091"/>
            <a:ext cx="2267839" cy="1511893"/>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C:\Documents and Settings\OEM\Рабочий стол\7 чудес ирк\7 чудес Иркутской обл\OicnofogfVw.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819967" y="796716"/>
            <a:ext cx="2160240" cy="1440160"/>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C:\Documents and Settings\OEM\Рабочий стол\7 чудес ирк\7 чудес Иркутской обл\qwveoQOQFLE.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366048" y="3125936"/>
            <a:ext cx="2547194" cy="1698129"/>
          </a:xfrm>
          <a:prstGeom prst="rect">
            <a:avLst/>
          </a:prstGeom>
          <a:noFill/>
          <a:extLst>
            <a:ext uri="{909E8E84-426E-40DD-AFC4-6F175D3DCCD1}">
              <a14:hiddenFill xmlns:a14="http://schemas.microsoft.com/office/drawing/2010/main">
                <a:solidFill>
                  <a:srgbClr val="FFFFFF"/>
                </a:solidFill>
              </a14:hiddenFill>
            </a:ext>
          </a:extLst>
        </p:spPr>
      </p:pic>
      <p:sp>
        <p:nvSpPr>
          <p:cNvPr id="4" name="Стрелка углом вверх 3">
            <a:hlinkClick r:id="rId9" action="ppaction://hlinksldjump"/>
          </p:cNvPr>
          <p:cNvSpPr/>
          <p:nvPr/>
        </p:nvSpPr>
        <p:spPr>
          <a:xfrm>
            <a:off x="8663164" y="6309320"/>
            <a:ext cx="521259" cy="54868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924336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51"/>
                                        </p:tgtEl>
                                        <p:attrNameLst>
                                          <p:attrName>style.visibility</p:attrName>
                                        </p:attrNameLst>
                                      </p:cBhvr>
                                      <p:to>
                                        <p:strVal val="visible"/>
                                      </p:to>
                                    </p:set>
                                    <p:animEffect transition="in" filter="fade">
                                      <p:cBhvr>
                                        <p:cTn id="12" dur="500"/>
                                        <p:tgtEl>
                                          <p:spTgt spid="205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52"/>
                                        </p:tgtEl>
                                        <p:attrNameLst>
                                          <p:attrName>style.visibility</p:attrName>
                                        </p:attrNameLst>
                                      </p:cBhvr>
                                      <p:to>
                                        <p:strVal val="visible"/>
                                      </p:to>
                                    </p:set>
                                    <p:animEffect transition="in" filter="fade">
                                      <p:cBhvr>
                                        <p:cTn id="17" dur="500"/>
                                        <p:tgtEl>
                                          <p:spTgt spid="205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53"/>
                                        </p:tgtEl>
                                        <p:attrNameLst>
                                          <p:attrName>style.visibility</p:attrName>
                                        </p:attrNameLst>
                                      </p:cBhvr>
                                      <p:to>
                                        <p:strVal val="visible"/>
                                      </p:to>
                                    </p:set>
                                    <p:animEffect transition="in" filter="fade">
                                      <p:cBhvr>
                                        <p:cTn id="22" dur="500"/>
                                        <p:tgtEl>
                                          <p:spTgt spid="205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054"/>
                                        </p:tgtEl>
                                        <p:attrNameLst>
                                          <p:attrName>style.visibility</p:attrName>
                                        </p:attrNameLst>
                                      </p:cBhvr>
                                      <p:to>
                                        <p:strVal val="visible"/>
                                      </p:to>
                                    </p:set>
                                    <p:animEffect transition="in" filter="fade">
                                      <p:cBhvr>
                                        <p:cTn id="27" dur="500"/>
                                        <p:tgtEl>
                                          <p:spTgt spid="205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055"/>
                                        </p:tgtEl>
                                        <p:attrNameLst>
                                          <p:attrName>style.visibility</p:attrName>
                                        </p:attrNameLst>
                                      </p:cBhvr>
                                      <p:to>
                                        <p:strVal val="visible"/>
                                      </p:to>
                                    </p:set>
                                    <p:animEffect transition="in" filter="fade">
                                      <p:cBhvr>
                                        <p:cTn id="32" dur="500"/>
                                        <p:tgtEl>
                                          <p:spTgt spid="205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058"/>
                                        </p:tgtEl>
                                        <p:attrNameLst>
                                          <p:attrName>style.visibility</p:attrName>
                                        </p:attrNameLst>
                                      </p:cBhvr>
                                      <p:to>
                                        <p:strVal val="visible"/>
                                      </p:to>
                                    </p:set>
                                    <p:animEffect transition="in" filter="fade">
                                      <p:cBhvr>
                                        <p:cTn id="37" dur="500"/>
                                        <p:tgtEl>
                                          <p:spTgt spid="20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734</TotalTime>
  <Words>1377</Words>
  <Application>Microsoft Office PowerPoint</Application>
  <PresentationFormat>Экран (4:3)</PresentationFormat>
  <Paragraphs>45</Paragraphs>
  <Slides>10</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10</vt:i4>
      </vt:variant>
    </vt:vector>
  </HeadingPairs>
  <TitlesOfParts>
    <vt:vector size="15" baseType="lpstr">
      <vt:lpstr>Arial</vt:lpstr>
      <vt:lpstr>Calibri</vt:lpstr>
      <vt:lpstr>Helvetica</vt:lpstr>
      <vt:lpstr>Times New Roman</vt:lpstr>
      <vt:lpstr>Тема Office</vt:lpstr>
      <vt:lpstr>THE 7 WONDERS of  IRKUTSK REGION</vt:lpstr>
      <vt:lpstr>Презентация PowerPoint</vt:lpstr>
      <vt:lpstr>LAKE BAIKAL</vt:lpstr>
      <vt:lpstr>THE ANGARA</vt:lpstr>
      <vt:lpstr>Angara Riverhydroelectric  stations cascade</vt:lpstr>
      <vt:lpstr>The Siberian Taiga</vt:lpstr>
      <vt:lpstr>Museums of Wooden Architecture </vt:lpstr>
      <vt:lpstr>Our Native Town BRATSK</vt:lpstr>
      <vt:lpstr>IRKUTSK SLOBODA</vt:lpstr>
      <vt:lpstr>Презентация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7 WONDERS of IRKUTSK REGION</dc:title>
  <dc:creator>Maksimova IU</dc:creator>
  <cp:lastModifiedBy>пк</cp:lastModifiedBy>
  <cp:revision>83</cp:revision>
  <dcterms:created xsi:type="dcterms:W3CDTF">2015-03-07T02:08:34Z</dcterms:created>
  <dcterms:modified xsi:type="dcterms:W3CDTF">2023-06-12T01:34:02Z</dcterms:modified>
</cp:coreProperties>
</file>