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1" r:id="rId2"/>
    <p:sldId id="256" r:id="rId3"/>
    <p:sldId id="257" r:id="rId4"/>
    <p:sldId id="258" r:id="rId5"/>
    <p:sldId id="263" r:id="rId6"/>
    <p:sldId id="260" r:id="rId7"/>
    <p:sldId id="262" r:id="rId8"/>
    <p:sldId id="264" r:id="rId9"/>
    <p:sldId id="259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064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7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0891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91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4309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657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188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21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4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30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57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98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29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07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86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150C5-9CCC-4185-B280-0171E179FF4B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3BA95A4-6F56-488C-AD0C-EFF4405F2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048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6622" y="193965"/>
            <a:ext cx="10318418" cy="20781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kern="1200" cap="all" spc="8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solidFill>
                  <a:srgbClr val="7030A0"/>
                </a:solidFill>
                <a:latin typeface="Impact" panose="020B0806030902050204"/>
              </a:rPr>
              <a:t>Робототехника, как внеурочное занятие</a:t>
            </a:r>
            <a:endParaRPr lang="ru-RU" sz="6000" dirty="0">
              <a:solidFill>
                <a:srgbClr val="7030A0"/>
              </a:solidFill>
              <a:latin typeface="Impact" panose="020B0806030902050204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83"/>
          <a:stretch/>
        </p:blipFill>
        <p:spPr>
          <a:xfrm>
            <a:off x="368690" y="2442555"/>
            <a:ext cx="5747064" cy="34157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" r="6687"/>
          <a:stretch/>
        </p:blipFill>
        <p:spPr>
          <a:xfrm>
            <a:off x="6270171" y="2410690"/>
            <a:ext cx="5664530" cy="344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06148" y="249719"/>
            <a:ext cx="3284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Наши роботы</a:t>
            </a:r>
            <a:endParaRPr lang="ru-RU" sz="4000" dirty="0">
              <a:solidFill>
                <a:srgbClr val="0000FF"/>
              </a:solidFill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22785" y="2205470"/>
            <a:ext cx="4583875" cy="2343719"/>
          </a:xfr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88" t="14133" r="6592" b="1140"/>
          <a:stretch/>
        </p:blipFill>
        <p:spPr>
          <a:xfrm>
            <a:off x="3325091" y="1838275"/>
            <a:ext cx="5855551" cy="3078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79"/>
          <a:stretch/>
        </p:blipFill>
        <p:spPr>
          <a:xfrm rot="5400000">
            <a:off x="8394938" y="2155174"/>
            <a:ext cx="4450761" cy="231119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18652" y="5903606"/>
            <a:ext cx="3787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Робот - аэроплан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77517" y="5150722"/>
            <a:ext cx="3950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 </a:t>
            </a:r>
            <a:r>
              <a:rPr lang="ru-RU" sz="3600" b="1" dirty="0" err="1">
                <a:solidFill>
                  <a:srgbClr val="0000FF"/>
                </a:solidFill>
                <a:latin typeface="Corbel" panose="020B0503020204020204" pitchFamily="34" charset="0"/>
              </a:rPr>
              <a:t>А</a:t>
            </a:r>
            <a:r>
              <a:rPr lang="ru-RU" sz="3600" b="1" dirty="0" err="1" smtClean="0">
                <a:solidFill>
                  <a:srgbClr val="0000FF"/>
                </a:solidFill>
                <a:latin typeface="Corbel" panose="020B0503020204020204" pitchFamily="34" charset="0"/>
              </a:rPr>
              <a:t>втобот</a:t>
            </a:r>
            <a:r>
              <a:rPr lang="ru-RU" sz="36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 грузовой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874668" y="5778039"/>
            <a:ext cx="29012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Робот - </a:t>
            </a:r>
            <a:r>
              <a:rPr lang="ru-RU" sz="3200" b="1" dirty="0" err="1" smtClean="0">
                <a:solidFill>
                  <a:srgbClr val="0000FF"/>
                </a:solidFill>
                <a:latin typeface="Corbel" panose="020B0503020204020204" pitchFamily="34" charset="0"/>
              </a:rPr>
              <a:t>мапед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2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1279" y="2685392"/>
            <a:ext cx="87283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Спасибо  за 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59101" y="561572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 smtClean="0">
                <a:solidFill>
                  <a:srgbClr val="C00000"/>
                </a:solidFill>
                <a:latin typeface="Impact" panose="020B0806030902050204"/>
              </a:rPr>
              <a:t>Актульность</a:t>
            </a:r>
            <a:endParaRPr lang="ru-RU" dirty="0">
              <a:solidFill>
                <a:srgbClr val="C00000"/>
              </a:solidFill>
              <a:latin typeface="Impact" panose="020B0806030902050204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94495" y="1804322"/>
            <a:ext cx="10178322" cy="4757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2A1A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orbel" panose="020B0503020204020204" pitchFamily="34" charset="0"/>
              </a:rPr>
              <a:t>	</a:t>
            </a:r>
            <a:r>
              <a:rPr lang="ru-RU" sz="2800" b="1" dirty="0" smtClean="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Робототехника</a:t>
            </a:r>
            <a:r>
              <a:rPr lang="ru-RU" sz="2800" b="1" dirty="0" smtClean="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в школе представляет учащимся технологии 21 века, способствует развитию их коммуникативных способностей, развивает навыки взаимодействия, самостоятельности при принятии решений, раскрывает их творческий потенциал. Дети и подростки лучше понимают, когда они что-либо самостоятельно создают или изобретают. При проведении занятий по робототехнике этот факт не просто учитывается, а реально используется на каждом занятии.</a:t>
            </a:r>
            <a:endParaRPr lang="ru-RU" sz="2800" dirty="0" smtClean="0">
              <a:solidFill>
                <a:srgbClr val="0070C0"/>
              </a:solidFill>
              <a:latin typeface="Corbel" panose="020B0503020204020204" pitchFamily="34" charset="0"/>
            </a:endParaRPr>
          </a:p>
          <a:p>
            <a:pPr marL="0" indent="0">
              <a:buClr>
                <a:srgbClr val="2A1A00"/>
              </a:buClr>
              <a:buFont typeface="Arial" panose="020B0604020202020204" pitchFamily="34" charset="0"/>
              <a:buNone/>
            </a:pPr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9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388" y="676894"/>
            <a:ext cx="10272156" cy="5961411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11200" b="1" dirty="0">
                <a:solidFill>
                  <a:srgbClr val="C00000"/>
                </a:solidFill>
                <a:latin typeface="Corbel" panose="020B0503020204020204" pitchFamily="34" charset="0"/>
              </a:rPr>
              <a:t>Цель программы:</a:t>
            </a:r>
            <a:r>
              <a:rPr lang="ru-RU" sz="11200" b="1" dirty="0">
                <a:latin typeface="Corbel" panose="020B0503020204020204" pitchFamily="34" charset="0"/>
              </a:rPr>
              <a:t> </a:t>
            </a: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формирование интереса к техническим видам творчества, развитие конструктивного мышления средствами робототехники. </a:t>
            </a:r>
          </a:p>
          <a:p>
            <a:pPr marL="0" indent="0">
              <a:buNone/>
            </a:pPr>
            <a:r>
              <a:rPr lang="ru-RU" sz="11200" b="1" dirty="0">
                <a:latin typeface="Corbel" panose="020B0503020204020204" pitchFamily="34" charset="0"/>
              </a:rPr>
              <a:t>	</a:t>
            </a:r>
            <a:r>
              <a:rPr lang="ru-RU" sz="112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Задачи</a:t>
            </a:r>
            <a:r>
              <a:rPr lang="ru-RU" sz="11200" b="1" dirty="0">
                <a:solidFill>
                  <a:srgbClr val="C00000"/>
                </a:solidFill>
                <a:latin typeface="Corbel" panose="020B0503020204020204" pitchFamily="34" charset="0"/>
              </a:rPr>
              <a:t>:</a:t>
            </a:r>
            <a:endParaRPr lang="ru-RU" sz="11200" dirty="0">
              <a:solidFill>
                <a:srgbClr val="C00000"/>
              </a:solidFill>
              <a:latin typeface="Corbel" panose="020B0503020204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Расширение знаний учащихся об окружающем мире, о мире техники;</a:t>
            </a:r>
          </a:p>
          <a:p>
            <a:pPr lvl="0">
              <a:lnSpc>
                <a:spcPct val="120000"/>
              </a:lnSpc>
            </a:pP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Учатся создавать и конструировать механизмы и машины, включая самодвижущиеся;</a:t>
            </a:r>
          </a:p>
          <a:p>
            <a:pPr lvl="0">
              <a:lnSpc>
                <a:spcPct val="120000"/>
              </a:lnSpc>
            </a:pP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Учатся программировать простые действия и реакции механизмов;</a:t>
            </a:r>
          </a:p>
          <a:p>
            <a:pPr lvl="0">
              <a:lnSpc>
                <a:spcPct val="120000"/>
              </a:lnSpc>
            </a:pP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Обучение решению творческих, нестандартных ситуаций на практике при конструировании и моделировании объектов окружающей действительности;</a:t>
            </a:r>
          </a:p>
          <a:p>
            <a:pPr lvl="0">
              <a:lnSpc>
                <a:spcPct val="120000"/>
              </a:lnSpc>
            </a:pPr>
            <a:r>
              <a:rPr lang="ru-RU" sz="9600" b="1" dirty="0">
                <a:solidFill>
                  <a:srgbClr val="0070C0"/>
                </a:solidFill>
                <a:latin typeface="Corbel" panose="020B0503020204020204" pitchFamily="34" charset="0"/>
              </a:rPr>
              <a:t>Развитие коммуникативных способностей учащихся, умения работать в группе, умения аргументированно представлять результаты своей деятельности, отстаивать свою точку зрения.</a:t>
            </a:r>
          </a:p>
          <a:p>
            <a:pPr>
              <a:lnSpc>
                <a:spcPct val="120000"/>
              </a:lnSpc>
            </a:pP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14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783771"/>
            <a:ext cx="9499819" cy="5569528"/>
          </a:xfrm>
        </p:spPr>
        <p:txBody>
          <a:bodyPr>
            <a:normAutofit fontScale="25000" lnSpcReduction="20000"/>
          </a:bodyPr>
          <a:lstStyle/>
          <a:p>
            <a:pPr marL="0" lvl="0" indent="0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None/>
            </a:pP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                    Планируемые </a:t>
            </a:r>
            <a:r>
              <a:rPr lang="ru-RU" sz="9600" b="1" dirty="0" err="1" smtClean="0">
                <a:solidFill>
                  <a:srgbClr val="C00000"/>
                </a:solidFill>
                <a:latin typeface="Corbel" panose="020B0503020204020204" pitchFamily="34" charset="0"/>
              </a:rPr>
              <a:t>метапредметные</a:t>
            </a: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 результаты:</a:t>
            </a:r>
          </a:p>
          <a:p>
            <a:pPr marL="0" lvl="0" indent="0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None/>
            </a:pPr>
            <a:r>
              <a:rPr lang="ru-RU" sz="9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orbel" panose="020B0503020204020204" pitchFamily="34" charset="0"/>
              </a:rPr>
              <a:t>	</a:t>
            </a:r>
            <a:endParaRPr lang="ru-RU" sz="9600" b="1" dirty="0" smtClean="0">
              <a:solidFill>
                <a:srgbClr val="C00000"/>
              </a:solidFill>
              <a:latin typeface="Corbel" panose="020B0503020204020204" pitchFamily="34" charset="0"/>
            </a:endParaRPr>
          </a:p>
          <a:p>
            <a:pPr marL="228600" lvl="0" indent="-228600" algn="just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Font typeface="Arial" panose="020B0604020202020204" pitchFamily="34" charset="0"/>
              <a:buChar char="•"/>
            </a:pP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Регулятивные: </a:t>
            </a:r>
            <a:r>
              <a:rPr lang="ru-RU" sz="96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формировать умения: оценивать учебные действия в соответствии с поставленной задачей; составлять план действия на уроке с помощью учителя; мобильно перестраивать свою работу в соответствии с полученными данными.</a:t>
            </a:r>
          </a:p>
          <a:p>
            <a:pPr marL="228600" lvl="0" indent="-228600" algn="just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Font typeface="Arial" panose="020B0604020202020204" pitchFamily="34" charset="0"/>
              <a:buChar char="•"/>
            </a:pP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Познавательные:</a:t>
            </a:r>
            <a:r>
              <a:rPr lang="ru-RU" sz="9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orbel" panose="020B0503020204020204" pitchFamily="34" charset="0"/>
              </a:rPr>
              <a:t> </a:t>
            </a:r>
            <a:r>
              <a:rPr lang="ru-RU" sz="96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формировать умения: извлекать информацию из текста и иллюстрации; на основе анализа рисунка-схемы делать выводы.</a:t>
            </a:r>
          </a:p>
          <a:p>
            <a:pPr marL="228600" lvl="0" indent="-228600" algn="just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Font typeface="Arial" panose="020B0604020202020204" pitchFamily="34" charset="0"/>
              <a:buChar char="•"/>
            </a:pP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Коммуникативные: </a:t>
            </a:r>
            <a:r>
              <a:rPr lang="ru-RU" sz="96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формировать умения слушать и понимать других; согласованно работать в группах и коллективе; строить речевое высказывание в соответствии с поставленными задачами.</a:t>
            </a:r>
          </a:p>
          <a:p>
            <a:pPr marL="228600" lvl="0" indent="-228600" algn="just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Font typeface="Arial" panose="020B0604020202020204" pitchFamily="34" charset="0"/>
              <a:buChar char="•"/>
            </a:pPr>
            <a:endParaRPr lang="ru-RU" sz="9600" b="1" dirty="0" smtClean="0">
              <a:solidFill>
                <a:srgbClr val="0070C0"/>
              </a:solidFill>
              <a:latin typeface="Corbel" panose="020B0503020204020204" pitchFamily="34" charset="0"/>
            </a:endParaRPr>
          </a:p>
          <a:p>
            <a:pPr lvl="0" algn="just" defTabSz="914400">
              <a:lnSpc>
                <a:spcPct val="110000"/>
              </a:lnSpc>
              <a:spcBef>
                <a:spcPts val="0"/>
              </a:spcBef>
              <a:buClr>
                <a:srgbClr val="2A1A00"/>
              </a:buClr>
              <a:buSzTx/>
              <a:buFont typeface="Arial" panose="020B0604020202020204" pitchFamily="34" charset="0"/>
              <a:buChar char="•"/>
            </a:pPr>
            <a:r>
              <a:rPr lang="ru-RU" sz="9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orbel" panose="020B0503020204020204" pitchFamily="34" charset="0"/>
              </a:rPr>
              <a:t> </a:t>
            </a:r>
            <a:r>
              <a:rPr lang="ru-RU" sz="96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Личностные: </a:t>
            </a:r>
            <a:r>
              <a:rPr lang="ru-RU" sz="9600" b="1" dirty="0" smtClean="0">
                <a:solidFill>
                  <a:srgbClr val="0070C0"/>
                </a:solidFill>
                <a:latin typeface="Corbel" panose="020B0503020204020204" pitchFamily="34" charset="0"/>
              </a:rPr>
              <a:t>формировать учебную мотивацию, осознанность учения и личной ответственности, формировать эмоциональное отношение к учебной деятельности и общее представление о моральных нормах поведения.</a:t>
            </a:r>
          </a:p>
          <a:p>
            <a:pPr marL="0" lvl="0" indent="0" defTabSz="914400">
              <a:lnSpc>
                <a:spcPct val="110000"/>
              </a:lnSpc>
              <a:spcBef>
                <a:spcPts val="700"/>
              </a:spcBef>
              <a:buClr>
                <a:srgbClr val="2A1A00"/>
              </a:buClr>
              <a:buSzTx/>
              <a:buNone/>
            </a:pPr>
            <a:endParaRPr lang="ru-RU" sz="2000" b="1" dirty="0">
              <a:solidFill>
                <a:prstClr val="black">
                  <a:lumMod val="65000"/>
                  <a:lumOff val="35000"/>
                </a:prstClr>
              </a:solidFill>
              <a:latin typeface="Corbel" panose="020B05030202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36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137" y="1715983"/>
            <a:ext cx="6483928" cy="3538847"/>
          </a:xfrm>
        </p:spPr>
      </p:pic>
      <p:sp>
        <p:nvSpPr>
          <p:cNvPr id="5" name="Прямоугольник 4"/>
          <p:cNvSpPr/>
          <p:nvPr/>
        </p:nvSpPr>
        <p:spPr>
          <a:xfrm>
            <a:off x="1116280" y="224537"/>
            <a:ext cx="83483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Набор - конструктор </a:t>
            </a:r>
            <a:r>
              <a:rPr lang="en-U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LEGO </a:t>
            </a:r>
            <a:r>
              <a:rPr lang="en-US" sz="3600" b="1" dirty="0" err="1">
                <a:solidFill>
                  <a:srgbClr val="FF0000"/>
                </a:solidFill>
                <a:latin typeface="Arial Black" panose="020B0A04020102020204" pitchFamily="34" charset="0"/>
              </a:rPr>
              <a:t>Eeducation</a:t>
            </a:r>
            <a:r>
              <a:rPr lang="en-U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 Black" panose="020B0A04020102020204" pitchFamily="34" charset="0"/>
              </a:rPr>
              <a:t>WeDo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 9580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" r="9220" b="8958"/>
          <a:stretch/>
        </p:blipFill>
        <p:spPr>
          <a:xfrm>
            <a:off x="6354064" y="1808017"/>
            <a:ext cx="5461114" cy="32894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4700" y="5254830"/>
            <a:ext cx="50232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Основной набор - </a:t>
            </a:r>
            <a:r>
              <a:rPr lang="en-US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Lego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конструктор</a:t>
            </a:r>
            <a:endParaRPr lang="ru-RU" sz="4000" dirty="0">
              <a:solidFill>
                <a:srgbClr val="0000FF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62720" y="5189516"/>
            <a:ext cx="5948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Дополнительный набор - </a:t>
            </a:r>
            <a:r>
              <a:rPr lang="en-US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Lego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конструктор</a:t>
            </a:r>
            <a:endParaRPr lang="ru-RU" sz="4000" dirty="0">
              <a:solidFill>
                <a:srgbClr val="0000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3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51" y="306257"/>
            <a:ext cx="9667823" cy="5502443"/>
          </a:xfrm>
        </p:spPr>
      </p:pic>
      <p:sp>
        <p:nvSpPr>
          <p:cNvPr id="3" name="Прямоугольник 2"/>
          <p:cNvSpPr/>
          <p:nvPr/>
        </p:nvSpPr>
        <p:spPr>
          <a:xfrm>
            <a:off x="3016329" y="5301359"/>
            <a:ext cx="50232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Основные детали - </a:t>
            </a:r>
            <a:r>
              <a:rPr lang="en-US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Lego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конструктор</a:t>
            </a:r>
            <a:endParaRPr lang="ru-RU" sz="4000" dirty="0">
              <a:solidFill>
                <a:srgbClr val="0000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69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42" t="2091" r="9611"/>
          <a:stretch/>
        </p:blipFill>
        <p:spPr>
          <a:xfrm>
            <a:off x="430844" y="1033896"/>
            <a:ext cx="4785757" cy="29141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91658" y="263573"/>
            <a:ext cx="42226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Во время занятия</a:t>
            </a:r>
            <a:endParaRPr lang="ru-RU" sz="4000" dirty="0">
              <a:solidFill>
                <a:srgbClr val="00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3"/>
          <a:stretch/>
        </p:blipFill>
        <p:spPr>
          <a:xfrm>
            <a:off x="6162152" y="1151906"/>
            <a:ext cx="4466263" cy="2678116"/>
          </a:xfrm>
        </p:spPr>
      </p:pic>
      <p:pic>
        <p:nvPicPr>
          <p:cNvPr id="10" name="Объект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0" r="4580"/>
          <a:stretch/>
        </p:blipFill>
        <p:spPr>
          <a:xfrm rot="10800000">
            <a:off x="3591658" y="4066041"/>
            <a:ext cx="4452773" cy="258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2" r="17564"/>
          <a:stretch/>
        </p:blipFill>
        <p:spPr>
          <a:xfrm>
            <a:off x="855465" y="2232561"/>
            <a:ext cx="4658717" cy="30910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" t="-387" r="1276" b="387"/>
          <a:stretch/>
        </p:blipFill>
        <p:spPr>
          <a:xfrm>
            <a:off x="5985857" y="2232561"/>
            <a:ext cx="5470900" cy="30910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8444" y="582227"/>
            <a:ext cx="42514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Сборка робота</a:t>
            </a:r>
            <a:endParaRPr lang="ru-RU" sz="4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2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69881" y="429881"/>
            <a:ext cx="42226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Во время занятия</a:t>
            </a:r>
            <a:endParaRPr lang="ru-RU" sz="4000" dirty="0">
              <a:solidFill>
                <a:srgbClr val="0000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5"/>
          <a:stretch/>
        </p:blipFill>
        <p:spPr>
          <a:xfrm rot="5400000">
            <a:off x="7778276" y="1788088"/>
            <a:ext cx="4738257" cy="2370858"/>
          </a:xfrm>
          <a:prstGeom prst="rect">
            <a:avLst/>
          </a:prstGeom>
        </p:spPr>
      </p:pic>
      <p:pic>
        <p:nvPicPr>
          <p:cNvPr id="13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51707" y="1858143"/>
            <a:ext cx="4643252" cy="2494613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15595" y="2687782"/>
            <a:ext cx="5320146" cy="862940"/>
          </a:xfrm>
        </p:spPr>
        <p:txBody>
          <a:bodyPr/>
          <a:lstStyle/>
          <a:p>
            <a:r>
              <a:rPr lang="ru-RU" dirty="0" smtClean="0"/>
              <a:t>              </a:t>
            </a:r>
            <a:endParaRPr lang="ru-RU" b="1" dirty="0"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9" t="4203" r="25780" b="4098"/>
          <a:stretch/>
        </p:blipFill>
        <p:spPr>
          <a:xfrm>
            <a:off x="3918857" y="2048493"/>
            <a:ext cx="4678877" cy="329415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28067" y="5738262"/>
            <a:ext cx="3165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Робот - великан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58295" y="5592275"/>
            <a:ext cx="33848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rbel" panose="020B0503020204020204" pitchFamily="34" charset="0"/>
              </a:rPr>
              <a:t>Робот - </a:t>
            </a:r>
            <a:r>
              <a:rPr lang="ru-RU" sz="3600" b="1" dirty="0" err="1" smtClean="0">
                <a:solidFill>
                  <a:srgbClr val="0000FF"/>
                </a:solidFill>
                <a:latin typeface="Corbel" panose="020B0503020204020204" pitchFamily="34" charset="0"/>
              </a:rPr>
              <a:t>автобот</a:t>
            </a:r>
            <a:endParaRPr lang="ru-RU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94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281</TotalTime>
  <Words>66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Arial Narrow</vt:lpstr>
      <vt:lpstr>Corbel</vt:lpstr>
      <vt:lpstr>Impact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26</cp:revision>
  <dcterms:created xsi:type="dcterms:W3CDTF">2021-12-04T15:54:13Z</dcterms:created>
  <dcterms:modified xsi:type="dcterms:W3CDTF">2021-12-07T13:17:03Z</dcterms:modified>
</cp:coreProperties>
</file>