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7" r:id="rId2"/>
    <p:sldId id="256" r:id="rId3"/>
    <p:sldId id="258" r:id="rId4"/>
    <p:sldId id="266" r:id="rId5"/>
    <p:sldId id="259" r:id="rId6"/>
    <p:sldId id="260" r:id="rId7"/>
    <p:sldId id="269" r:id="rId8"/>
    <p:sldId id="268" r:id="rId9"/>
    <p:sldId id="267" r:id="rId10"/>
    <p:sldId id="262" r:id="rId11"/>
    <p:sldId id="261" r:id="rId12"/>
    <p:sldId id="263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6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6A5F6-AB00-4EDF-91BF-A4BEF222F8CB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E31FA-59C7-4049-AB35-1BEA0B761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5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A30DCE8-5125-40B2-9A6F-B88E7F261229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FEB700A-6D92-49EF-B971-B468279F7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Разгадай ребус</a:t>
            </a:r>
            <a:endParaRPr lang="ru-RU" sz="4800" dirty="0"/>
          </a:p>
        </p:txBody>
      </p:sp>
      <p:sp>
        <p:nvSpPr>
          <p:cNvPr id="3074" name="AutoShape 2" descr="data:image/png;base64,iVBORw0KGgoAAAANSUhEUgAAAhIAAAC+CAYAAABgfOYDAAAAAXNSR0IArs4c6QAAIABJREFUeF7sXQd0VVXa3S+990YgISGQQgmhF+nSu6BgQQXHUcdxqu3XsZeZUcc61nEcCyAqKr1Lb4EQQgiEENJ7773+a59w8eWRl7z0l+SctVwg755b9j3n3H2+sj9VfX19PWSTCEgEJAISAYmAREAi0AYEVJJItAE12UUiIBGQCEgEJAISAYGAJBJyIEgEJAISAYmAREAi0GYEJJFoM3Syo0RAIiARkAhIBCQCkkjIMSARkAhIBCQCEgGJQJsRkESizdDJjhIBiYBEQCIgEZAISCIhx4BEQCIgEZAISAQkAm1GQBKJNkMnO0oEJAISAYmAREAiIImEHAMSAYmAREAiIBGQCLQZAUkk2gyd7CgRkAhIBCQCEgGJgCQScgxIBCQCfR6BGgDllZWwNjXt81hIACQCrUVAEonWIiaPlwhIBHoNApt378bu7duRFh6Oyrw8WLq5wcnLCz4jR2LJ/PkYNXRor3lW+SASgc5CQBKJzkJWnlciIBHQWwRogfjtI4/g8mefYRmAkQBoi6gEkAQgFMBZc3MMX70aLz73HPx9fPT2WeSNSQS6GwFJJLr7DcjrSwQkAl2OwB+ffhpxb76J1wCY062hdgfGAEwAZAHYA2CrmxvWvfQSHn/44S6/T3lBiUBPQEASiZ7wluQ9SgQkAh2GQFhkJFYOG4bvAJgBqNZyZsPrJIMWisdVKsx57jm8/corHXYf8kQSgd6CgCQSveVNyueQCEgEdELglXfeQdbjj+NPAIp06KGQjScBDH32Wbz/+us69JKHSAT6DgKSSPSddy2fVCIgEQDw0EMPwe/zzzEfQIWOiNDdwWMfVKnwxpEjWDBtmo495WESgd6PgCQSvf8dyyeUCEgE1BC4feVKzP/5Z0xqBZFgdysABwH8Z8wYhAQHw9jISOIqEZAIAJBEQg4DiYBEoE8hsGj6dKw9dgx+zcRHNAWICgAtE78B8M/gYMyaMKFP4SYfViKgDQFJJOTYkAhIBPoMAkz7XDpuHP5y7hycAdS28slplfiMO7Dnn5eBl63ETh7eexGQRKL3vlv5ZBIBiYAGAmU1NVgxejSejoiAfRuIBAMvT9PFceed2LRpk8RXIiARkK4NOQYkAhKBvoRAQVkZVgUG4sXYWFi2gUhQX+IigC2LFuHHnTv7EnTyWSUCWhGQFgk5OCQCEoE+g0B6fj7uGTYM/0xPB0Ml61v55IpF4uiaNVi/fn0re8vDJQK9EwFJJHrne5VPJRGQCDSBwLWUFPw2IADvlZSgrg1EwoaBlgB8P/oITz/6qMRYIiARkK4NOQYkAhKBvoTA6fBwvBAUhHcAVLXywenWyGGNDktLHI6Lg4eLSyvPIA+XCPROBKRFone+V/lUEgGJQBMI7Dp8GO/NmoX3WqkhQblsujWeYIGvV17B688/L/GVCEgEriMgiYQcChIBiUCfQWD9li34ZsUK/BtAqY5PTf0I6+sujeTly7H3559hoOK/yiYRkAgQAUkk5DiQCEgE+gwCn2zYgF/uvReslqErkWB2x1sAEpcuxc8bN8LGimoSskkEJAIKApJIyLEgEZAI9BkE3v7sM4Q+8gheBFBy/akVtwX/lwJV6vU36M44CuDfI0fi5PHjcLCmbUI2iYBEQB0BSSTkeJAISAT6DAIv/etfyHnySfzhOpEgiSB5+BgAy4WzkJd6MS/aHl5mXITM0ugzY0Q+aOsRkESi9ZjJHhIBiUAPReDxF16A+auvYg2AMgCmgHBzVD30EJbNn4+3X38d94aG3iATJBKMpzB76SX860XaMWSTCEgENBGQREKOCYmARKDPIPDYX/4C7/feE0ShGkAKgP/z9kZEbCxUKhV2Hj2Kf86YgS+uWyyY8hkF4JWhQxESFgYzE/6LbBIBiYB0bcgxIBGQCPRJBB566CEEff45pgOoBMAiXo9YW+P1nTsxa/JkPPX668h+6SW8oBaMyWBLpn2OfestvPQE/yabREAiIImEHAMSAYlAn0Tg7lWrsGjzZoy4bpFQJK//aWkJ84EDYRsZiVeBRgW9WDo897oQ1TdHjmDy2LF9Ejv50BIBbQhI14YcGxIBiUCfQeD2xYtx265dCFRTtiSZyAKQBsAfAIkD3R7qjVaJXSzWNXUqjh09KnUk+syIkQ+qCwKSSOiCkjxGIiAR6PEI0I2xaNIk/CE4GAM0Kn8ye0PJ4GAWh2aj/BQDMx8G8MyhQ1g0c2aPx0M+gESgoxCQRKKjkJTnkQhIBPQageLKSixhCfHo6EauC11vmhkcnzGu4qmn8MEbb+jaTR4nEej1CEgi0etfsXxAiYBEgAgoJcRfTU8HXRVNWR6aQ4p9fgIQdvfd+HHjRgmqREAicB0BSSTkUJAISAT6BAIsIf67wED8Kz+/zSXE3wdQ98QT+PgtimbLJhGQCBABSSTkOJAISAT6BALhMTF4ZsQIvFFR0eoS4kr8xDqVCp+ePSszN/rEiJEPqSsCkkjoipQ8TiIgEejRCJwOD8frQUFgdIN6PY2WHoqBlhYA/gbA7rHH8MW/qXUpm0RAIqAgIImEHAsSAYlAn0Bg38mT+M+UKa2q/ElglOqfOatW4fv166W6ZZ8YLfIhW4OAJBKtQUseKxGQCPRYBDbv3o0tixY1qvzZ0sNQU4LFvCijfejcObg4OLTURf4uEehzCEgi0edeuXxgiUDfROCTDRtw7t578aSa/HVLSNAasQFA8bPP4v3XWd5LNomAREATAUkk5JiQCEgE+gQCr7zzDhIffxxPXS/IpctDK0SiSGpH6AKXPKaPIiCJRB998fKxJQJ9DYE/Pv00jN58Ew+1wiKhuDb+ERCAvWFhsDalvqVsEgGJgDoCkkjI8SARkAj0CQQeePRRuH/yCda0gkgQGFol/gDgrh9+wAN33NEnsJIPKRFoDQKSSLQGLXmsREAi0GMRuGvdOgz/6iusVCMS1Ieg1YEql5qFupQHVQp2XXr4YXz56ac99vnljUsEOgsBSSQ6C1l5XomARECvEFi+fDnmbtuG6dd1JJSqn1cAeALw1qIvQbKRAuDdoCDsDgmBqZGRXj2XvBmJQHcjIIlEd78BPbp+fX09VCrK78jWXQjId9B5yC+eOxd3HTggSojXA8gE8LS1NWzGj0fO5ct4NCPjBslQvwsSiVIAz/frh42XL6OfvX3n3aQ8s0BAmQe9ZT70lufQNjwlkeiFE7esrAzp6SlISoxBdlY6amtrYWNjDw/PQfDw9Ia9fUMuPAd3eXk50tKS1Y6tg62dPQZ4eMPDo+FYSS46fpCUl/MdpSI1JUG8o6qqStg7OKN/f0/0H+AFOzt7rbhXVJQjLTUFKSnxom91dTXs7R3hPmAgBrTQt+OfpOeccd71EuK0PpAcsCT4PevX43dr1uBoaCgemzoVX5SXw6SJEuPZAF5wd8eea9dgZ0GdS9nUEaisrERaWsOak5mRgpqaGlhb24o1Z4DHIDg6Omodz5WVFUhLS0VSwjVkZqaiuroGNja2GOA5CJ6eg+DgoL2vvr0Frr0Z6alibmZlpqOmpgr29k5iTjfMazutOChrcWpyPLKzM8S8dnBwgnv/gS327W4cJJHo7jfQgdevq6sTgzc1NQbOzlZwdnaCkZERDAwMxMQuKipGWlo2zMwc4D3IF3m5OUhLjYWTsyVcXJzFsSQN6seamtrDZ7A/jI25vMrWXgT4jrKzM5GSHA0nJyu4ujbGvbi4BOlp2TAytsPgIQEwNqYHv6GJvlkZSEm+BidnK7i4ON34nWSRffl+TUyUd/Zr3/bed0/vX1lXh2VBQXg8IgLO1+Mi1gH4Z3AwZk2YgOSsLMwcNAhfl5beVBlUqfp5dtUqbPv++54ORYfeP8dkfl4u4uMj4ehoAVdXFxgb/7rmlJSUIi0tCyoDK/j6DoeJya/rCPtyDUpIuCL6urmxr7FYgzieS0oaxjPDXX39hsHERH8zZni//PinpjSsvZrraXFxMdLTcmFs0jCvudYqjX1zcrKQkhQNZ5eGdVuZ9zU1xIHrdg5MTR0wyMev0ZrQoS+zHSeTRKId4OlTV378U1MTUViQCh8fD9ZjE5ORzdDQEMZGhjA0NBCTNCMzF0lJmTAxNYK/30DU1998rIGBShCQjIwc5OSWYYjvSJibm+vTI/e4e+EOIyMjBQV5KfAf6gMjQ0PU1tSguqYaNTV1wkJEzPlfXl4+cnLK4ecfJHDn+01PT0Zhfir8AwaJhai2phpV1TXgYvNrXxXy8gqQm1sBXz/5zpRBUlxZiZXDhuHF2FhBFBgfsQvA+jFjcNcDD+DAvn3w374dv9OIk1DcGvdbWuLLw4cxddy4HjfuOuuGOSazMtOQmRkLX9+BAAzU1hwDGItNTMM6kptbgKSUXPj7j4alpaUYz1lZachIj4GfnzdUqobNjlivDAyuk5GGvjm5BUhJyYXf9b6d9TxtPS/vOy01EUWF6fDj3GxhXnNucl6bmZkJq0NGeopYt1ua17m5+cjLr4Kvb6DercWSSLR19OhZP+5Us7ISMXCgC+rpABZeYJWYlIVFxYhLSENVLWBmZgTvAc6CPORk52OgV380hEU0HFtQWIy4xDRU1gDm4lhaNUyRm1sFP//h0s3RjvfOXUd2VgJcXGwRcv4yIq7GwdnJHuNHDYfXADfU1dcLq4NKZQgDA6CgoBhFRXXwDxiB3Nxs5GQnwtXFBmev93Vxsse4UcMxsH/zfaVrCsgrLsbtfn54NT39hsWBZOIogFAA/QCsAsBPmZg+15sVgM8YI/GXv+Czd95px9vvfV0LCvKQmBCFwYP7oa7u17gGriMlpWWIiUtGZY0KJiYG8OrvCEtLKyQnF2L4iNFg36TEqxg82B11dfU3YiLYt7hE6QuYmBo29LWwQkpKQ199G8852ZlibjpzboZexqXoeLg422N80HAM1Davi+vh7z8cublZyMlOgsuNvnFwcXIQa4Jnf9cm14SSEggLjT7hIIlEL5jfNAFmZiTC1JS+cnvU1TVYIthiEtLx5c7TCEnKh7mDC1BZDn9HQ6yeEYj+jvYwNDaGk5OtOPZa/PVjk/NhYe+M+qrrx04fCU9XN1hau8LV1a0XINb1j1BayneUjJy8NOw4dQmHruai3twGhjVVcDGrw/JJvlg2YzRUBgaCCPLPqsoq5OWVCFdFXV1lQ9+TETgUnYt6M1sY1FbB1bRW9F2q2beqCnm5JbCxcYerm3xndF2s8/fHG/n5IG9WyALJhBITUaZBIngcjel0gbx89CgWTJvW9QNHT68o/PmpCTAyKoOzszNqaxusCWwpaTn4YvtJnIjJgqWTG+qrKjHQqgb33joKXv3cYGBkh9qaChgbl8PJyenmvttO4ngs+7o29LWsxZpbg+Dt3g/mFq5wd3fXG1S49mZlJiNbzM1LOBydC5jbwKCmCq5mdbhtsh+WTB/VaF4zniQ/rxTGxvaor69Edm6qWBMOR+eh3sxGzGs301rRd7FG3yplXtv2h6urq97gIImE3ryKtt9IdlYmMjLj4ePjjprqhj0V3RhZecX4cm8ofonKASpLUZR4DZYObjB0dIevXT3WzgyAnY0lhgwe2HDsnnP45WouUMFjo2HpyGP7Nxw7azj6OfeHn/+Itt9oH+6Zm5OF8EthOBOTgp9D4lFfVYHihGgYW1nDbmAAvN3t8ZuZvpgc5I+KqqoGC5GhIYqKSpGSUoCSshIEx6Tgp7NxQHUFihOvwcTSGrZeARjUzw4PzPLF5JE3983Lr8awYSP7MPINjx4eE4O/jhiBtysqUKdBGLSBQyJhAOA+lQqfnj+PyUFBfR5HBYD8/DwR2+Dv5yFcEnStcc0pKC7HN3vPYfvFDBjWVaMg5jIs7Jxg4jYI/UzK8fuFo2Blag1DY8Df30OsV032ra1GfswlWLJvPx+4mZTjsYWj4GjrjBGBY/TmPdDKeDEiDKdjUrDlXLzYqIm5aWUD24H+8Olvjwdm+mKSxtwsLCxFamo+SspKcepa8vW+FShOUuvrznnth0mBfo3WhMLCEhQU1GLoMOYf6UeTREI/3kO77iI1NQmpKVcRGOiHqqoaqK7vt85HJeKTPWGIS81FdugB1BXmw9rOCd6jJ6P/4IEY5myMcX7eGDbcF+ejEvDJnguIS8lF9nkemwdrO2cMGnOLOHaokzEmjxiBMeOmtOte+2rn9LRkHDx6CLEFFcgrLEHU6ZO4duESDM1MYD7QH56jJ2P2MGesWzwJBoa0SnBhNkReXhHiYlORnJGFmPwK5BYWIzr41M19hztj3SLNvoXIyCzGOPnOcOjMGbwzcSLe0KIVoW1cMp7iCQArpKplI4hycjJxNeo8xo4djsrK6htrztWEdLy7JRhxWaXIOLsbdfm5sLC0xaCxU+DuOwjDnIww0tsLxiYqjBs3onHfxHS8+/NpxGWVIePMbtQVNPT1YV8/Hwx1NMQEf39MmnKr3iwjaalJOHjsMOIKGubmVTGvL1+f1wHwHD0Jc0a4YO3CiY3mNWNG4uMzkJyeeX1eF+Hq6VOICb/e1ysAnqMmYe4IF9zfRN+srBKM1aN5LYmE3gzJtt9IQkIMkhIjMXHiaFRUVMJApUJVdTUOBF/GZ7vOozA7G7nhx4VJd+QIfzzz1B8BM3OcDQ3D0IGuGBU0VO3YHOSGHxPHBvLYJ/8AFY89H46Rg30wbdrstt9oH+6ZlBSPvYf2w9bFFSN9vPDjj9vwn/9tFBHYJs4ecAmchPE+dvjzqhmws7NBbW2dCDjLysrBpcvxSM3OFX2Dhnjjx81b8dkXDX2NnQbAdeQtGDfIBn9ePRP2jfrmIj4hCzNmzO/DyDc8eltKiLMfXR+nAXw5diwOnT4txaiuj6SMjFRcDD+FmTMno7y84kamxYmwq3jnx1MoKShF1rn9Yi0a5OWJl59/ApaODjh6OgSDnO1haqJq1Leuthbs+zb7FpYiK6Shr7eXB14RfR1F34AB/TF37mK9Gc8JCbHYf+QX2Lm6IXCQJ374YSv++9Wmhnnt4gmXERMxcbA9/njH9EbzOjMzG5GRiUjJzoG9qxtG+AzE5h+24vMvv220JkwYbIc/3dF4TWDfpKQ8TJs+V29wkERCb15F22+E2RqpKdeuWySqBAlgO3clCZ/uDEViYjpyzh8Cykph5+yMkTOno5+XN9zM6jHW10NYJEKvJOETHpuUjpxQHlsGO2cncazbQG+4mwMThwdIi0QbX5OwSBz7BRfTCxGbWoS08BCkxkbCwNwCVoNHwjtwAuYG2OH+BROhMjQUFglmZjB7IyaWO5c0RGQU/do3JhIGFg19vURfW6xdMEmjbwHS0oswfvzUNt517+n2v82bcXLVqlZV/lSenlaJ+wD8dft23LlkSe8BpR1PQotE1JVQjBsXCPr8G9YcFa7QIrH5JBLTC5B1Zi9QWgIrWzuMmj0d7j5+cDGpw0iv/jASFonGfaMS0gUJSUzLR9aZfUBZCSxtbDHq1oa+rqb1GO83SA8tEr/gYkYR4lKLkHohBGlxDXPTenAQvEaMx7yh9rhv/oRGczMnJ09YJJLS00XfeNH3LFJjr/zaN5B97XDf/MZrAvtmZZVKi0Q7xm+f6RocHIx3dIwSt7ezxbx50zBv3lRUVlbByIhR/yqkZebiq32hOBZdgIqcNBSlxsHMwQXm/TwxxMkCd93iCw9XBwwaNABpWXn4eu85HOWxuekNx9rzWA/4Olti/lBXXAm/jOhr8eIdTJo0CX/5y1/6zPvQ9UFPnz6Nd99996bDHR3tMWHiKBQYWODbUwkwMTRCSdIVGFjZwtpjMNwsgAdnBWDqGH+R0snsDQYEpiRnYMvWffDw7I9CQ0tsPBkPUyNjlCRFQmVlJ/r2E339MXVMQOO+KRnYuGEr4uKTb7qfCRMm4PHHH9f1sXr8cR988QWiH3xQFN8qaeXTKKXEU/twrY1Vq5jT8muzsrLErbMm47bb5qK8vBLGxobCgpBXWIyv9pzB/sh8VOVnoSDxKkxtHGDp6QN3K2OsGueFuKvRGOjpjttum3dT36/3nME+9b62jrD0GIT+1sa4Y6wXrl68jMtXrjW6l9WrV2PlSlZQ6Zz2/fff46effmry5JzX4ycENczr04kwNTRESVIUDKztYDXAB/0tVfjNrABMGe3XaG4mJ6dj68/74ek9AHkqc2w6lQhTI0OUJF5p6OsxGO6WKjGvp4xuvCaw78aN2xDfxLzmTXp4eODtt9/uHDC0nFVaJLoUbt0v1hoiwXzkcWMDsWzZrbCxsUF9fZ0gE/V1dbgYnYivdp3B1dxq1JlaAjWV8Laqx53ThsLfe4CIJnZxcRA74IirCfhq99mGY00sUF9TBR/reqyaGgCT+jr8+PN+FBQUSCLRzGvURiSUdzRl2ngcCY/BrrAk1Jnbo7ayDPb1ZVg9fQTmTxkJIxPjG/n0VPgLDY3Art3HRa791GnjcCjsmkbfctw5fQTmTR0J4yb6bt16EPnX35n6bfc1IvGPDz5A6Z/+JHQiSCSUrA11QXiGKbNwl2YwJrM6ogB8NGkSfjlxAkbMze1jTZNIUFhqZGAA7lg1X6g11glXnCFzQHEtIQ2fbzuJS1kVqDO1Qn1tNfqbVOHuaQFwsrbADz/uhccAN6xatQB29g19jYwMhFXjWmIa/su+mWp9Tatx1zR/OFlZYOOmHcJKp966k0iYm5th/LggTJ4yBocuxGDPheTr87oUDvXluHNGIObeEnjTvD537iL27j0BXz9v3DJlHA6GXbve165hTUA57poeiLlTAm+a1+zLeV1QWNjkKJREoo9NzuYeVyESEydOxF//+tcWkaFaYlZmPLy83ERONzUJVKp6GKoMUFRSivMRUYi6Fg8neztMnRAEczNTZOcUwMtrQIPiBI81MERRcSnCrh/r7GCHKeNHwsrKCnkFNfD1HQbeF3fc0iLR9CtRiERT+NAczJzx/gMchK5HbkE5jAxUcHGwFjs0WiFqhY4E34eByNgopI6E/3ChfMdcdQ8PR8QmpCGnoAxGKhVcHK0x0MNdEEH1vozsLipm3xGN8s3PnDkjdit9jUj87dVXcfaFF+AHIE/j1VFmjToSXgAoq0TlS8ZGMIm68nrmBvUV/+bjg4MREbDug8JsCpH44YcfbqDHzI2kxCgMGeIOat8J/RpVnVhHqCNx4XI0Ll25BlsrK0yfOApOzg5ITS3GsOGjUFiYj4T4KPj6sq9KjF/2NWLfsvJGfadNDIKTowPS0kswdFjQjfGsWAq6ikhouw7X3rzcJLi7OwgNnhvz+vrc1JzXnJvFxfVCl4caFHl5yaIv53VuYTmMVYCLow08Pfo1Oa+Vvpo6EsnJycLKKIlEi5/LvnNAa4mEoq5WUJCCwYM9NdQqDWBibAQjI+OGYkWZlKXNhKmpIfz8uHSqK1vyWGPhn+exQtkypxRDrqupNfeh7DtvR/uTNocPVezS05NQVJAmLAxMl6P6KAMrqzXUKRnVnZf3qwKe8n4LC1MR4O8jXFdUtOQi1bhvgypmbl4lhgwZAQuNuhB9lUjct3YtTnz9NahAQOJQDqDoeoE6mwYFNzDptkKlgll9PQYDmAVgNACW6Dp33SJx6ORJYcLva60pItGcOiUVKU1MjGDMNYcuj5x8JCXlwH/oaDEmOe5ZVyM9LQb+/hrKloZq6xX75uYjOSlX9FVX19UXIsF5TWXL4uJ0+Pk2P69zcvJRUFB1Yz1lX8a4lRSnw99v0I15zU1BY8VaqoPmIT//176aY1ASib42K3V43tYSCZ5SXe+96ToOv+q9s9YG1eVaq+8uiUTzL68lfCgWxh1MMnX1na1FvQzNeijp6TlChEpTk7+hTsf1WhtN1um4rslvYo9Boj7KzbU2+iqReOwvf8HZ994TBCHC3Bzm7u6wcHEREsWFKSkwyMzEkPp6YZlIv14ZNA0QxGMBgPMA/F95Ba8//7wOs7f3HdIUkeBTNtTayEF83BU4OjVVL6MUaalZgIr1MhrX2qAVgoqtCWp9lXo/XMtKS8uQmpoJAwNr0VdzPOsLkbix9maxzlGs1jpHnNdN1csQ63ZWOlJSYuDiwjXh5rpHoq+JPbx9/BrVK1EfaZJI9L551+4naguRUC7amgp0ra0419KHst0P3sNPoAs+XEArKipA/Y9fK7TWiYqfHp4+GOChvfpnQ99ypKQkITkpTixAJCeiYuuAhuquzVUO7atE4uy5c5g/fToqKyrw6aZNWLlsGYwNG3z6+cXF+OXQIfzzlVdgExEBddkpukGCWeRr6FCcPX0atjY2PXyEtu32tREJno1jkoqLrP6ZKqpepoEVPe1YkbZ/Q0Xa5ip4MuuD1YpTkuKRlZUu+opqtuzr4aW1ArE+EQkFB87N1NRkJCbEICebc7OhmrKHB+c156b26p9ct7kmJCfGig2DmNe29qIKKisxNzeveX1JJNo2tnt1r/YQiQZgGmptKH8XLsgOMMnq8qHs1S+mhYf78ccfQT+yvsaQKETC19cXr732Wp96VSdPn8bv//AHvP/225g+fbogczTBKxahU+fOYc6ECbizrk64P9gYaBkBYPAjj+CTTz7pU3ipP2xzRKI5UEgyOmLdaeoaCpHo7Ln2r3/9C2fPnkVnx2K0d3ApRIKS5R999FF7T9eq/jJro1Vwdd3B7ScSnXOvkkg0j+vrr7+O8PBwUQ/gvffe65yX0I6zbtmyBZs2bRLm0Q0bNrTjTD2z69p167Bu7VpMmTJFuDVEkB8Jg4kJMjMz8fDDD+PK4cOoKy0Vbg3P6xaJ9/fswZL5fVPYKyIiAq+++qrAST3YsrtHwD//+U+cP38ebm5u+OCDDzrtdn7/+98jOzsb48ePxxNPUOdUP1tUVBReeOEFcXOffvopHBwcuuxGJZHoMqhbd6GmiMTx48dFoNKYMd2nNS+JRPPv8b777hM73cDAQDz33HOte+ldcLRikeClnnzySYzrY2WxubNfjzgBAAAgAElEQVR++umnMXr06BtEQtk10zJBWfKo2FiEhIYiJDgYJ/fvR9SVK7hz7VqxI505c2aTsSdd8Oq67RL8KB06dEjviMTGjRuxbds2cV8ffvghXFxcOhyjtLQ0/PnPfxbnveOOO8R/+toUiwTv795778WSLhRPk0RCT0eFJpHYsWMH1q9fD1NTU7z88ssYNGhQt9y5JBLaYVfXkOhsc2tbX746kbjlllvwpz/9qa2n6nH96K/m4vrmm2/Cz491aaqE2Z3/KWSCREI9qK+sshJXIyNBlxWxY58//OEPev1B6cgXw0DAtWvXCvVKNn2ySKgLRd1111247bbbOvLRxbk2b94s/mPrKa4N3iu/D7TYdFWTRKKrkG7lddSJhKOjI3bt2iXOwB0kVdaYeqXZZs2ahZdeeummlL+WLs1F9Msvv8THH39806EckFTYHDBggPhNEgntaFKfgR8btuaIBC0WjE/Yu3dvS6/mpt+5a/by8hKEMiAgACNHjgQJAYXIdGnqRILH871bWlK7sfc3BrMtX75cxDpwPPMjyRgJNs4B5e/8UyEW/DvJhdI4/l988UXxDnge9d96I4LHjh0Tu32lNUUk6F546KGHOv3x//Of/whLktLUicTAgQPx1ltvdfg9UL03NTVVnLc5IkGhPlouLl26dNM90N2wdOnSDr83zRMqFgmOWZLmf/zjH/Dx8en06/ICkkh0Ccytv4hCJEgicnNzxQkeffRRUKBK20eIHxl+9CdPntyqC9L/RyGTyMjIm/rxmuvWrbsRMCWJRNPQFhYW4re//e2NHzuLSDR1dfr3H3zwQXBXpp5n39SxCpFg9DgXP97znDlzWjVeeurBOTk5uPvuu/Htt98K8sTFVrFI8E8SC1oj1P9deVYSC/7GRZokfuHChYLAkVT05saPUVhYmF4TCY55Zp8xjoOWpo5qly9fFtZfjpXS0tIeQySsra1RXFyMxYsXg67WrmhdRiS4G4iOjsbFixcRGhoKTur4+HhhKlQad1XcKXh7e4s4gOHDh4NMs7ez/qZe9MGDB/HZZ5+JnziQyXa5+2Qjho899hiIqWZri1Vi//79ePbZZ286l6enpwhiUqwRPEAhEtyR0UQsWwMCe/bsEbt77gBiY2M7zSLRHN4kmbRIOTk5aT1MIRK0NMXFxWHo0KGiT19oiYmJgox/9913NwiD+nMrFgn1LAN11wd/5/83lHfPw9y5c4WPvn///r0SPq7RxEu96aNFwt/fHww0nD9/Ph544IEOexeff/45Dhw4AOX8PcUiwViRrKws2Nvb3/iGdBgoWk7UqUSCfjXurBklfuHChSbN8S09IMkFmdWyZcuE36ezUolauo+u/J0fojfeeEPsGBlc+corr4AfdaWRfDEl6eeff77ptng8f2OEsS6NZIQfEiWYSr3Pb37zG2GyVCdydKvQpMhFlRON7Fc24G9/+xuuXbsmdqq7d+/uFiLB90Ay8fe//12rq0MhEhwfzC7hHKXkeW/9GKqPTVrc/vbcc9i4YUNDUbTr7gzNNUUhDPydY18zhVFxdyxatAicIytWrOiVU4AkiQGNtHCeOnVKPKM+Egla1PjB51r0xRdfdMi74DunJZbr4+zZs/HLL7/0GIsEJbI5Rkmcn3rqKYwdO7ZDMGnuJJ1CJPih27dvn0hBYUpVR7UZM2bgd7/7Xa8mFOfOncP7779/I7iJlhlGmWs2MnD67+iW0Gxk5swYYKGolhrzo5nSpGndYC4yrRFDhgxpdAr1gEIGN9Gc3tcbJywzIGg5IvFqqRZJe2IkdMGa1qr777+/SdKtLkhF0nn48GHcfvvt0CzKpMt1etoxtISSZH/zzTfCEqqQCYUoN2WRUOIllGdVLBR0czDegrjRXdIbG9cdWo05tpX4A30kErQUcN3kBox1iUim29tOnjwp1mG6SmgZ5waqp1gkSCSY3swNfFcFVHc4kUhPTxe76RMnTrT3XTbZX/EH33PPPSLgrDc1smru8tlocuYOSlvRLvpzGXzUFAPnB4IBUkxBbK5xMWVk7/bt2286jASB7hRNt5I6keBiSrLY160S9Llv3bpVxBpw0WkPkSABYFZAU40EhFYqBsDxvSuxM5rHNuWSUo5RJxK8X8bb9OvXTyyavb0dPXoU//3vf4ULihoSnEPceYq6MvX1N1koSDQ4/vmnZiAm16HbVqzA8mXLBGnrbY3WNVrZGEvDdaatglQKLs2R59ZsfNRxVle25PtgVltHFaOj25bkhFaJoqKiHkckSAK5oSDx5XjXrLnT0eO1Q4kEI1YZoZqUlNTR93nT+ahM93//93/gzrk3NPUIZO50lGyJ5qp/pqSkCAZOX7dmY5Qw8eEE09a4WPzxj3+8yapBdxI/LCNGjLipq0IkKHZCPzHvtbfuyHQdV4pgDV1EDLrsLCKhfj+0gnCuMSCsqUYyf+utt970k6ZENkkLrYY8F0lQb26MBeI8I5mgBU4hD0rcA4mF4ubQtERoEgluYvhxJcYUsept7euvvxaZYnTfkCjpO5GgvscjjzwiXgPfr65ZTE29N65r6udi/FNPs0gwg4wuToYUdEVAdYcRCZrIn3/+ea27pM6YaMOGDRPxAwzI7MmNQZUMrmQjA16wYIGILWEGRnNEggshJ7x6epaCQ0tWieZSPpsjIQqR4EeHxJG7Od5/W60S3O2RCO3YuQ0kRqOCRmHFipWwsOgZKYmMaGdkO2MMSCB0yWppbnfWnEVCc4zT6ke3VFOpwBSkIUnU9P9rEgkGHjLWprd+EDV3sEeOHBFpzoxqVycQPI7/r6TOKXES/DeOUcVqofxOIkGrKOMHSCR7W6OLjtYvKrXSvanvRGLlypUi+FuxInANbWtTNHsU64YuNT30Kf1TKSNOCxylsvmd7Ozsog4hEvwQcEHrCkuE5uBgXjGZV3OR6m0dUJ3djylLlFHmx4gmVLoSOHjZdCESPI67SVolrl69etPtMgiM76Upq4S2lM+WCIj6h5I7OBLItlolSGaY+3z85DFYO9hjiJ8fws6chaOtHebOW9AjAms5UTlhFf9pVxKJ/Px8kbbLLB7Nps1crEkklNxzptDRBKrsvDt77HfH+fmumDlGwsd0PnWtCEUqm/OQxIx/NhWEyfsmRnTrkawxkK23iXqFhISImAhmz9GyxdYTiIR6XIMi6d2WcfbMM8+IeAvOLa7HPZVI0H3HjSld2J0dUN1uIsEUIaYOUpREl0aTE4P0aIqiJcHKyuqGslxJSYkI7mGE7M6dO4VvSpdG8xt9Qp3tB9LlXnQ9htKrJBEJCQmCBJFEsJCS0nQlEjyeMQ60zGi25lwU2lI+W/JXqn8oyfppEm+rVYJEJPJKJC5ejsCEqVNgZm6BuCtXkBATjdWr1+h9DAwzHjhR+eGhK4ixBl1JJNrid26q+iffIYN36eaYOnWqrkO4xx3HDQfXFFqQuIMkGVDcG3wYhTgocRFKxoYSK6EejElyTiLBYGhFQrnHAaLlhrkuMUuDFhdmy/UUIqGeaUEi1BZLNQkEiYR6BkhPJRJ8bxRNY0B1Z8t7t4tI8EPAYDvuZFpqrRHN4blIKhghTH+XutaEtuswspisuSekh9KvzclKfzrNhlyINGM9WkMkuDiSzLGPZmsqaFJbyqcuglaaH0qlMl5brRLXYmJwPvwCRo4ZBRNTU8Rdi0JOegbuXL2mpSHV7b9zgnKiMpaEbj22nkgkmGHF4E1tGULdDnQH3QDXCFpeGMvCOaO4L3h6JRVUsVKo60cowZaK64PH8DwkEkFBQWLn2lsa111Fi4EuIMXS2xMsEnwHivZDWzPKGLBJ1wY3SdwksPVkIsEUb7qnOruIYLuIhLbUQc1JxcBBTl5mIrSmccLS7E//DrNBmmvcDfLj3FWSoK15DvVj6YKgdjvN0TSb0SzKD7hmaw2RYF9t/nISFJq1KKqiNG2CVrqIWWl+KJWKcy1ZJUg6Fb1+Wo4qqyqRkpqCI0ePIjklFctWroCjkyMunAtFaUERzMxMEHk5AubmFnB2ccWIEYEIDBypV6Z3ZjwQSwbbKYGNXUkkOsK1wTHBeAHqIbCRGFFNtTc2po7TXM8PPz+YijtDIQ1KhpISdMkxzb+zKdYJxSrB1Gru2KnH0ZtcGwqpHDVqlNiZK62nEAlFjZKiTE3FjrU0rhlkyWBLdZXMnkwk+LxKQDW/o4yX6IzWZiLRnJCR+o0yFY271vYUmdI1G0RbymJnANfWcyqV9NT9j02dq7VEggsjyRqDyTQbFzwG3nEx5MJIfQgKzag3Lpp8T8w/bq419aFUrBJkvVysNWVqaVEKOXcGO3Zsx7CAYRg1ajQiLocjPSMNdo7OMDExx2A/P6SlpmPThg2wtrLEwgXzMWr0aLHYJ8TH42pUJFBfh9//vqESX3c3xqZwghJTWuQUzY6uJBLNBVuSGPBdaLamXBs8RgkU7eqqgV35HvlsDF5mICFjJNStl+pBlupWCeX+lKBL/kmXiBJsydo3vcm1wY/NlStXROrgtGnTehyR4A0r9TGYvqqoAesyzqgzwpgQzbodPZ1IUE9iy5YtQlirs2qitJlI0IfGIL+mIsaVl0YfPXUKdFVZbO5lM26CIkvNXU+biJIug6grjuHOjzURuFC1FPzSWiLB+9dFXIqZESQVmoGxLSkiKvg09aGkVYJZJww6ZKOlhWqkCqE4HxaKc2Hn4ODaH7nZOSgrzEfQiEBMnDQJdSqgqLQYeQVFCL9wEcUFBRg7fjTc3PvdCHqztbJBfPQ1bPj2G7z5z3e64lW1eA1mOjDjgTEF6roPXUUkmLrLuCBtAc60zjVFCrURCXXp7K6sGtgi0B14wO0rV2LJ0qW48847hXVMqamhrlypqFkqNTX4p3oRL8V6QdcGNy7EuLdkbSiBtyRJX331VSMNmZ5ikeBwUSp2UsBQU+K7ueHEDRbJuWYl0fYSidYMYZYeYAYY3YzMCOKGU9cSEcr7U7I2lOtyjWDQPccs32tnuP/bRCQYDcpUG7Kc5hp9TDQV6QpEc+fSVQ1Qs8hUa15iZx/LoMgNGzaISG9KlzbX2kIkmpPOVqwS/AAqkdjq12cgGmsHtNS0fSjpc6ZvkUGyijlYIRSff/EJVq5ejQHeg1Ffp4K5kTGszE1RXFKKvKIi1NfXwsDQAEbGxqiqqBA5/vy7hYU5DFUqVFZWIPpaNE4eP4Y3X/9XS7fYJb/TPM6JS60O9YqEnUUk+NGj1YnBzQyUVdQZm3pY3g8DCptyUWgjEjwP880Zt9OVVQO75GVdvwjjeOj/nzdv3g0l1+bqaihEQzODg2SDKqYkJnPmzu01OhLKB5MuTkVHQXk/PYlIMJCdViJajvjhVC8Lr228MYOO5dL5bukSoWtEaV1JJDTvj6SAsT3c6LWUUaWNSPCcjOGiW52byJaszm2Zk20iEnxR9Asyw0Jb6wzrQHPFqpT74MeLO6q26hq0BURd+ygmNw4MmkQ7mkjwfNqks/k+WMmOZnimd6m35j48mvfY0oeSHyKSCYVQcELeMnMaJk2dgtqqGhgZGKO2tgYmRgaoqKpGTX09gAYFQVpsDv1yGKHnLsDa2go2NlZQoQ4WZmYY6OEBf38/TJ7cvOtF13fRnuOIMQVf6A5iTIF6awkfHqsrKW7LPfKeGLtBM2ZTrTkiwbFB8Z2urBrYlmdsa58lS5aInRktpHwH6imfyt+VAEyFRPBampoSPJZxPtRboX5BRxaKauuzdUQ/Je2RHx1NMbqeRCSIBdc6Wu1oAaZloqVGizfHP+P46BJRb91JJJT7YPYMNy/NZSY2RyT27t2L//3vf50WUN0mIkHzT0t+QV2UFVt6uZq/c6fKQa6Y0JvqT6AZbaxvKn0USqEVR9fo2bZYJIiHthgI/kazGV0bmu4hmsiZHqRL0+VDyfMohEKUQS8pxKTp01BZXIaqsnJhaahXqVCvMgBUjJivhYGBCtXVNcjKzEZuXj5KS0qQEBeH9LQ0jBo5EvevWQMzc3NdbrHDj8nPz8O5cyGCONerapGRmYWS4nKYGhnjvvvvxeDBvjd2C7rg05lEglYFLp7arIDaiAQtHT/+uBlxcfEwNDWEm4sTrC1thDDYuHHjMWiQT6eYRDv8ZTVzQqaJM02amVKKPLaSiaFYJjRLiPPfNfUmeAzT1nk+ukl6okR2QyB7KIKDz8DK2hzpGenIzM5HfVUtVq2+HRMmTGq0A+4pRILvJiUlWZCC0rJymJobo5+bC0yMTOHi4iY2cG5u/ZCenibmdFZ2Fiory5GZnYOK8ipYW1hi7bq18PD4tUiiPhAJDuuWZA60EQnGAx08eABHj56AgYkB3Fwc4WjviPp6A0ycOAH+/kPbPbfbRCS4C2upypo2id72LhxkVSQKzTXmxZPI6FNjXjMtAeq52c3dX1uJBM/JDx5NWC1luvBYMnDurnWVGtflQ6n5XD9s24IRo0Zi95afkZORhfmLl8BrsC8qKqtEACWJBFAvFi4u0BaWlqiqrERNdTUKC/Jx9vRplBQUYO68hRgy5Fetja56v7GxMdi3fz8c3fph9Jgg1BuooDI0RPK1OCTGxmD48BHiY8umCz6dQSRoiWAwIUlEczVotBGJ3bt3IicvDxOnTYfK2AD1VTXIyMjEhdBQ+Pv4YO68+V0Fd6dch+SZuzoGBjPDSz0+ghek+ZvkQjPoUkn9VCdmJBf0NzNTh65UXUl4pzxYO0762acfo6y2HouXLEJ9fR1U5qaoL63Czz9swq2zZt8Y07xETyESISFnERcXC3MrK/iPHAmo6qGqrUP01WuIj4nBpPHjMWbMWJwLOYvTISEY5OuLIUMGQ2VsyCUIl89fQFVFOVbdsfoGsvpCJDjHuZEmoWiqaSMSR44cQmTUFcxesAgqUyPUV1ahpKQUx44cg7uTA1atbn/hxVYTCfqSmBpDP622xonKwBUGinR0o/AVJ29zQZdUGWQgaEfEZnTE/Ss+O55LVx349hCJ5qSzNZ+ntfobunwob7rGM0/D1MwMPl4D0d+9P/ILCzBjzlxU19ahvLQUtbXVghE37CZSkZWVjeEjhsPe1gamxkbgmLsQFo6ykhLcfWfXVVokjvzoh50/j4grkZg+bz6cHB0E+bG2tEZmSjJOnQmGIYA7VjZYdHTBp6OJxODBgwVx1MWPqo1IfP/TZhHkNWniZJRUV6GyvAxVNXW4EHoOeWlpWLpsOWxtbdu9c+mI+dSWc3BXxo8hhcNoJSNpUGIfFIuDejqoIonNMcmmfizJBskaRfWo30IRt57U+ExUtv3k4w+x+M674TNoECrKimFr7wQLAJt+2gwmpCtjuicRic0/bQbf2PChw+AbMBTF5WXiXReVlCL42FHYWVoKInH2TDBKq6sxYcpUWFtZCDellZkFrkReElkrq6/PZz57e4lESxtbjjvGP/GdsCAfg0W1Vc1ubuOnjUj88NNmWNnYYP6ceSitrUVpSSFUhiaIvHQJEWeCcc+ae2Fvb99iDEZzY7zVRKI5TXHlQky5YVZCewqnaLtpRqBy0aSJXltjQS+SHX1RumSq5bZt28TC01RKXlPP0R4iwfM1J52tXE8pDDZgwACd10FdPpSaJ2Psg+JXTkiIw/Zd21BYVgaoTDB69CgEjhgmRMe4QCfEJ2Lvnv3IK8jH8AA/BA4fitqaOqSlpsHR3g7Llq/Q+V5bc+CpUydxOvgUDA0NEBQ0BmNGj0FpaQnOnjuD9NRUDB85GgN9BqOsvBS5mZlISkpAaloaHO0cMXP6dHh6NtR70QWf9hAJfgTd3Nzg6uoqUtsYE9SayG5tROL4ieM4fvok+vVzg8cAD/TrPwBWtnYoLSxCeOhZlJeXYuKkKfDy9EJySjKOnziGnOws+PgMwbix4+Dl1fGbhta8v5aOpebGmjVrhIAeAyXVSQP7aqpXqp9PcW+oK15yrLJ6Ki2vLNWsjy0hIR47du5AQUEuhvgGYP7c+cKSEhp2DiePH0XA0BEYPXEyKqurUJibg+SkBCSlJCM7MwcP3Hf/jTHdk4hEUlIizl+4gHPnz6Ie9SgrKYO9oyPGjJ8IGwtLnDl1DDk52fAe5INxE26Bk1s/lJYUIT01RbhEaIXzH+KLpYt/tWh3NpHQHDvUsaCIlDYXvjZrvzYiEX4xHDt274KLmzM8B3jCfYAHbOwdUFddjbCzwchIT8WkW6YiwG+oqJV16MhBJCclon9/D8yYPkOnud1qIqGL2bwlmeX2TDpdiAzjI5j+xhK4+tBobmZWA/2z6sJQzd1be4kEz61NOlu5blsyXHT5UDb3XAy0LCgsROj58zh16jR8/f0waepkZGZkwtTUROwWK6srERkZhf279qK2uhpjx4xG/37uGD9+AhydnDrllf73f59jeFAQzEzNcSY4GMWFhTAyNhAf1rmz5sLC0grFpaUor6hAyNlgXIuOwrixEzB69JhG40wXfDqqaFdbgNBGJJgZw+C0kydPoKqmCrNmzUU/d3cYqVQwMTZG+MUwnAw+BRUMYWBgBL+hAfAe5I3wC+eRHJ+Ax//6ZFtup8v6ZGRkCNEtlsTmBkOpp6HcgGKVUKyYiutDPfhSOVaJp1i4cOENZdMue5BWXOjtd97C8FFBCAwchQP79yM9OQXmlmaorCrDPavWwL3/AGTn5MDI1BTRUVHYtnUzRgwPArM2XF3dGl2pp7g2eNPc3b/y6otwdnXFrXPnobS0HOdDQlBeVgYDw3oMDRiK6VNnwMDQCBVVVSDJPHTwAELPncUD6x4U8XWWllY3nr+riQQvrC1onr9ps7hrIxIc6yRYx44dRXpmGhYsWApPLy+oamthbWWFazHR2L1vF4wMTVFTUwfvwT4YNXoULoaHISbqqk5zu9VEgikkzJsna9LWWlPBsBXzQhyqy26uM10rrb1fRUaZmgqtKSTTEUSC7JKR2E3VQaFQGN1PrbFG8Nl1+VDqghF3S/sP7IWDkzPGTpyAEydOITEhEYsWzscgn0GorKpGUkIikuLiMPvW2bC2ttHltG0+ZuN332LewiUwt7IQ1oZf9uyHqr4eK1esgK2dHfIKClBfVwtjYxMkJCYgKvISxo0Zh2HDGpfe1gUffSQSBI47tRMnT6CmrhaTb6EYUT2Y6m1tZQ1jQ0NRfyH47FlMmTEN4ydNQn1NPS5fvIBDB/bhb882SITra4uJiRGZZpRAVtwV6sSgqdQ6RVNC0Y7gMYpLhO42ppNS7IcpevrYXv/7q1j329/B3tkJVdUV2LFlG84Fn8Vjj/4Og3x8kJGdg8rKMlhaWKGquho//fgdAoeNwMyZN5ef70lEgu/ihRefw8hRozFr7nwYm1Il9xIOHzgIz/4DMHfuHBibmKKgqBCGBqz4aoiLFy/g/PlQ3LXqzpt24N1BJJpLLNC2UW8ua4OuvWPHjiAjO0vEmhkaGKCiskIEU9tYWuJieDi2bN+BCbdMwqw5t8IARkiMi8XWH7/XaW63mkjwo9SSOpYkEr8uK0pBJOZlk+nr2jqCSPBa2opzcXfG99jaOBJdPpS6PCOJxLYd22FmbYUVK1cIU9rPP21DUWER7r//PvgHDMO16KuICAvFtCnTMNDLS5fTtvmYjd+uR8CIQPgPG46yijJUlJWhrqYGtTU1KKuoEn5XIwNDWFpZw9zcFJcunENBbh7mzV3QqOS5LvjoI5EgYYiMvITLVy7hlhmzYGlth+ysbNTV1qAedTA1MoKZqSmDBWBiZiqeuTAvHyHBp5CblYUHH3y4zdh3RUeqFlL5lTou3KFpilApREI9Q0M9Y0Nd2ZL+dGa5MHCaLkt9lRT/738/wwAvL8ycPQ/lVeUiE6q2qhqq+jqUlJWjuq5ejGnuzD0HeiIxLhp7tm/Fbx54GLa2ja25PYlI0Lr22usvY4DnQMy4dQ76e3qirLwMleXlQE0tqqqrUF5VzcResf7Z2dsDdTU4sGcHBg4YiAkTJt9QquXY7A4i0dwaoc3iro1IkPwmJyfiwMF9mDl3AZxd3ZGemobauhpBqk2MDGFhZop6A0NBumiNqamqxsljR5CZmqrT3O4UIsE8XBZN6YzWkywStN688847YuFikGVrFMU6gkhwUWQalGaWS3s0PnT5UOry3rmjOxV8ClHRUVi5ahXMzCxw5nQwfv5hM+zsrGFrawNLC2uMHjUakyZNEgJVndlOnDyK82EhMDa1gL2DK8wtLTFwoCfs7W1FGpmBigqHxlAZGSI5JQlRlyIQNHSoCE5Uf6+64KOPRILYMvbh4JHDMLKwxPjxE2EAoKa6CvWobagHUw8kJCQJy0VlWQkK8rPRv18/jBkzEYO8fTrz9bT73NQJoFuDAkXEn01dcIp/VywV6hYIHqe8XyVVlB+fxMREkSFDoq4vsViaIMXFx2LXrp9RU6dCv/5eIt2alkhvb0/hXlRxTMMQRqZmqK6txs4d2+Dp7IQ7bl9901rVk4gE1719B/bg8LFDMDIyhqenN2ztHGFjawcvL0+YmZmisqpKuOkMjYxFKvrFiHBcCQ/DyqXLMXRo43oU3UEkmrNIaIsBbM4iUVBYgJ27d6KkuhYzZ90KQ5UhaqsqUIc6kXpvamIq5jYz/WqrK5GTlQo7G2tMmzZbp7ndKUSipSjV9qwK+kwkqDcQGnoOcXFxv+oNlFTACCqse2BtI72BljDoCCLBKGCKmERGRja6XHtqkujyoWzp2ZTfk5OTsH3nFtRAhUULliE++ioK8rIxfeZssWtgUJydnX2rCJiu19Y8jmQvLS0VW7ZuxZ69+zBuwnjcteYu2NrZo7CwCAassWBijLp64PjR4wg+cRK337b8JjVQXfDRVyLBcfv1+vUorazCvWvvhZ2dLcpLy8TunZVZjYwMcPLYcXy/6Qf0c3HFQw81+JNNTEzbCnuX9WMk/K7du/HRhx8KIqFYG5Sqn+okQrkpdSuFetEuZmxQF4ZuQ9a2aUlxsMsesm7c27sAACAASURBVIkLlZWV4uTJk3j97/+Ei5srnvy/J+A9eLDQa1FdF9uysrFGclIKXn/lNSycM7vJgPCeRCQIA8sFfPvddzC1tEBRYSHiY2OxcNFCLFyySLg1ykrLxBhgNhnjnrb9vBVZ6elYc9ddQrRJvXUHkYiIiBCuOMbWaTZu0qmMrKnY2RyRYCjCF//7HyKvxeCxPz4GF1dnlJWUNgQZM2PF2hLh58Pw308/hwoq/OXPfxQ4mJnppt3TKUSCHy9+rDqj6TORoN7A3v37RCTw6DGjGukNJMRew4jhgY1ys5vDp71EQlsKaFPVQFvznnT5UOp6Pg7iuPg4fP/Dt4i8fBlzZ8/FkqXL4eDQ9dUnGU/CzI24hAT4BvjDc6AHiopKkJefjyG+Q8THoqa2BsZGRuLjGn7uPMLDzmNk0EjcdtvtN3aluuCjj0TiQth5/PDDd7B3cMK0WTPh0s8V1XQB0KVjaISsrCzk5eRi0CBvER8VdfmKiPpmJhLFqvT5Y8rx+PXXX4tYIareMhiPjXNEiYNQLA8KsVD/d/UMDz4nMx8oNU8tnebS4HWdB511HOcXNza8x8H+/hg6PECQvpCQUIwdP1aksJZXlItgWiNDQ8RFx2Ln1q2wtDTDM8++0MjS0lOIBHfyjAU4fOggHJxchKmeVolhI4ajn3s/kZWhMjCAh6cH6oSGTb2Y03RTnj5+EsmJCUIfZM7cX1N6u5pI0G3GtOKmYts4VrR9X7URCVrP/vPZxzAyNsXs+fMxYOAA1NTWora2DiYmJkI8MC4mDsOGBaCkuBhXIqOQl5UlXPGMAdNlbncKkehrMRKK3sCFsDBcjLzchN5ACk6dOd1Ib6ClxaOtRIKLBwci66DQraGpt9EeawTvWZcPZUvPpo+/nz59EteuRWPhoiUwt7FGxMXL2PTt9+jX3xVr7r8H9XV1IpWM79rGxlrsBi6EXURo6FmMHRmE2bMb6pTogo8+Eon1G9ejsLQUK25bCWNTQxQVFgvzLz+apmYmCA+PwE/fb8EtU27BipXLoaqrxaULFxATew0LFiyCs/OvtQn08f1+9NFHoJ4LBX24y1PSPZV7VSwOyr8r7gyFWChBljyeommfffYZOEcZvKmvLTs7Cx999AEe/u3vYOfmgoqKKrz1xttgfNIb7/xDkIeS4lJUVlSIkgK2dtYoyi/Fv959C0vnzb8xpvl8PYVI/PLLfkTFxAgVXCsLM1iYmmHq9JkwNDXF0SPHsWf3HoyfNA5z5s0WcQBlZeUCB85psuZDhw4jPzcbjz786I3X2hVEgjFK/KCTPFDwkaSgqdacW1obkdiy9WdcjIrCb9b9BuaWpmJuk3ARI3MLM6SlpePf736MkSMD8cCD62BsaIDEa9fwy6EDuOuuNTrN7VYTiQsXLoiCLs0JQlFhj1oPrYkJ0HUy6iKT3ZlZG83pDaSlpmCE0BsY0lhvID0djrYOjfQGWnpeXYmELumwyrXoH2XMBqWy29p0+VC29dzd2W/bti3o594ffsOHIic3B0cOHcf58xdx3wNr4OBgh5ysLOFq4cKTxVzzoX5wsHfA2eBgBJ84jlde+XuPJhKfff4J5i5YBEtrK1y+dAnl5ZXw8h6I0pLShgJqVlY4sO8goqOi8duH18LNzRXlxaVC+ZIkq7P0PTpqTFDRkgSO9W7US4irB1Eq7g5ekzEhitKlYrlQKoFSH4dF7hjnw3x/fW3btv4sAilnL5iP/KI8pCSn45knX8DTzz+FEYHDEHs1GhaWFoIYhZw5B19/HwQGBuHqlSj8uGnjjTHdk4jECy88i2GBI1FeXgYzUzMMHxEId88BwqL20+ZtqK6pxW13LIeRgQFKiovEnGZQMavBDhs+FIYGhjh68CDuWv2r8F17iURHjo+HH35Y1HZpKkheG5H419tvYMltK0VF5UsRF5GZkSOsU7TMkTg7u/XD6ZPB2LllJ5585s9wd3dj9AhOHTsuMtV0mdutJhJ9XUfi8//9ByOCRongQH5EigoKGvQG3Fwx99Z5jfQGzoWcQfTVKxg7pkGWtTW6Fh1NJLgw0lzGwkXtIXi9lUh8//0mLFi8BPVGQOTlSHy78XsEjQrCbStvw7mQ8wgNOYcp0ybDyMhQSMtOmjgekydMxsWIi9j0/Qa89fe3ezSR+GrDV7jn7nuRmpaCPfv3wdzcApNumYRjR06guqoWy1YuRWpKKjZ+swEBAX64Z81dqKupQ3x0DHbu3I7nnnuxI9fLDj8X47ZIACgIRyKhnrXBiynuC0XRkv+mXj5cIRWcO1T4fOyxx4QmDP3Y+tpee+1l/OnPj6PWsB5GxoZ45qnnYGBkhH+88XekZ2Tikw8+weQpEzBj1jS8/ea7CBjqiztvX03hVjz7/FM3xnRPIhJPPvs45tw6D2dOncKYseNwy/RpUBkZ4OCBgzhy5DjmzJsj4p9YHDA7MxNTp98ixA1jr8Vg5owZGOo/FAd+2YeFcxd2mEWio8YHiyuSwDpp0dLRRiTeeu9N/PkPj6OopBBbd2xHYWEx7lh9O44ePo6khBTcs/YekZ313tvvwdnJEX/66x9QW12HguxcbFj/tU5zu9VEgv5RFuzSDOBTB6szBaEYEEYdC20SoryPzlS23LhpI+YtWnpdbyARv+zZB1VdPVauvFlvIDExQUiujh09VtRjaE3raCLRUjEnXe+ttxKJb9Z/JZh3WkYGvvzqa2H6u+feu+DlPQjHjp9AePhFrFi+FNbmlli/8VuYm1vi/nvuxpXICGzZ9hM+/vA/PZpIvP/BO1i5YjUiLkdi284dQs9jzJjR2LZ7N7Kzc3DXnatE7vn2rdsQdv4iVqxchrmzZyM8LAw7d23Ha6/8Q9ch1C3HUQqeFjmWiqZlQil1r2RoKDU1NP3B6rESym9095CQc07pc52N5154Bn/+0+Owc3TAB//+EAf2H8Qjjz6IWbPnICY2Fu+88wHuWHUblsyeh/c+/BCnTp/Fe2+9hbraavzjjVdvjOmeRCQefewhTJsyQ6h3jhk7HosXL0Ho+TCs37hRuG/WPXC/CKDeuWsPikuKcduSxcjNysHmn7YgcPgIzJk1E0ePH8I9d92rV0SCJII6RFS01da0EYkXX/obHnzwd8jKzsUHH3+MWTOn4bZlS7F93x6cCwnDb3/7ABwd7LFn127s2rEXi5csxF13rkZCbBzWb/hKp7ndaiKhi2vBwcEB//73v0ERpo5uulQe7cxaGxs3bUDA8BG66w2EhyI/Owfz5y1spDfQEi4dSSRYoZAqlh2RptZbicRPW35AbEIczEzMYGNlL6qSTp4yCRbmFti7/4DQ7F+2dClMVUbYsXMXoqMi4eRoKxYnb+9BWLx4eY8mEhs2fCkEwSgEBkNTUUrc128wDp86gcjwCMy5dRYGeXsj+MwZJMUnwdzCFJk5GXBycBSy2bNvndfSkO7W36mbQilrfvi5hmla5dRlsBXrhBIfoX7jtFjQrcsgU/qy9VUem/f8y8F9CL90EZVVlRjs5Yvk5BRMnjYZ48eOw649e3DoyFHc+8D9GOM3HNvER2QHfLz6i+Op2KqM6Z5EJHbu3Cqyr86HhYp0V1t7Ozg5uIjMBGMTEyxZshgV5RXYd+AXQbDmzZ6Dwtx8fPXNN0hNioe/7xC4urnhwQcf0QsiwfHGMctwArphmmvaiMTmzZsQFXUFKhggr6gMi5csxqQJE3DqQggO7fsFs2fOwLixY3Hm7FlcvngZDo72SE5LhI2VDfyG+Oo0t1tNJDi5qIjYUpBRZ6SA8trURGAQYXOtM3UsTp46htDQMzA2s2xRb4Da7ZER4Rg1bNhNegMtraq6EgkuipQDv3jxIhISEm7ErtCMyzoMDJJiTQZdIm9buif+3luJRF5+rgjGo4ojTd90S02afAvKyyvwzYb1sHd0xv333ovqqiqR3THQw0MQZaaPUZxJ6CzoiI8+BlvS319SUozcnGxEXLosFEfHjxuHXw4fxt49uzFj2lTMmT0HISFnUFlRiWkzZiI1NQU21jai2Bcj4/W53b5yJVasXCmqAnPOsCmVPhUSochha8ZEqCthMsiWcUnz5s0TYlS+vl1fjVZXnGtqqhF1NUq4bfz9AvDBe+9g2szpCBo5Bq+9/iriEpLwzLPPYqivL/731VdwsrfFhAkTRUwMBamUMd2TiARJHgWpigoLEHEpAhcjIjBq1BjxzpMS47FkyVJEXonCjp07MWz4cKy6/Q4kJiWCVUMHe3thZNBo4dZj3IjSujJGgus21YZZP2fatGkICgrSWfBMG5Fg/EdxcRGKi4oQdiEMMDDCogULcCY0FF9/+SVGBQXi/vvuR+j5EMTHxotqoNQgYVbPIO9BOs3tVhMJgnvw4EE8/fTTzY5npo5QSa4jdsHKhaiJztQXfjS1NV6PZIPulc5oit7A1m3bsHv3XoybqF1v4MSxEzh9/ESTegMt3ZuuRKKl83T0772VSKjjxB0Ni1hVVFXC1MgELDrGoDTmV9cya8PaErfOmtNosVH66zs+2mptKPdPohR55TLOhpyFjY0dqqsqUVtXLxQ+GYhJwjHUP0DUPelJbe7cuSKuYcaMGcK1oS29U51E8PkU64RCxEkkYmNjhVuDRZVa2iXqE0YMKKZEspuLG1KSk+Hg6IiaqkqYW9kgPS1JmPP5b0219mZtdAYOLX3gOVaDg08hISkJ+bm5KCopxoABHsjNyQGLPzo7OcFn8BCw/g+tbePGjoe5BeufNm4tXacznq0t52xOR4LnozsvKTERe/fvgaOTKyrLS6EyMERZaamoYUTRqkFUQm1CIr2l+2kTkWBwCrMy+DKa+6B/+OGHCAwMbOkedP6d6nTPPfdcsxkjvN7bb78tyqJ2RqPewOnTpxAbFwffoQEt6w2EholSzCJwT01voKV7k0SiJYQ673d+PKjwdubMaRF4Nm36dKhUQGTkFSGdO2TIEK2Bsz2dSBBV7uiYe56amo7+/fvBw8NTaPFHXbmCoNFBGD48sNXS6p33tlo+M98n46a4dowbN06sH7QyKAGX2qSwFYuFkhrKK3Gjwvo5rCK6Y8eOli+uR0fwuY8ePYzIS5FYdtttImaEaxmLWg0fPhRubv203m1PJBJ8GFrZ4uLihfaJsbEhoq9GIyc7B07OTvD180N1dQ3oimclZHUrhDoQvYVI8Jk4BmhJjI2Nh6OjvVDxjI6OxsnjxxEYRJ2jCW2a220iEiz5TGEXVpdsrnVkFVDmfjPrgB/Y5lpbKlq2Zq6T4UZfjcLCxUuv6w1EYtO338HN3RX3rm1abyD8QgRCQoIxLmhUo9zs5q4riURr3or+HNsbiIT+oNkxd8IcfZqJmQIaEBAgUv1IHrioKlkaivy1pgVCPRiTf6fpmfFfDDanIFVfaT2VSHTE++lNRKIj8GjqHG0iEjwRKwH+9a9/bdY60FEph9pUGjUfqD01JHQFePu2LXB17w9/RW/g8AmcD72A+x64t3m9gdPBCD75q95AS9eTRKIlhPTzd0kk9O+9MOaFaoUUpeIuXNHAUbdE0EKhHhNAMzD/X9GZUFwhTOFm4CYtn3Sz9pUmicRPonz3ypUr9faVt+Ta6MwbbzOR0NVCQAZP68X48ePb9BycwAcOHBDnaEp3XP2kK1aswBNPPCFkPzurfff9JizU0BsYOSoIKzT0BmhGO3r4GCZOHI9bJkxGxKWL+Pa7X/UGWro/SSRaQkg/f5dEQv/eC2OrFixYgM8//xwuLi7CV6xYINQVK5UiXorwlJISqvw7+zD1kx9VrjPM3OgrTRIJSSSaG+ttJhI8KVMxOaGaU7nkcSQTL774ojAvtkYMiRN43759eOutt1okEe2tIaHrgvD1+i+xfPlKpGdm4MsvvxYR/vfcd/cNvYEL4RexcvlS2Jhb4hvqDZhZ4P419+DKlUvYsvXHRrnZzV1TEgld34h+HSeJhH69D95NRkaGqP1DVwSJgLpipaIQqB4vochkKzESijAV/6QaIDUkGB8xcOBA/XvYTrojSSQkkeg0IsFYCfodWcCmpUYzIS0GLL3L4JaWGoNjWHqb526JqPBcjMhmjY/WEJWW7qGp33/8+QfEJcbBzNQcNpZ2LGkvFAAtLSyxd/9+FJc16A2YqYywfdduRF+53KTeQEvXlkSiJYT083dJJPTvvVDE7qGHHsI333wjAsmUzAzF0sA7VmIh+LuS7sm/c+0hgSD5IAkJDw/HY48+ipDQUBF421eaJBKSSHQakeCJqTDJWImrV6/qNKfodqCZcdmyZSJXlpGyih+SrgueZ8+ePaJiHYmKLo0pXUw11RZ1q8s5dD1GU28g5GwwJt8yBeUVlfhm/TeieuL9990n9AZYvtfLs2m9gZauJ4lESwjp5++SSOjfe7l06ZJIV6f+DAmBYn1Q14fgXSuBl01lc/B3WlY3bdqEn376Cbt27dK/B+3EO5JEQhKJTiUSPHlYWBgoQMWUua5uTNth/AT/7OrWSG/A2FQIfih55XX19bBuRm+gpXtViERLx2n+zsqfXPB0jRNhml9bTLSTJk0SBZBka4yAQiT0HReKlfWVYMGzZ8/izTfewCeffioyNpSmWC8VK4W6MJW6ZLZiuWCg5csvvyzmFl21fakpREIfn7mzgyCVrA19fPam7snDw0NIIHRla1eMhPqNcrKyRC91FrqqdSeJ4DNy50L/K1NC62rrMX3GDJ31BlrCqK1EgruvK1euCK0DqqJpayQcvAZ3aFT7a61LSBKJppGVRKKlkd31v1M4iroP1LVRKn9qBlTyrtTdGkqWhmK14PHUkOBHi2JUy5c3SKL3lSaJxE895lX3aCJBlJlbTRcDfZKd3SgsQ+Li7u7e2ZfqUedndkxISAh2794tXEjNNYr0HDt2TCyyLE8rW+cg8Nprrwk1VroAJ06c2DkX0XLWe+65B9RRYMYCq1b2xUY3xA8//CCk5CmVrNTQUCcJShaHskHgn8q/ET8qWpKErFmzBps3b0a/ftrFm3o7xsSR6f8kVHPmzOnSx+U6xSycd999V0izd2djEa2IiAhh2aOFr6saxy3nNTeBDCBmvZ/ubh1mkVAehEGS77//fqf5EFtTxKS7wW3q+nz5lG4tKimBrY0NLJuQZG3rfbNWBCcXTa9cMJuqWa9+btZLue+++zBmzBicO3eurZeV/VpAoDs/5t1JYvRlYNA0zZgrmnspd64EVqrrSChxEVxfSBzUiQUXbgZaUl6cZZxp4WitBU9fsOiI++jOj3l3khh17Lr7Y95dJEbb+OlwIsELEWSazVncKyYmpiPGrjgHrRAsIU51up46kXdv3YKrIcGwsrJERl09rC0tMWzYCFEsx8amfTvGr776CuvWrRPpaS2pjiovhQI9FDJhmi3rEcjWsQjQzUR/OuNQmMbc1Y2BgfyQ0jrFsdEXG6t0RkVFCWspiYRSN0MJ8iZ5UJfMVhenUuIjKLn/5ptvivMw4LKvNkX0yNHRUVQ/7erGdYq78ClTpogyDd3VLl++LOJlmDDwxhtvdPlt0CrG/xYtWiSyFbu7dQqRUB6Ku2+mS3333XdCc0LXLAx1UJQsD/omBw8e3GFVLLsL+L+uXQPv+AgYVFfC3FCFMitbXKysQ4mrG5586nkEBY1tM0m6++67xSJHCV+mw+rSXnnlFfGhu/3228XAlK1jEejuD3l3E5mORbNtZ6MVgW4JupZIJGipU0gEz6hsSkga6MJQLBXKb4o0Nk351MLpy27A7v6QdzeRUUZgd3/Iu5vIaM7ETiUS6hejufDatWtgMCDN6KmpqYiPj29ELtRLqA4bNgxjx44FA0c4uXtDu3YlEv94eB3uMyyEEapQAwNU1QElMMX28kp4zVuNmbMXYvLk8TA0NIBKxf9UOj86dwl0LTGFVtfyxoo7hBfh+yFZk63jENAH10J3ulY6Dsm2n+nJJ5+Eq6sr1q5de6OEuHI2zcwNxVrB35VYCh7DTRHlkZlC6u/v3/ab6eE99cG10J2uFeX1dbdrobtdK91GJHr4/OmQ2//m04+Q+N1/MRllUKEG9VDBUAVU1xviSKUZQqxM0d+9HxJTCv6/vfOAj6rY/vhv75ZUQgKpQEJCSSAgFpog7wlIrxJBRUURUMGGFAFRUSxYQR8qir7nXxQEBUV9FKUHRAiEJjWU0BJKAqQnu9nde/+fM8mFhQdkN8mWJGc+n3wk5t65M9+Zs/e3c2bOwfDhj+OB+4eKnPD2lE2bNolvS/Hx8SC16kihJW9yi0yaNMkty3SOtLWqXesJL3FPEDPuHLcxY8aIfUDk8qMU4rbi3Ha/hBrJ0vYYKLWb9kfs3LlTuEYo82dZe4/c2VdnP9sTXuLuFjOe8hJ3t5ixnWsuW5Fw9gSvCvW/8MBg3HkuBSEaI33fgaJRoFM0OGfSY6u3BiGdg9CrZxRSDlpw8HAQHn70BTRrHm9X1+gEC70wXnjhBbGj2ZFCgbPI50h+4MzMzBr9QekIt7Ku9RS3grvdK2VxcvbfKaol5cWgU0rqRkrbFQnVzaEKDFVc0DXqsU/aqEm24Y59Ac7mY2/9nuJWcLd7xVPcCu52r7CQsNdyKvG6lL/3YPaYUUjQ50ODYrEaQcUACXty9TjaygejnmyK5s38kZScjcW/mdHmzgQMSrgPvr5+ZbaEjh9RLA97jn1erzI+ClomYocv8JQXuKcIGocBVtINw4YNE24JOnpLJ6ZUwaDm0FBPbKixI1QBoT6egswNGjQIVM+IESMqqVVVrxp3v8BVYu4WNJ7yAvcUQUPjwisSLrLn72Z/jLOLv0FrbdFlt4YGGphlLXYXS0i/1QezXu0ASZ+DhctykHq2FUY/NRbBwcFl7pNQ9zmQG4Q2lZVn6XX+/Pnig5KPglbehPAkl4InuFgqj6xjNVEwJdrZTnuuSEjYrkbY/ts2NLbt3gnb+BG0Z6umFne7FGy5u9PF4ikuBU9xsbCQcOEnwrMJA3H3xWOoqzGRU0M8WVI0KFL0WGcEQrqFY/QTjXExJxcr1usR2mAgGjdqJE5f0NE9+qHjr9cr5Tn2eb16+Cho5U4IT3p5e5KoqVzKZddGeyPGjh0rNkmSa0N88Gk0V22mtE3gZXs8lFYjli5dKn4o42dNLu58eV/L3V2ixpNe3sTEU0QNr0i44JNh345kfDH2KQzSFdAaxGW3hqRIgEaHT84Z0axHPTzzXENknjXhi28vov+giSKHCe19UAvFIujTp89lYUHn36mU59jn9bqtHgUdMmSIiATIpfwEPM2d4ClulvITLd+dlL2zV69e4ohzdHS0yOapnsYQYl6SRAwJ9Uio7aoEndSgaKBPP/00OnbsiGeeeaZ8jagGd7nbnXAtQne5WTzJnUBMPMXNwkLCBUb+9cwPkPXLAtxm49YAyLEBmGHFukIFJ8KDMGdOK8Cow7Bnk/HhrAWIjY0TmVDph/Y+UIIttZAbQ12pmDJliggb68ixz+t12/Yo6OHDh0W+Di7lI+BpL25PEzblo+r4XTk5OSJoD0XbpePR6srDtbEibI992p7koFMe/fr1Ex/YLVu2dLwB1eQOd724b4TPXcLGU17cKhdPETYsJFxg6KP790WP3JMI1BhLnRq0OUUST9ZqFWws1COzWR08P64RJKuMb5eY0KHzE+h5TaRJyqGhCguKHKoW+jYVFxfn8LHP63VdPQpKwXe+/PJLF9Cpno/wRFeCJ7laXDXqaWlpIsHWvHnzRNItWnFQVyLov7ZZPm3/Rv+mY590rJoCvK1du7bKB8OrCHN3uRJu1mZ3uFo8xZWgcvEUVwsLiYpYlx337knaiq8nPIsBwq1x5bSGRiEfrQ4Ua+u3bCCjsQ+en9AYDcICMOc/53FHu5G4t/+gGz6BFLkqKih4V7du3dC5c2c7WnTzS+ib2+TJk0HJvyihF5fyEfDEl7Ynipvy0bX/LgqyNnToUNBmYhIG5Nq4dn+EKiDUlQjVvUFujRfGjUPLFi0wceJE+x9aDa90x0u7LIyuFjee8tK+losniBsWEmXN1gr+/cv3ZqBw+Y+4RaIgVNbL+yNISEiQkK214vdcX6RGhOGe9n6QlSJs2pGFLz79EVENoiv4dMdvV90btAxMqca53JhAfn4BVqxcgblfz4JWD9zZugfuv+9+EZX03XffRWhoKN56600RBKl27UC3oTSZjKINa9asvZx3g5b7l69YgWV//ITMi6fRsU0PjH1uAiIiwtzWTmc8mLKuUhwJEhJqmnB1j8S1eyVsBQWF5qcosRQ6nrKHNmrUyBnN86g66UTLuvXrMeuTtwFtMdre2g0PDL5fnByjYFzEhL5oFBbmIzCwjtvaTqkWqA1JSdsv590YNuxRYYu/Ll+Mc5nHcGv8PzB54ito0MDxLK15eflYsXI5vvy/j6EzaIRdD0kYAgoyTPlWwsPD8cYb0z3GrletWn057wa5u5ctXy7s+sKlNNzVrhfGPjse4eGhTh0vFhJOxQuM6t0d/QrPIECc1rhStLIGGsmCU4oeB+rGoVa7TvDWa6HXW+FfOxSPP+a+BEv0wXHx4kURxpzTtN94ghw9cgSLFs5FYK2DuKtdXaxccRZr/8qAyeKHnj17w2g04URqKpo3i8Pkl6a6JdS7LFuxMTERn8yejeCwcOEC27ZtK1IO7cJdbcPRp1sYvAP0WLVWxj/ufgR9+/VzskW4tnrK2ElB2hYsWCDcGFRsBQT9brsnQv2dUjPTKQ1KEFVTVuZolXP+t59DJ+1E724RWLk8HWs2ZyIrV0KfPv1FyP4jh1MQWa8epr/1thAWri6KImNHcjJmvPU2QiIixEmcXbt2YtfOv9CxTQT63BOC0AZ++Pm3AnTo+BASBg92uImHU1Lw4w9fIiggBR3a1MHKlWexdvN5mOVawq6LiozCrlvGN8fEyVPcZtcb1q/HZ59+KuyaUiKQXR85vAd3tQlDn+5hMPjrsHodcHeXYejdp4/DFKFMrQAAGpxJREFUHBy5gYWEI7QcvHbHn5swf/IL6Ken1Ygrbg2qRkufaZIZFzU+SAqLw+PT3kbz+JbIzMiEr58f/Px8HXxa5V1OobbJN7x69WrhMqlJhV42+QUFOHn6JE6dOon8nFycPHkcRWYjwiOjEB3dGE0axiAmMgopKYewdMlctGh+GgP71oE5T4PTaSbs2ZeNi7kyvH00sJis2HfQgOa398Hwx0ZAqy05aeOqsmvXDnz7zb9QL+g8Yhp7ITtXga8BaBrtg/jmteFXW0HKySL8/AvQNG4g7hs8BJeys3Dg6GGcSjuF08ePwVRQiAYRkQiPqIfadYIQ1zQWdYLqlCteiav6rT5n3bp1IvU35chQw2OrwkHN8mm7AVONH0FCYuSoUejRvTsoxHZVLdS3wqIiMZbHj6eiKK8Ax0+mIr8oH+GRkYiOboJGUQ3RNLqRmO8LvvsEjaNT8eCQYFjyNDhzphi792YhI1uGwUsDSZGxZ68WDeO6YsyYZ10+nw+lHMTcOe8htNYZxDX3xqVsBV46oElDb9zSIhD+tRWcyjTh+4Vm1I/qjUeGPYrcvDz8nXIAR1KPYf/fO5F59hz8vf1gsZgBgxZxLVqiRXwrwYDs+uDBA/jl57m4JT4dA/qU2PWp0yb8vf+KXZuNVuw/5IUWrfvi0WHDXc5hx47tWPDtbNSrk4HoRlfsOjbGB82bldj1oRNF+OVXCbHNB4rAhmTX+4+kXLZrc5FR2HVYeAQC69ZBbJOm5bZrFhJO/IT4/K03YP7jJ7TUUhCcK24NcWJDoW9CCrJkDX6pFY1PFv6E2gEBTmyN/VWPHj0ac+fOFcuY7kzVa3+LK34lrcCsW7cGaxMTkVNoRqCPH+porDBIJhTnZqMwLQ3FObnIMMso9vFBRJMm8AuPxOHjx6FRjuLhQZFof3swwusp8JIUaCwKoGiRVaTDT8sv4siJJnjzDdd/i1u9ehV+WvIeXnyuIRrXlwCrCYoOImFcdq4G+/cX4tfVp7D9by1aNmsNf8mMUwf2wZh5EaFaCQH+3tCGhcE/LByy5I1cqw4X6Qil1YTb4uPQv09/xHpwEityS3z11VeYM2eOSNilbq60jW5pO3vo9AYlCaRNmqNGjRKbLENCQio+wVxcQ25ODtavX4c/1q3BpTwTAn39UVfM52KYC3JQcDoNlqxsMZ8LvbwQ0bgxakfG4MiJUygq2I9hg6PQsXUoIuor8NYq0FgVQNYir1iP31ZnYfO2YHz80WyXr0ps3boFn895CVMnxCAuSgtYTFD0gFUjISdPg0MHjfjvutNI3GrBLc3bwRtG7N+RjEuFRQiJbIKYBg0RbJBK7ToLhWnpl+06T5IQGhOD4JhYYddazTE8fG8k2t8RjLCIq+36UqEOS5ZdxIm0OLz++hsu5/D7Hyvx2y8fYuKzDdGo3tV2nZWjwf4Dhfh11Sns2KcTdu0LE04f3H+1XYeHwz80TNh1Dtm12QyNYr5s103j4uyetSwk7Ebl2IW0fDqie1ckmDPgd41bg/ZHyBordBpgb5EOmW3vwbAJLwpF7M6i+tLnzftWBPChDVYUW4J8bstX/VxtfekHDh3Avz76EBfSz2HUmGfRukU8CvYnIW9/EjRGI6yFBSg8kwbrmXRoLMUogA7piheOFwEXjWbkQos0qw66QCu6dQ/Dff0aoWGID7SGYpzJzccvvxfiwoV2ePW1iVBjf7hqnNet24QlP87EqMe90KJhLegs3riQK2NT8jn8uPg40o6ZEabVIkwywl+rQ6SvFjH6YgQpxdBIElC7DryjY+BFPnG9Hvp6MQhs0xWZVgnff/cN9uzZiRFjnsbghCGu6pJDz6Hjer/99pvwbefn518VHlvNsUG2SuOi7pGgTZa0kW/vvn1Y+vPPDj3PEy4+fuI4Zs18H6kHD+GpZ8aiQ5vWKDiQjNw9m0rms7EIRWfSYE47Da2lGIXQlsxno4TMomLkQ0Ka1QDZ34wuXUPwwKAmiAnzhc5QjIzCAixbk48DB+PxwYfTXT6fk7fvxmefvo4xTxpwa+MA6C3euJSvYMueDCxcdAypKSaEafWIkIpQDOA0xQKJiRN2fUd8MxTsS0LegW1X7Dr9NKxnz1y26zTFCydK7TqHuFh10Ada0b1HOAb1i0HD4BK7Tie7XlmAS1kd8Mqr413OYe2aRPy05CM88bgX4lW7zpGRmHwWi5ecQPoxM8K1WoSW2nWUrxbRtnYdWBfeDaOv2HX9Rghs3RUZFgi73rt3t7Dr+wbZ5xpiIeEky9+yYR1+eHUi+mvJrXElCJV4nCJBQRH0voFYn60gaNCDGPzoSNQPd3xjUGU1X/jSN2wQR93I50a+x6SkLThc6kvvTb70Wnr8sU7GP6uRL33vvr8xZ+b7MO7Zhntvb4nY1q2RvjcZBbu3w8dqhpa+7kiAYlCg6LXQyHroIAu3lEKp3uEFnazFBdmMDTkW7CyQ4FNHj9CGBngHeuP0yRwU5vmiR++hmPrSJJcfIdy46U9Mf/1lyJY0RET5wd9Hj3PHcpFzXkGoYkbPOhLivAxiE7BFY4IkmwGrFjL0sGqsgGKGxkQrLCXit1hSgIhohHe8G1ajBct+X4VDPoEYOHI0hj4w1OX9K2v+07FPOio9bdo0ISSE+SnK5X0StAJxbbZPitFCYbVfeeUVEcyqKpWjx47i4/dnIGvrJgxqFYdb7uqE9AM7kbd9C7ytJugUw3XmswJIxTbzWYdsuRiJeRZszZXgE6RHSEMd/IP9xHzOyzKg4z8H4p0Zb7p8vHft3oMXXxwHs/GEmM+Btbxx9lg2cs4pCLSY0StYQgsvPY4VAytziuGnNeDeO1qh6R23I/3v7SjYk+yQXWeW2vUusuu6JXbtFeCNtFM5KMz3Q88+Q/HS5BddziExcRPemP4yZGs66jX0g59XqV1nKAgrtetYR+26XgzCO/wTliIzlv2xGod9g3DvqDF4YMgDZfaPhYSTPiWmvfYyDGv/i3a6IvHiUZN0kVtDscrQeRtgjmmKlWcLUL97b0x43r3Hy3buTMb8ebMRUec8Ymx8bk1jfBBf6nMjX/rSXzRo2mwgEu4bXC186bNmvI19SxYgobYGdU15yLFaoNNJ0EsGWLT0Qi1xQ1HUDwogRuHNJUUBrSqRj8BKIkNjhVZjATR6FMpeyDAryDbKsMoaSHoJGVoZ54IDEd2uI16b9r6TZtz1qx0/+iHkJiejuc4XUrEFigz4G4BgbwlBWnJwmEQ7FUUPLfVTkSFLVigUQro0sRxtEhYbhTWATpGhWMwwyWZ4KRIkgy82W71wskEc+j/yGPr17+/S/pX1sM8++wzHjh0TxzcpZ4btyQx1JUJ0rTRktre3txAes2bNEinDyc1Rlcqcjz/C5m++xP1BOoSZcpBttUCrk+AlGWB2cD5rNDoUyt7INCvIMsqwlM7nS1rgZIA3Gnfq7PL5/OLzw5H515+4Recv5jPtn/UzACFiPluhhVHM599yJORLOtzrRLs+r5WREVoHDdvc6XIO4558EPk7d6KZE+16k9ULaVHN0e+hYWXaNQsJJ3xKUDz/Xt3+icfkHETojdCKmBEl2T7Fh7PJjFpNY3EyPAqHrF64vXN39O9/rxNaYn+Vq1b9gaU/vy98bv/jS1d9bja+dD9N8XV8bmHwD/1fX/rtLZqhX+9+HulLH3FvL9x+IRUtvIsBs1a8LUuHyi54JYHF6B4SGCVig34kjfi/4shYEbRINOrwX6MZu3el2FVvZV00pG08HvKVEK41wSKXxFMlcSTTt3JVIIjsfSSISlLb21vEpVoZmdBgqyYUaRFRWDz/B3tvd8l15NKg6JYU5lp1bdiuQKgxI6gxdDyUcmuMHDkSHTp0wNSpU13Sxsp8yGMJfXHr+aO4zdcEFDtnPhdDi80mPZYUFbt8Pg9o0xyP+mlRv4z5/FWugrv8NIh3sl2vN+qw3A12/UDbeDzoZLvOILuWwpAeHlmmXbOQqEwrLq1rW9JWfP/edLS/eBwRUjGspVEsS77UaWApykNot75INBoQENcK3Xr3RWRklBNaYn+V5Etf/MNMPDnCxueWK2Nj8jkstseX/j8+t5gSn5tVg++/nYe9e3fh8dFjPM6X/mCHVnhYV4xaeiOsVu+SWB8OvExvRrhEXFCNQIpXHSSFNsJ33y2yf1Aq4cop9/XEPzKPwVerwEoKSVO6mlIJdQsRpZFhgYytJn8sURT8vXVvJdRceVVMnz5dVEbpv9XMn+pGS/UpqrBQY0dQptBly5aBkthVtTKwQyuM0FpQ21AAq9Wn0uezCKQHINUQgE1hsS6fz+MH90XXjBT4axVYbjKfv8yV8Iif5HS7PuRdF9tCYlzO4aWEHuh0IdXpdr3F5I+f7LBrFhJO+KT44YeF2D5/LtrknEGERB+0JUUjy1BkBahXH4a7emJdeiE69uyK7vd0d0IrHKsycSP53F654kv31uNcaokvnXxuPSrgS7cUWbD8j1VI8Q3CgBFPeZQv/cFO7dFXU4hGukLIZglmLX0rLx0vm2/sjtG8cnVJPhUNjviHYF9kc3zx+X/KW1W57nv1oYFok34AtSUSEuWq4qqbStw7JYWOMNPCf7ZWi8TiAGyW9Ni86a+KP6QSaxg/fryIhUJ7HujUhronQj29YZuwy9/fH++9954QHJ9//nkltsJ1VSV0uhMDNIVoqi+AXOyc+WyFBsd8ArE7upXL5/NLjw5Gu5N7EFTGfP4iW4+BtXSIcbJdp/iH4IAb7Pq1hwfijjTn2nVWqV3/ZYdds5CoZBunjIGJG9fimynjMdRHgY9STFvzxLdcq9kEbeM4hPUcgh0FEswGL/To1gVRDSIruRWOVzfuqaHI37HDqT63P61eOOVhvvSpU1/EkRWL0ctfh8YGH+jFeFlg0cgl+yPkUlXhONKSl60GyJElpNSLh6FzL4x9yrUxCWa9NBEBm5YjTm+C2RGfzfX6KzaLKKBgajpFB1mjR6as4M/CQpyNbIEuAwbjyeHuC6R2vSaTm4LCvffo0QMmk+nyHgm6lvY/kL2Se4NWIyhiIkX8pMy3rVu3LueIu/e26W9Mw86fvkVffy2aevnCoJghw1xp85lcdoWKhH1BjeDV616Xz+ePpr8Cn1U/oaXBhOKbzOfvcoEC2SrsupGT7DpblnC4XgsYOvd0OYdZL01A7U0rEOsku84otevzUS3Ruf99Zdo1C4lKtnv6YNry50YsmD4ZPS25CJatMInd/RZYjEZEDRuDnJadsGD5Cjz5+HDExcZCX5oOvJKb4lB197eNx1An+9zIl75FE4p0D/Klp51Jx+Ifv8eWZb/C6+J5RHkBMQY9AmQFXhrAVwtoxW6Hawv9H1uRcfXv6uZELRScMSs41awtOo9+Hh3atHVoXCp68cK5n+H417PRyVcq+eAt8W5cU27eF/Vik6ygUAYKJeCMLONYkQVZ+lqIancnhgwbjg5t76xocyv9flqJoKRd7du3F0JCDUZFD7J1cdBqxKJFi0ABrCj2RFUtmRcy8ePiRUj8eTH0F84i0ktBI4MBgbICikPpp6v4fL5oVbCvfnP0nDDV5fP55/nzsOdfM3CP/83nc6YV2FJoRqrJikC9zil2nW5WkBbfHnc/+azLOXz/+Sc4+c2nuMtJdp1tCEBkuztx/7DhuLNN+zLNgYVEmYgcvyApeRvmf/AGmqUdwi3elChcI4K5WGQtUiKaIj2yGULqR2Dc2AlXfZg5/qTKu6Mm+9KtVgvS0k8jMXEDdmxLxrn000g/fwYUg7IuJOiv/eZDBzZoI+XlDbQluxXV32lU6DSHWUuRACX41aqFf/buh4dHjBQZKF1Zkv7ajP/M/hiXzqbDotCeDRkG2rRhU8SeEKUkrT0V+l38ZiM4ZI2CPI2CHFlBkH8tNKQogE2bomvXrmjZ8lbQkUlPLLTCQPFQ4uPjQZug1WIbkEpNIf7ggw+KeBPUp6pc6Cj3uXNnkbhxA7ZtScL59DScPntajG9IOeczLcwV60rms4+vL9p16YYnnnve5fN5757d+Oz9d3Eh7ZSYz7R12Ev1HdvM35L5rMAkW5BjLkZhsQziYgLF79FctmtaLaa5oJUkSDotdHoddJKu5BSPUJs3t+u7+/bHQ8NHuJzD1j//xNef/sspdt0oNhZdunRxyK5ZSDjhE4M+sN6Y/iqMG9ejtcWIAm0R8qHDwQILLA2boG33PujTbwAiPWgz16sPD0QbF/jcNnqoL90J04CrdDMBWh0cMGAAJkyYgAYNGlyV+ZNeFCQgyK1BJzVWrFghwmhv2bLFY8S9m/Hx45mA3QRYSNiNyv4LLVYrknfuwP99/W8c2JuMliFhMCo6BMc2QULCYNzSshX8/WvZX6ELriRfeu1Ny53qc9vswb50FyDmR7iYAG2aTEhIEIGlKMw1pRCnomYBVcUE/U5p36dMmSLcIFyYABNwjAALCcd4OXx1WnoaUlNTERoSKr4VkS/WE8uiuZ8h1Ym+dPK5qb50e3xunsiI21S1COTm5oo04G+++SYCAwMv59mgVQg1Eygl56IQ2pRmnFYjuDABJuA4ARYSjjOrlnfUdF96tRzUGt6pjIwMPPLII3jnnXdAESttg0/RagTl16DTGkOHDsXkyZN5NaKGzxfufvkJsJAoPzu+kwkwAQ8mcOrUKVBwKcpia5tTQ3Vv0GrE999/jzVr1mDVqlUe3BNuGhPwbAIsJDx7fLh1TIAJlJPA3r178fzzz4sU4rTxUo1gSdWRsKC9EYMTEvDBzJlVLjlXOZHwbUzAKQRYSDgFK1fKBJiAuwkkJibi9ddfx9y5c2E0GoVwoB8SFXRS44svvsDJkyexcOFCdzeVn88EqjQBFhJVevi48UyACdyIAG2inD17tgh3TcGo1JUIWpmgcNkUrGrp0qVo1aoVQ2QCTKACBFhIVAAe38oEmIDnEqD9DwsWLBBigoSD6toICAjAtGnTULduXZEunAsTYAIVI8BComL8+G4mwAQ8lAC5NFauXImZM2eioKBAtJJObxw6dAjjxo1DUlISgoODPbT13CwmUHUIsJCoOmPFLWUCTMABAiQgkpOT8fbbbwshQcc/KUT5E088AQqHTaGzuTABJlBxAiwkKs6Qa2ACTMADCcyYMQMnTpzApEmThGuDXBrk7li9erVIzmWbtMsDm89NYgJVhgALiSozVJ7TUIoASMvD/fr1E6GHuTABTyTw8ssvi9TgtAJB/6VVieHDh2PevHkitTgXJsAEKocAC4nK4VijaiEh8dFHH4k+9+7dmwVFjRr9qtPZ8ePHiz0QFCabolg+99xzIgvoBx98UHU6wS1lAlWAAAuJKjBIntZEWyGhto0FhaeNErdnzJgxaNasmQh9/fvvv+Orr77Chg0bPDbfDY8YE6iqBFhIuGHktm7dWqWPncXGxuLw4cPXJceCwg0Tih95XQIjR45Ep06dcNttt4lVia+//hp3330302ICTKCSCbCQqGSg9lRXnYUEr1DYMwP4GlcQoNTgAwYMENk969Wrxy4NV0DnZ9RIAiwk3DDsLCTcAJ0fWeMIDBs2TLgxtm/fjr/++ktk+uTCBJhA5RNgIVH5TMussToLCXZtlDn8fIGLCHTp0gUHDhzAihUr0Lp1axc9lR/DBGoeARYSNW/MK9xj3mxZYYRcgZMJUPCp8PBwPP3003jttdec/DSungnUbAIsJGr2+Jer93z8s1zY+CYXEiAh8euvv4qjyXT0kwsTYALOI8BCwnlsq23NHJCq2g4td4wJMAEm4DABFhIOI+MbmAATYAJMgAkwAZUACwmeC0yACTABJsAEmEC5CbCQKDc6vpEJMAEmwASYABNgIcFzgAkwgSpN4OjRoxgxYgTS09NFP+rXry+iWDZp0sShfmVlZWHUqFHYvXu3yBLavn17u+5///33MXfu3MvXlvf5dj2ML2ICHkiAhYQHDgo3iQkwAfsIJCUl4aGHHrruxY6IAVsRQZXZc29RURGmTp0qImder9hTh3295KuYgGcTYCHh2ePDrWMCTOAGBGxf5JRP49///re4Ul1VoPDYM2bMgI+Pz00ZLl68GFOmTLnqGntEgK2IeffddzFkyBDYtsne5/MAM4GqToCFRFUfQW4/E6ihBGxdGk899RQmTZokSKiuBnte5Ne6JVSU9ggJ9V5VxAQFBYnbVWHCLo4aOjFrYLdZSNTAQecuM4HqSuBG4uJG/VXFAAkRygyquknsERI3qpOFRHWdXdyvGxFgIcFzgwkwgWpBwHZ1wXaF4mado3tIQNDGSltXRXmFhO1ei2tXKqoFZO4EE7gOARYSPC2YABOo8gSu3fhYHrdCRYXEtW2wV8xUefjcgRpPgIVEjZ8CDIAJVC8CN9q7UFYvKyIkrhURvBpRFm3+e3UiwEKiOo0m94UJMAHY7pNQT1PYg6W8QqIyVkPsaR9fwwQ8lQALCU8dGW4XE2AC5SLgaiFhuzejPC6VcnWSb2ICHkSAhYQHDQY3hQkwAfsJ3GgFwVZIOLJpsjwrErYxKFhE2D92fGX1IsBConqNJ/eGCdQYAraCQY0ZQZ1Xo03a7lOwZ5XiZkLien+7NjS3I6KlxgwSd7RGEGAhUSOGmTvJBKongetFpVR7avtid4aQuFEwK/X5vEJRPecc9+p/CbCQ4FnBBJhAlSZgT9KuyhYSsbGxl0Nx3wgeC4kqPa248Q4QYCHhACy+lAkwgapLQA0WRaG07c3sadtbEiN0L61EOJpZtOpS45YzgbIJsJAomxFfwQSYQDUgQG6QRYsWieReal4MR7pFAuLs2bN2JQJzpF6+lglUdQIsJKr6CHL7mQATKJMArSa88847+PDDD8slImizJYkQe7KJltkYvoAJVDMCLCSq2YByd5gAE2ACTIAJuJIACwlX0uZnMQEmwASYABOoZgRYSFSzAeXuMAEmwASYABNwJQEWEq6kzc9iAkyACTABJlDNCLCQqGYDyt1hAkyACTABJuBKAiwkXEmbn8UEmAATYAJMoJoRYCFRzQaUu8MEmAATYAJMwJUEWEi4kjY/iwkwASbABJhANSPAQqKaDSh3hwkwASbABJiAKwmwkHAlbX4WE2ACTIAJMIFqRuD/AVkE+9IoYV8G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data:image/png;base64,iVBORw0KGgoAAAANSUhEUgAAAhIAAAC+CAYAAABgfOYDAAAAAXNSR0IArs4c6QAAIABJREFUeF7sXQd0VVXa3S+990YgISGQQgmhF+nSu6BgQQXHUcdxqu3XsZeZUcc61nEcCyAqKr1Lb4EQQgiEENJ7773+a59w8eWRl7z0l+SctVwg755b9j3n3H2+sj9VfX19PWSTCEgEJAISAYmAREAi0AYEVJJItAE12UUiIBGQCEgEJAISAYGAJBJyIEgEJAISAYmAREAi0GYEJJFoM3Syo0RAIiARkAhIBCQCkkjIMSARkAhIBCQCEgGJQJsRkESizdDJjhIBiYBEQCIgEZAISCIhx4BEQCIgEZAISAQkAm1GQBKJNkMnO0oEJAISAYmAREAiIImEHAMSAYmAREAiIBGQCLQZAUkk2gyd7CgRkAhIBCQCEgGJgCQScgxIBCQCfR6BGgDllZWwNjXt81hIACQCrUVAEonWIiaPlwhIBHoNApt378bu7duRFh6Oyrw8WLq5wcnLCz4jR2LJ/PkYNXRor3lW+SASgc5CQBKJzkJWnlciIBHQWwRogfjtI4/g8mefYRmAkQBoi6gEkAQgFMBZc3MMX70aLz73HPx9fPT2WeSNSQS6GwFJJLr7DcjrSwQkAl2OwB+ffhpxb76J1wCY062hdgfGAEwAZAHYA2CrmxvWvfQSHn/44S6/T3lBiUBPQEASiZ7wluQ9SgQkAh2GQFhkJFYOG4bvAJgBqNZyZsPrJIMWisdVKsx57jm8/corHXYf8kQSgd6CgCQSveVNyueQCEgEdELglXfeQdbjj+NPAIp06KGQjScBDH32Wbz/+us69JKHSAT6DgKSSPSddy2fVCIgEQDw0EMPwe/zzzEfQIWOiNDdwWMfVKnwxpEjWDBtmo495WESgd6PgCQSvf8dyyeUCEgE1BC4feVKzP/5Z0xqBZFgdysABwH8Z8wYhAQHw9jISOIqEZAIAJBEQg4DiYBEoE8hsGj6dKw9dgx+zcRHNAWICgAtE78B8M/gYMyaMKFP4SYfViKgDQFJJOTYkAhIBPoMAkz7XDpuHP5y7hycAdS28slplfiMO7Dnn5eBl63ETh7eexGQRKL3vlv5ZBIBiYAGAmU1NVgxejSejoiAfRuIBAMvT9PFceed2LRpk8RXIiARkK4NOQYkAhKBvoRAQVkZVgUG4sXYWFi2gUhQX+IigC2LFuHHnTv7EnTyWSUCWhGQFgk5OCQCEoE+g0B6fj7uGTYM/0xPB0Ml61v55IpF4uiaNVi/fn0re8vDJQK9EwFJJHrne5VPJRGQCDSBwLWUFPw2IADvlZSgrg1EwoaBlgB8P/oITz/6qMRYIiARkK4NOQYkAhKBvoTA6fBwvBAUhHcAVLXywenWyGGNDktLHI6Lg4eLSyvPIA+XCPROBKRFone+V/lUEgGJQBMI7Dp8GO/NmoX3WqkhQblsujWeYIGvV17B688/L/GVCEgEriMgiYQcChIBiUCfQWD9li34ZsUK/BtAqY5PTf0I6+sujeTly7H3559hoOK/yiYRkAgQAUkk5DiQCEgE+gwCn2zYgF/uvReslqErkWB2x1sAEpcuxc8bN8LGimoSskkEJAIKApJIyLEgEZAI9BkE3v7sM4Q+8gheBFBy/akVtwX/lwJV6vU36M44CuDfI0fi5PHjcLCmbUI2iYBEQB0BSSTkeJAISAT6DAIv/etfyHnySfzhOpEgiSB5+BgAy4WzkJd6MS/aHl5mXITM0ugzY0Q+aOsRkESi9ZjJHhIBiUAPReDxF16A+auvYg2AMgCmgHBzVD30EJbNn4+3X38d94aG3iATJBKMpzB76SX860XaMWSTCEgENBGQREKOCYmARKDPIPDYX/4C7/feE0ShGkAKgP/z9kZEbCxUKhV2Hj2Kf86YgS+uWyyY8hkF4JWhQxESFgYzE/6LbBIBiYB0bcgxIBGQCPRJBB566CEEff45pgOoBMAiXo9YW+P1nTsxa/JkPPX668h+6SW8oBaMyWBLpn2OfestvPQE/yabREAiIImEHAMSAYlAn0Tg7lWrsGjzZoy4bpFQJK//aWkJ84EDYRsZiVeBRgW9WDo897oQ1TdHjmDy2LF9Ejv50BIBbQhI14YcGxIBiUCfQeD2xYtx265dCFRTtiSZyAKQBsAfAIkD3R7qjVaJXSzWNXUqjh09KnUk+syIkQ+qCwKSSOiCkjxGIiAR6PEI0I2xaNIk/CE4GAM0Kn8ye0PJ4GAWh2aj/BQDMx8G8MyhQ1g0c2aPx0M+gESgoxCQRKKjkJTnkQhIBPQageLKSixhCfHo6EauC11vmhkcnzGu4qmn8MEbb+jaTR4nEej1CEgi0etfsXxAiYBEgAgoJcRfTU8HXRVNWR6aQ4p9fgIQdvfd+HHjRgmqREAicB0BSSTkUJAISAT6BAIsIf67wED8Kz+/zSXE3wdQ98QT+PgtimbLJhGQCBABSSTkOJAISAT6BALhMTF4ZsQIvFFR0eoS4kr8xDqVCp+ePSszN/rEiJEPqSsCkkjoipQ8TiIgEejRCJwOD8frQUFgdIN6PY2WHoqBlhYA/gbA7rHH8MW/qXUpm0RAIqAgIImEHAsSAYlAn0Bg38mT+M+UKa2q/ElglOqfOatW4fv166W6ZZ8YLfIhW4OAJBKtQUseKxGQCPRYBDbv3o0tixY1qvzZ0sNQU4LFvCijfejcObg4OLTURf4uEehzCEgi0edeuXxgiUDfROCTDRtw7t578aSa/HVLSNAasQFA8bPP4v3XWd5LNomAREATAUkk5JiQCEgE+gQCr7zzDhIffxxPXS/IpctDK0SiSGpH6AKXPKaPIiCJRB998fKxJQJ9DYE/Pv00jN58Ew+1wiKhuDb+ERCAvWFhsDalvqVsEgGJgDoCkkjI8SARkAj0CQQeePRRuH/yCda0gkgQGFol/gDgrh9+wAN33NEnsJIPKRFoDQKSSLQGLXmsREAi0GMRuGvdOgz/6iusVCMS1Ieg1YEql5qFupQHVQp2XXr4YXz56ac99vnljUsEOgsBSSQ6C1l5XomARECvEFi+fDnmbtuG6dd1JJSqn1cAeALw1qIvQbKRAuDdoCDsDgmBqZGRXj2XvBmJQHcjIIlEd78BPbp+fX09VCrK78jWXQjId9B5yC+eOxd3HTggSojXA8gE8LS1NWzGj0fO5ct4NCPjBslQvwsSiVIAz/frh42XL6OfvX3n3aQ8s0BAmQe9ZT70lufQNjwlkeiFE7esrAzp6SlISoxBdlY6amtrYWNjDw/PQfDw9Ia9fUMuPAd3eXk50tKS1Y6tg62dPQZ4eMPDo+FYSS46fpCUl/MdpSI1JUG8o6qqStg7OKN/f0/0H+AFOzt7rbhXVJQjLTUFKSnxom91dTXs7R3hPmAgBrTQt+OfpOeccd71EuK0PpAcsCT4PevX43dr1uBoaCgemzoVX5SXw6SJEuPZAF5wd8eea9dgZ0GdS9nUEaisrERaWsOak5mRgpqaGlhb24o1Z4DHIDg6Omodz5WVFUhLS0VSwjVkZqaiuroGNja2GOA5CJ6eg+DgoL2vvr0Frr0Z6alibmZlpqOmpgr29k5iTjfMazutOChrcWpyPLKzM8S8dnBwgnv/gS327W4cJJHo7jfQgdevq6sTgzc1NQbOzlZwdnaCkZERDAwMxMQuKipGWlo2zMwc4D3IF3m5OUhLjYWTsyVcXJzFsSQN6seamtrDZ7A/jI25vMrWXgT4jrKzM5GSHA0nJyu4ujbGvbi4BOlp2TAytsPgIQEwNqYHv6GJvlkZSEm+BidnK7i4ON34nWSRffl+TUyUd/Zr3/bed0/vX1lXh2VBQXg8IgLO1+Mi1gH4Z3AwZk2YgOSsLMwcNAhfl5beVBlUqfp5dtUqbPv++54ORYfeP8dkfl4u4uMj4ehoAVdXFxgb/7rmlJSUIi0tCyoDK/j6DoeJya/rCPtyDUpIuCL6urmxr7FYgzieS0oaxjPDXX39hsHERH8zZni//PinpjSsvZrraXFxMdLTcmFs0jCvudYqjX1zcrKQkhQNZ5eGdVuZ9zU1xIHrdg5MTR0wyMev0ZrQoS+zHSeTRKId4OlTV378U1MTUViQCh8fD9ZjE5ORzdDQEMZGhjA0NBCTNCMzF0lJmTAxNYK/30DU1998rIGBShCQjIwc5OSWYYjvSJibm+vTI/e4e+EOIyMjBQV5KfAf6gMjQ0PU1tSguqYaNTV1wkJEzPlfXl4+cnLK4ecfJHDn+01PT0Zhfir8AwaJhai2phpV1TXgYvNrXxXy8gqQm1sBXz/5zpRBUlxZiZXDhuHF2FhBFBgfsQvA+jFjcNcDD+DAvn3w374dv9OIk1DcGvdbWuLLw4cxddy4HjfuOuuGOSazMtOQmRkLX9+BAAzU1hwDGItNTMM6kptbgKSUXPj7j4alpaUYz1lZachIj4GfnzdUqobNjlivDAyuk5GGvjm5BUhJyYXf9b6d9TxtPS/vOy01EUWF6fDj3GxhXnNucl6bmZkJq0NGeopYt1ua17m5+cjLr4Kvb6DercWSSLR19OhZP+5Us7ISMXCgC+rpABZeYJWYlIVFxYhLSENVLWBmZgTvAc6CPORk52OgV380hEU0HFtQWIy4xDRU1gDm4lhaNUyRm1sFP//h0s3RjvfOXUd2VgJcXGwRcv4yIq7GwdnJHuNHDYfXADfU1dcLq4NKZQgDA6CgoBhFRXXwDxiB3Nxs5GQnwtXFBmev93Vxsse4UcMxsH/zfaVrCsgrLsbtfn54NT39hsWBZOIogFAA/QCsAsBPmZg+15sVgM8YI/GXv+Czd95px9vvfV0LCvKQmBCFwYP7oa7u17gGriMlpWWIiUtGZY0KJiYG8OrvCEtLKyQnF2L4iNFg36TEqxg82B11dfU3YiLYt7hE6QuYmBo29LWwQkpKQ199G8852ZlibjpzboZexqXoeLg422N80HAM1Davi+vh7z8cublZyMlOgsuNvnFwcXIQa4Jnf9cm14SSEggLjT7hIIlEL5jfNAFmZiTC1JS+cnvU1TVYIthiEtLx5c7TCEnKh7mDC1BZDn9HQ6yeEYj+jvYwNDaGk5OtOPZa/PVjk/NhYe+M+qrrx04fCU9XN1hau8LV1a0XINb1j1BayneUjJy8NOw4dQmHruai3twGhjVVcDGrw/JJvlg2YzRUBgaCCPLPqsoq5OWVCFdFXV1lQ9+TETgUnYt6M1sY1FbB1bRW9F2q2beqCnm5JbCxcYerm3xndF2s8/fHG/n5IG9WyALJhBITUaZBIngcjel0gbx89CgWTJvW9QNHT68o/PmpCTAyKoOzszNqaxusCWwpaTn4YvtJnIjJgqWTG+qrKjHQqgb33joKXv3cYGBkh9qaChgbl8PJyenmvttO4ngs+7o29LWsxZpbg+Dt3g/mFq5wd3fXG1S49mZlJiNbzM1LOBydC5jbwKCmCq5mdbhtsh+WTB/VaF4zniQ/rxTGxvaor69Edm6qWBMOR+eh3sxGzGs301rRd7FG3yplXtv2h6urq97gIImE3ryKtt9IdlYmMjLj4ePjjprqhj0V3RhZecX4cm8ofonKASpLUZR4DZYObjB0dIevXT3WzgyAnY0lhgwe2HDsnnP45WouUMFjo2HpyGP7Nxw7azj6OfeHn/+Itt9oH+6Zm5OF8EthOBOTgp9D4lFfVYHihGgYW1nDbmAAvN3t8ZuZvpgc5I+KqqoGC5GhIYqKSpGSUoCSshIEx6Tgp7NxQHUFihOvwcTSGrZeARjUzw4PzPLF5JE3983Lr8awYSP7MPINjx4eE4O/jhiBtysqUKdBGLSBQyJhAOA+lQqfnj+PyUFBfR5HBYD8/DwR2+Dv5yFcEnStcc0pKC7HN3vPYfvFDBjWVaMg5jIs7Jxg4jYI/UzK8fuFo2Blag1DY8Df30OsV032ra1GfswlWLJvPx+4mZTjsYWj4GjrjBGBY/TmPdDKeDEiDKdjUrDlXLzYqIm5aWUD24H+8Olvjwdm+mKSxtwsLCxFamo+SspKcepa8vW+FShOUuvrznnth0mBfo3WhMLCEhQU1GLoMOYf6UeTREI/3kO77iI1NQmpKVcRGOiHqqoaqK7vt85HJeKTPWGIS81FdugB1BXmw9rOCd6jJ6P/4IEY5myMcX7eGDbcF+ejEvDJnguIS8lF9nkemwdrO2cMGnOLOHaokzEmjxiBMeOmtOte+2rn9LRkHDx6CLEFFcgrLEHU6ZO4duESDM1MYD7QH56jJ2P2MGesWzwJBoa0SnBhNkReXhHiYlORnJGFmPwK5BYWIzr41M19hztj3SLNvoXIyCzGOPnOcOjMGbwzcSLe0KIVoW1cMp7iCQArpKplI4hycjJxNeo8xo4djsrK6htrztWEdLy7JRhxWaXIOLsbdfm5sLC0xaCxU+DuOwjDnIww0tsLxiYqjBs3onHfxHS8+/NpxGWVIePMbtQVNPT1YV8/Hwx1NMQEf39MmnKr3iwjaalJOHjsMOIKGubmVTGvL1+f1wHwHD0Jc0a4YO3CiY3mNWNG4uMzkJyeeX1eF+Hq6VOICb/e1ysAnqMmYe4IF9zfRN+srBKM1aN5LYmE3gzJtt9IQkIMkhIjMXHiaFRUVMJApUJVdTUOBF/GZ7vOozA7G7nhx4VJd+QIfzzz1B8BM3OcDQ3D0IGuGBU0VO3YHOSGHxPHBvLYJ/8AFY89H46Rg30wbdrstt9oH+6ZlBSPvYf2w9bFFSN9vPDjj9vwn/9tFBHYJs4ecAmchPE+dvjzqhmws7NBbW2dCDjLysrBpcvxSM3OFX2Dhnjjx81b8dkXDX2NnQbAdeQtGDfIBn9ePRP2jfrmIj4hCzNmzO/DyDc8eltKiLMfXR+nAXw5diwOnT4txaiuj6SMjFRcDD+FmTMno7y84kamxYmwq3jnx1MoKShF1rn9Yi0a5OWJl59/ApaODjh6OgSDnO1haqJq1Leuthbs+zb7FpYiK6Shr7eXB14RfR1F34AB/TF37mK9Gc8JCbHYf+QX2Lm6IXCQJ374YSv++9Wmhnnt4gmXERMxcbA9/njH9EbzOjMzG5GRiUjJzoG9qxtG+AzE5h+24vMvv220JkwYbIc/3dF4TWDfpKQ8TJs+V29wkERCb15F22+E2RqpKdeuWySqBAlgO3clCZ/uDEViYjpyzh8Cykph5+yMkTOno5+XN9zM6jHW10NYJEKvJOETHpuUjpxQHlsGO2cncazbQG+4mwMThwdIi0QbX5OwSBz7BRfTCxGbWoS08BCkxkbCwNwCVoNHwjtwAuYG2OH+BROhMjQUFglmZjB7IyaWO5c0RGQU/do3JhIGFg19vURfW6xdMEmjbwHS0oswfvzUNt517+n2v82bcXLVqlZV/lSenlaJ+wD8dft23LlkSe8BpR1PQotE1JVQjBsXCPr8G9YcFa7QIrH5JBLTC5B1Zi9QWgIrWzuMmj0d7j5+cDGpw0iv/jASFonGfaMS0gUJSUzLR9aZfUBZCSxtbDHq1oa+rqb1GO83SA8tEr/gYkYR4lKLkHohBGlxDXPTenAQvEaMx7yh9rhv/oRGczMnJ09YJJLS00XfeNH3LFJjr/zaN5B97XDf/MZrAvtmZZVKi0Q7xm+f6RocHIx3dIwSt7ezxbx50zBv3lRUVlbByIhR/yqkZebiq32hOBZdgIqcNBSlxsHMwQXm/TwxxMkCd93iCw9XBwwaNABpWXn4eu85HOWxuekNx9rzWA/4Olti/lBXXAm/jOhr8eIdTJo0CX/5y1/6zPvQ9UFPnz6Nd99996bDHR3tMWHiKBQYWODbUwkwMTRCSdIVGFjZwtpjMNwsgAdnBWDqGH+R0snsDQYEpiRnYMvWffDw7I9CQ0tsPBkPUyNjlCRFQmVlJ/r2E339MXVMQOO+KRnYuGEr4uKTb7qfCRMm4PHHH9f1sXr8cR988QWiH3xQFN8qaeXTKKXEU/twrY1Vq5jT8muzsrLErbMm47bb5qK8vBLGxobCgpBXWIyv9pzB/sh8VOVnoSDxKkxtHGDp6QN3K2OsGueFuKvRGOjpjttum3dT36/3nME+9b62jrD0GIT+1sa4Y6wXrl68jMtXrjW6l9WrV2PlSlZQ6Zz2/fff46effmry5JzX4ycENczr04kwNTRESVIUDKztYDXAB/0tVfjNrABMGe3XaG4mJ6dj68/74ek9AHkqc2w6lQhTI0OUJF5p6OsxGO6WKjGvp4xuvCaw78aN2xDfxLzmTXp4eODtt9/uHDC0nFVaJLoUbt0v1hoiwXzkcWMDsWzZrbCxsUF9fZ0gE/V1dbgYnYivdp3B1dxq1JlaAjWV8Laqx53ThsLfe4CIJnZxcRA74IirCfhq99mGY00sUF9TBR/reqyaGgCT+jr8+PN+FBQUSCLRzGvURiSUdzRl2ngcCY/BrrAk1Jnbo7ayDPb1ZVg9fQTmTxkJIxPjG/n0VPgLDY3Art3HRa791GnjcCjsmkbfctw5fQTmTR0J4yb6bt16EPnX35n6bfc1IvGPDz5A6Z/+JHQiSCSUrA11QXiGKbNwl2YwJrM6ogB8NGkSfjlxAkbMze1jTZNIUFhqZGAA7lg1X6g11glXnCFzQHEtIQ2fbzuJS1kVqDO1Qn1tNfqbVOHuaQFwsrbADz/uhccAN6xatQB29g19jYwMhFXjWmIa/su+mWp9Tatx1zR/OFlZYOOmHcJKp966k0iYm5th/LggTJ4yBocuxGDPheTr87oUDvXluHNGIObeEnjTvD537iL27j0BXz9v3DJlHA6GXbve165hTUA57poeiLlTAm+a1+zLeV1QWNjkKJREoo9NzuYeVyESEydOxF//+tcWkaFaYlZmPLy83ERONzUJVKp6GKoMUFRSivMRUYi6Fg8neztMnRAEczNTZOcUwMtrQIPiBI81MERRcSnCrh/r7GCHKeNHwsrKCnkFNfD1HQbeF3fc0iLR9CtRiERT+NAczJzx/gMchK5HbkE5jAxUcHGwFjs0WiFqhY4E34eByNgopI6E/3ChfMdcdQ8PR8QmpCGnoAxGKhVcHK0x0MNdEEH1vozsLipm3xGN8s3PnDkjdit9jUj87dVXcfaFF+AHIE/j1VFmjToSXgAoq0TlS8ZGMIm68nrmBvUV/+bjg4MREbDug8JsCpH44YcfbqDHzI2kxCgMGeIOat8J/RpVnVhHqCNx4XI0Ll25BlsrK0yfOApOzg5ITS3GsOGjUFiYj4T4KPj6sq9KjF/2NWLfsvJGfadNDIKTowPS0kswdFjQjfGsWAq6ikhouw7X3rzcJLi7OwgNnhvz+vrc1JzXnJvFxfVCl4caFHl5yaIv53VuYTmMVYCLow08Pfo1Oa+Vvpo6EsnJycLKKIlEi5/LvnNAa4mEoq5WUJCCwYM9NdQqDWBibAQjI+OGYkWZlKXNhKmpIfz8uHSqK1vyWGPhn+exQtkypxRDrqupNfeh7DtvR/uTNocPVezS05NQVJAmLAxMl6P6KAMrqzXUKRnVnZf3qwKe8n4LC1MR4O8jXFdUtOQi1bhvgypmbl4lhgwZAQuNuhB9lUjct3YtTnz9NahAQOJQDqDoeoE6mwYFNzDptkKlgll9PQYDmAVgNACW6Dp33SJx6ORJYcLva60pItGcOiUVKU1MjGDMNYcuj5x8JCXlwH/oaDEmOe5ZVyM9LQb+/hrKloZq6xX75uYjOSlX9FVX19UXIsF5TWXL4uJ0+Pk2P69zcvJRUFB1Yz1lX8a4lRSnw99v0I15zU1BY8VaqoPmIT//176aY1ASib42K3V43tYSCZ5SXe+96ToOv+q9s9YG1eVaq+8uiUTzL68lfCgWxh1MMnX1na1FvQzNeijp6TlChEpTk7+hTsf1WhtN1um4rslvYo9Boj7KzbU2+iqReOwvf8HZ994TBCHC3Bzm7u6wcHEREsWFKSkwyMzEkPp6YZlIv14ZNA0QxGMBgPMA/F95Ba8//7wOs7f3HdIUkeBTNtTayEF83BU4OjVVL6MUaalZgIr1MhrX2qAVgoqtCWp9lXo/XMtKS8uQmpoJAwNr0VdzPOsLkbix9maxzlGs1jpHnNdN1csQ63ZWOlJSYuDiwjXh5rpHoq+JPbx9/BrVK1EfaZJI9L551+4naguRUC7amgp0ra0419KHst0P3sNPoAs+XEArKipA/Y9fK7TWiYqfHp4+GOChvfpnQ99ypKQkITkpTixAJCeiYuuAhuquzVUO7atE4uy5c5g/fToqKyrw6aZNWLlsGYwNG3z6+cXF+OXQIfzzlVdgExEBddkpukGCWeRr6FCcPX0atjY2PXyEtu32tREJno1jkoqLrP6ZKqpepoEVPe1YkbZ/Q0Xa5ip4MuuD1YpTkuKRlZUu+opqtuzr4aW1ArE+EQkFB87N1NRkJCbEICebc7OhmrKHB+c156b26p9ct7kmJCfGig2DmNe29qIKKisxNzeveX1JJNo2tnt1r/YQiQZgGmptKH8XLsgOMMnq8qHs1S+mhYf78ccfQT+yvsaQKETC19cXr732Wp96VSdPn8bv//AHvP/225g+fbogczTBKxahU+fOYc6ECbizrk64P9gYaBkBYPAjj+CTTz7pU3ipP2xzRKI5UEgyOmLdaeoaCpHo7Ln2r3/9C2fPnkVnx2K0d3ApRIKS5R999FF7T9eq/jJro1Vwdd3B7ScSnXOvkkg0j+vrr7+O8PBwUQ/gvffe65yX0I6zbtmyBZs2bRLm0Q0bNrTjTD2z69p167Bu7VpMmTJFuDVEkB8Jg4kJMjMz8fDDD+PK4cOoKy0Vbg3P6xaJ9/fswZL5fVPYKyIiAq+++qrAST3YsrtHwD//+U+cP38ebm5u+OCDDzrtdn7/+98jOzsb48ePxxNPUOdUP1tUVBReeOEFcXOffvopHBwcuuxGJZHoMqhbd6GmiMTx48dFoNKYMd2nNS+JRPPv8b777hM73cDAQDz33HOte+ldcLRikeClnnzySYzrY2WxubNfjzgBAAAgAElEQVR++umnMXr06BtEQtk10zJBWfKo2FiEhIYiJDgYJ/fvR9SVK7hz7VqxI505c2aTsSdd8Oq67RL8KB06dEjviMTGjRuxbds2cV8ffvghXFxcOhyjtLQ0/PnPfxbnveOOO8R/+toUiwTv795778WSLhRPk0RCT0eFJpHYsWMH1q9fD1NTU7z88ssYNGhQt9y5JBLaYVfXkOhsc2tbX746kbjlllvwpz/9qa2n6nH96K/m4vrmm2/Cz491aaqE2Z3/KWSCREI9qK+sshJXIyNBlxWxY58//OEPev1B6cgXw0DAtWvXCvVKNn2ySKgLRd1111247bbbOvLRxbk2b94s/mPrKa4N3iu/D7TYdFWTRKKrkG7lddSJhKOjI3bt2iXOwB0kVdaYeqXZZs2ahZdeeummlL+WLs1F9Msvv8THH39806EckFTYHDBggPhNEgntaFKfgR8btuaIBC0WjE/Yu3dvS6/mpt+5a/by8hKEMiAgACNHjgQJAYXIdGnqRILH871bWlK7sfc3BrMtX75cxDpwPPMjyRgJNs4B5e/8UyEW/DvJhdI4/l988UXxDnge9d96I4LHjh0Tu32lNUUk6F546KGHOv3x//Of/whLktLUicTAgQPx1ltvdfg9UL03NTVVnLc5IkGhPlouLl26dNM90N2wdOnSDr83zRMqFgmOWZLmf/zjH/Dx8en06/ICkkh0Ccytv4hCJEgicnNzxQkeffRRUKBK20eIHxl+9CdPntyqC9L/RyGTyMjIm/rxmuvWrbsRMCWJRNPQFhYW4re//e2NHzuLSDR1dfr3H3zwQXBXpp5n39SxCpFg9DgXP97znDlzWjVeeurBOTk5uPvuu/Htt98K8sTFVrFI8E8SC1oj1P9deVYSC/7GRZokfuHChYLAkVT05saPUVhYmF4TCY55Zp8xjoOWpo5qly9fFtZfjpXS0tIeQySsra1RXFyMxYsXg67WrmhdRiS4G4iOjsbFixcRGhoKTur4+HhhKlQad1XcKXh7e4s4gOHDh4NMs7ez/qZe9MGDB/HZZ5+JnziQyXa5+2Qjho899hiIqWZri1Vi//79ePbZZ286l6enpwhiUqwRPEAhEtyR0UQsWwMCe/bsEbt77gBiY2M7zSLRHN4kmbRIOTk5aT1MIRK0NMXFxWHo0KGiT19oiYmJgox/9913NwiD+nMrFgn1LAN11wd/5/83lHfPw9y5c4WPvn///r0SPq7RxEu96aNFwt/fHww0nD9/Ph544IEOexeff/45Dhw4AOX8PcUiwViRrKws2Nvb3/iGdBgoWk7UqUSCfjXurBklfuHChSbN8S09IMkFmdWyZcuE36ezUolauo+u/J0fojfeeEPsGBlc+corr4AfdaWRfDEl6eeff77ptng8f2OEsS6NZIQfEiWYSr3Pb37zG2GyVCdydKvQpMhFlRON7Fc24G9/+xuuXbsmdqq7d+/uFiLB90Ay8fe//12rq0MhEhwfzC7hHKXkeW/9GKqPTVrc/vbcc9i4YUNDUbTr7gzNNUUhDPydY18zhVFxdyxatAicIytWrOiVU4AkiQGNtHCeOnVKPKM+Egla1PjB51r0xRdfdMi74DunJZbr4+zZs/HLL7/0GIsEJbI5Rkmcn3rqKYwdO7ZDMGnuJJ1CJPih27dvn0hBYUpVR7UZM2bgd7/7Xa8mFOfOncP7779/I7iJlhlGmWs2MnD67+iW0Gxk5swYYKGolhrzo5nSpGndYC4yrRFDhgxpdAr1gEIGN9Gc3tcbJywzIGg5IvFqqRZJe2IkdMGa1qr777+/SdKtLkhF0nn48GHcfvvt0CzKpMt1etoxtISSZH/zzTfCEqqQCYUoN2WRUOIllGdVLBR0czDegrjRXdIbG9cdWo05tpX4A30kErQUcN3kBox1iUim29tOnjwp1mG6SmgZ5waqp1gkSCSY3swNfFcFVHc4kUhPTxe76RMnTrT3XTbZX/EH33PPPSLgrDc1smru8tlocuYOSlvRLvpzGXzUFAPnB4IBUkxBbK5xMWVk7/bt2286jASB7hRNt5I6keBiSrLY160S9Llv3bpVxBpw0WkPkSABYFZAU40EhFYqBsDxvSuxM5rHNuWSUo5RJxK8X8bb9OvXTyyavb0dPXoU//3vf4ULihoSnEPceYq6MvX1N1koSDQ4/vmnZiAm16HbVqzA8mXLBGnrbY3WNVrZGEvDdaatglQKLs2R59ZsfNRxVle25PtgVltHFaOj25bkhFaJoqKiHkckSAK5oSDx5XjXrLnT0eO1Q4kEI1YZoZqUlNTR93nT+ahM93//93/gzrk3NPUIZO50lGyJ5qp/pqSkCAZOX7dmY5Qw8eEE09a4WPzxj3+8yapBdxI/LCNGjLipq0IkKHZCPzHvtbfuyHQdV4pgDV1EDLrsLCKhfj+0gnCuMSCsqUYyf+utt970k6ZENkkLrYY8F0lQb26MBeI8I5mgBU4hD0rcA4mF4ubQtERoEgluYvhxJcYUsept7euvvxaZYnTfkCjpO5GgvscjjzwiXgPfr65ZTE29N65r6udi/FNPs0gwg4wuToYUdEVAdYcRCZrIn3/+ea27pM6YaMOGDRPxAwzI7MmNQZUMrmQjA16wYIGILWEGRnNEggshJ7x6epaCQ0tWieZSPpsjIQqR4EeHxJG7Od5/W60S3O2RCO3YuQ0kRqOCRmHFipWwsOgZKYmMaGdkO2MMSCB0yWppbnfWnEVCc4zT6ke3VFOpwBSkIUnU9P9rEgkGHjLWprd+EDV3sEeOHBFpzoxqVycQPI7/r6TOKXES/DeOUcVqofxOIkGrKOMHSCR7W6OLjtYvKrXSvanvRGLlypUi+FuxInANbWtTNHsU64YuNT30Kf1TKSNOCxylsvmd7Ozsog4hEvwQcEHrCkuE5uBgXjGZV3OR6m0dUJ3djylLlFHmx4gmVLoSOHjZdCESPI67SVolrl69etPtMgiM76Upq4S2lM+WCIj6h5I7OBLItlolSGaY+3z85DFYO9hjiJ8fws6chaOtHebOW9AjAms5UTlhFf9pVxKJ/Px8kbbLLB7Nps1crEkklNxzptDRBKrsvDt77HfH+fmumDlGwsd0PnWtCEUqm/OQxIx/NhWEyfsmRnTrkawxkK23iXqFhISImAhmz9GyxdYTiIR6XIMi6d2WcfbMM8+IeAvOLa7HPZVI0H3HjSld2J0dUN1uIsEUIaYOUpREl0aTE4P0aIqiJcHKyuqGslxJSYkI7mGE7M6dO4VvSpdG8xt9Qp3tB9LlXnQ9htKrJBEJCQmCBJFEsJCS0nQlEjyeMQ60zGi25lwU2lI+W/JXqn8oyfppEm+rVYJEJPJKJC5ejsCEqVNgZm6BuCtXkBATjdWr1+h9DAwzHjhR+eGhK4ixBl1JJNrid26q+iffIYN36eaYOnWqrkO4xx3HDQfXFFqQuIMkGVDcG3wYhTgocRFKxoYSK6EejElyTiLBYGhFQrnHAaLlhrkuMUuDFhdmy/UUIqGeaUEi1BZLNQkEiYR6BkhPJRJ8bxRNY0B1Z8t7t4tI8EPAYDvuZFpqrRHN4blIKhghTH+XutaEtuswspisuSekh9KvzclKfzrNhlyINGM9WkMkuDiSzLGPZmsqaFJbyqcuglaaH0qlMl5brRLXYmJwPvwCRo4ZBRNTU8Rdi0JOegbuXL2mpSHV7b9zgnKiMpaEbj22nkgkmGHF4E1tGULdDnQH3QDXCFpeGMvCOaO4L3h6JRVUsVKo60cowZaK64PH8DwkEkFBQWLn2lsa111Fi4EuIMXS2xMsEnwHivZDWzPKGLBJ1wY3SdwksPVkIsEUb7qnOruIYLuIhLbUQc1JxcBBTl5mIrSmccLS7E//DrNBmmvcDfLj3FWSoK15DvVj6YKgdjvN0TSb0SzKD7hmaw2RYF9t/nISFJq1KKqiNG2CVrqIWWl+KJWKcy1ZJUg6Fb1+Wo4qqyqRkpqCI0ePIjklFctWroCjkyMunAtFaUERzMxMEHk5AubmFnB2ccWIEYEIDBypV6Z3ZjwQSwbbKYGNXUkkOsK1wTHBeAHqIbCRGFFNtTc2po7TXM8PPz+YijtDIQ1KhpISdMkxzb+zKdYJxSrB1Gru2KnH0ZtcGwqpHDVqlNiZK62nEAlFjZKiTE3FjrU0rhlkyWBLdZXMnkwk+LxKQDW/o4yX6IzWZiLRnJCR+o0yFY271vYUmdI1G0RbymJnANfWcyqV9NT9j02dq7VEggsjyRqDyTQbFzwG3nEx5MJIfQgKzag3Lpp8T8w/bq419aFUrBJkvVysNWVqaVEKOXcGO3Zsx7CAYRg1ajQiLocjPSMNdo7OMDExx2A/P6SlpmPThg2wtrLEwgXzMWr0aLHYJ8TH42pUJFBfh9//vqESX3c3xqZwghJTWuQUzY6uJBLNBVuSGPBdaLamXBs8RgkU7eqqgV35HvlsDF5mICFjJNStl+pBlupWCeX+lKBL/kmXiBJsydo3vcm1wY/NlStXROrgtGnTehyR4A0r9TGYvqqoAesyzqgzwpgQzbodPZ1IUE9iy5YtQlirs2qitJlI0IfGIL+mIsaVl0YfPXUKdFVZbO5lM26CIkvNXU+biJIug6grjuHOjzURuFC1FPzSWiLB+9dFXIqZESQVmoGxLSkiKvg09aGkVYJZJww6ZKOlhWqkCqE4HxaKc2Hn4ODaH7nZOSgrzEfQiEBMnDQJdSqgqLQYeQVFCL9wEcUFBRg7fjTc3PvdCHqztbJBfPQ1bPj2G7z5z3e64lW1eA1mOjDjgTEF6roPXUUkmLrLuCBtAc60zjVFCrURCXXp7K6sGtgi0B14wO0rV2LJ0qW48847hXVMqamhrlypqFkqNTX4p3oRL8V6QdcGNy7EuLdkbSiBtyRJX331VSMNmZ5ikeBwUSp2UsBQU+K7ueHEDRbJuWYl0fYSidYMYZYeYAYY3YzMCOKGU9cSEcr7U7I2lOtyjWDQPccs32tnuP/bRCQYDcpUG7Kc5hp9TDQV6QpEc+fSVQ1Qs8hUa15iZx/LoMgNGzaISG9KlzbX2kIkmpPOVqwS/AAqkdjq12cgGmsHtNS0fSjpc6ZvkUGyijlYIRSff/EJVq5ejQHeg1Ffp4K5kTGszE1RXFKKvKIi1NfXwsDQAEbGxqiqqBA5/vy7hYU5DFUqVFZWIPpaNE4eP4Y3X/9XS7fYJb/TPM6JS60O9YqEnUUk+NGj1YnBzQyUVdQZm3pY3g8DCptyUWgjEjwP880Zt9OVVQO75GVdvwjjeOj/nzdv3g0l1+bqaihEQzODg2SDKqYkJnPmzu01OhLKB5MuTkVHQXk/PYlIMJCdViJajvjhVC8Lr228MYOO5dL5bukSoWtEaV1JJDTvj6SAsT3c6LWUUaWNSPCcjOGiW52byJaszm2Zk20iEnxR9Asyw0Jb6wzrQHPFqpT74MeLO6q26hq0BURd+ygmNw4MmkQ7mkjwfNqks/k+WMmOZnimd6m35j48mvfY0oeSHyKSCYVQcELeMnMaJk2dgtqqGhgZGKO2tgYmRgaoqKpGTX09gAYFQVpsDv1yGKHnLsDa2go2NlZQoQ4WZmYY6OEBf38/TJ7cvOtF13fRnuOIMQVf6A5iTIF6awkfHqsrKW7LPfKeGLtBM2ZTrTkiwbFB8Z2urBrYlmdsa58lS5aInRktpHwH6imfyt+VAEyFRPBampoSPJZxPtRboX5BRxaKauuzdUQ/Je2RHx1NMbqeRCSIBdc6Wu1oAaZloqVGizfHP+P46BJRb91JJJT7YPYMNy/NZSY2RyT27t2L//3vf50WUN0mIkHzT0t+QV2UFVt6uZq/c6fKQa6Y0JvqT6AZbaxvKn0USqEVR9fo2bZYJIiHthgI/kazGV0bmu4hmsiZHqRL0+VDyfMohEKUQS8pxKTp01BZXIaqsnJhaahXqVCvMgBUjJivhYGBCtXVNcjKzEZuXj5KS0qQEBeH9LQ0jBo5EvevWQMzc3NdbrHDj8nPz8O5cyGCONerapGRmYWS4nKYGhnjvvvvxeDBvjd2C7rg05lEglYFLp7arIDaiAQtHT/+uBlxcfEwNDWEm4sTrC1thDDYuHHjMWiQT6eYRDv8ZTVzQqaJM02amVKKPLaSiaFYJjRLiPPfNfUmeAzT1nk+ukl6okR2QyB7KIKDz8DK2hzpGenIzM5HfVUtVq2+HRMmTGq0A+4pRILvJiUlWZCC0rJymJobo5+bC0yMTOHi4iY2cG5u/ZCenibmdFZ2Fiory5GZnYOK8ipYW1hi7bq18PD4tUiiPhAJDuuWZA60EQnGAx08eABHj56AgYkB3Fwc4WjviPp6A0ycOAH+/kPbPbfbRCS4C2upypo2id72LhxkVSQKzTXmxZPI6FNjXjMtAeq52c3dX1uJBM/JDx5NWC1luvBYMnDurnWVGtflQ6n5XD9s24IRo0Zi95afkZORhfmLl8BrsC8qKqtEACWJBFAvFi4u0BaWlqiqrERNdTUKC/Jx9vRplBQUYO68hRgy5Fetja56v7GxMdi3fz8c3fph9Jgg1BuooDI0RPK1OCTGxmD48BHiY8umCz6dQSRoiWAwIUlEczVotBGJ3bt3IicvDxOnTYfK2AD1VTXIyMjEhdBQ+Pv4YO68+V0Fd6dch+SZuzoGBjPDSz0+ghek+ZvkQjPoUkn9VCdmJBf0NzNTh65UXUl4pzxYO0762acfo6y2HouXLEJ9fR1U5qaoL63Czz9swq2zZt8Y07xETyESISFnERcXC3MrK/iPHAmo6qGqrUP01WuIj4nBpPHjMWbMWJwLOYvTISEY5OuLIUMGQ2VsyCUIl89fQFVFOVbdsfoGsvpCJDjHuZEmoWiqaSMSR44cQmTUFcxesAgqUyPUV1ahpKQUx44cg7uTA1atbn/hxVYTCfqSmBpDP622xonKwBUGinR0o/AVJ29zQZdUGWQgaEfEZnTE/Ss+O55LVx349hCJ5qSzNZ+ntfobunwob7rGM0/D1MwMPl4D0d+9P/ILCzBjzlxU19ahvLQUtbXVghE37CZSkZWVjeEjhsPe1gamxkbgmLsQFo6ykhLcfWfXVVokjvzoh50/j4grkZg+bz6cHB0E+bG2tEZmSjJOnQmGIYA7VjZYdHTBp6OJxODBgwVx1MWPqo1IfP/TZhHkNWniZJRUV6GyvAxVNXW4EHoOeWlpWLpsOWxtbdu9c+mI+dSWc3BXxo8hhcNoJSNpUGIfFIuDejqoIonNMcmmfizJBskaRfWo30IRt57U+ExUtv3k4w+x+M674TNoECrKimFr7wQLAJt+2gwmpCtjuicRic0/bQbf2PChw+AbMBTF5WXiXReVlCL42FHYWVoKInH2TDBKq6sxYcpUWFtZCDellZkFrkReElkrq6/PZz57e4lESxtbjjvGP/GdsCAfg0W1Vc1ubuOnjUj88NNmWNnYYP6ceSitrUVpSSFUhiaIvHQJEWeCcc+ae2Fvb99iDEZzY7zVRKI5TXHlQky5YVZCewqnaLtpRqBy0aSJXltjQS+SHX1RumSq5bZt28TC01RKXlPP0R4iwfM1J52tXE8pDDZgwACd10FdPpSaJ2Psg+JXTkiIw/Zd21BYVgaoTDB69CgEjhgmRMe4QCfEJ2Lvnv3IK8jH8AA/BA4fitqaOqSlpsHR3g7Llq/Q+V5bc+CpUydxOvgUDA0NEBQ0BmNGj0FpaQnOnjuD9NRUDB85GgN9BqOsvBS5mZlISkpAaloaHO0cMXP6dHh6NtR70QWf9hAJfgTd3Nzg6uoqUtsYE9SayG5tROL4ieM4fvok+vVzg8cAD/TrPwBWtnYoLSxCeOhZlJeXYuKkKfDy9EJySjKOnziGnOws+PgMwbix4+Dl1fGbhta8v5aOpebGmjVrhIAeAyXVSQP7aqpXqp9PcW+oK15yrLJ6Ki2vLNWsjy0hIR47du5AQUEuhvgGYP7c+cKSEhp2DiePH0XA0BEYPXEyKqurUJibg+SkBCSlJCM7MwcP3Hf/jTHdk4hEUlIizl+4gHPnz6Ie9SgrKYO9oyPGjJ8IGwtLnDl1DDk52fAe5INxE26Bk1s/lJYUIT01RbhEaIXzH+KLpYt/tWh3NpHQHDvUsaCIlDYXvjZrvzYiEX4xHDt274KLmzM8B3jCfYAHbOwdUFddjbCzwchIT8WkW6YiwG+oqJV16MhBJCclon9/D8yYPkOnud1qIqGL2bwlmeX2TDpdiAzjI5j+xhK4+tBobmZWA/2z6sJQzd1be4kEz61NOlu5blsyXHT5UDb3XAy0LCgsROj58zh16jR8/f0waepkZGZkwtTUROwWK6srERkZhf279qK2uhpjx4xG/37uGD9+AhydnDrllf73f59jeFAQzEzNcSY4GMWFhTAyNhAf1rmz5sLC0grFpaUor6hAyNlgXIuOwrixEzB69JhG40wXfDqqaFdbgNBGJJgZw+C0kydPoKqmCrNmzUU/d3cYqVQwMTZG+MUwnAw+BRUMYWBgBL+hAfAe5I3wC+eRHJ+Ax//6ZFtup8v6ZGRkCNEtlsTmBkOpp6HcgGKVUKyYiutDPfhSOVaJp1i4cOENZdMue5BWXOjtd97C8FFBCAwchQP79yM9OQXmlmaorCrDPavWwL3/AGTn5MDI1BTRUVHYtnUzRgwPArM2XF3dGl2pp7g2eNPc3b/y6otwdnXFrXPnobS0HOdDQlBeVgYDw3oMDRiK6VNnwMDQCBVVVSDJPHTwAELPncUD6x4U8XWWllY3nr+riQQvrC1onr9ps7hrIxIc6yRYx44dRXpmGhYsWApPLy+oamthbWWFazHR2L1vF4wMTVFTUwfvwT4YNXoULoaHISbqqk5zu9VEgikkzJsna9LWWlPBsBXzQhyqy26uM10rrb1fRUaZmgqtKSTTEUSC7JKR2E3VQaFQGN1PrbFG8Nl1+VDqghF3S/sP7IWDkzPGTpyAEydOITEhEYsWzscgn0GorKpGUkIikuLiMPvW2bC2ttHltG0+ZuN332LewiUwt7IQ1oZf9uyHqr4eK1esgK2dHfIKClBfVwtjYxMkJCYgKvISxo0Zh2HDGpfe1gUffSQSBI47tRMnT6CmrhaTb6EYUT2Y6m1tZQ1jQ0NRfyH47FlMmTEN4ydNQn1NPS5fvIBDB/bhb882SITra4uJiRGZZpRAVtwV6sSgqdQ6RVNC0Y7gMYpLhO42ppNS7IcpevrYXv/7q1j329/B3tkJVdUV2LFlG84Fn8Vjj/4Og3x8kJGdg8rKMlhaWKGquho//fgdAoeNwMyZN5ef70lEgu/ihRefw8hRozFr7nwYm1Il9xIOHzgIz/4DMHfuHBibmKKgqBCGBqz4aoiLFy/g/PlQ3LXqzpt24N1BJJpLLNC2UW8ua4OuvWPHjiAjO0vEmhkaGKCiskIEU9tYWuJieDi2bN+BCbdMwqw5t8IARkiMi8XWH7/XaW63mkjwo9SSOpYkEr8uK0pBJOZlk+nr2jqCSPBa2opzcXfG99jaOBJdPpS6PCOJxLYd22FmbYUVK1cIU9rPP21DUWER7r//PvgHDMO16KuICAvFtCnTMNDLS5fTtvmYjd+uR8CIQPgPG46yijJUlJWhrqYGtTU1KKuoEn5XIwNDWFpZw9zcFJcunENBbh7mzV3QqOS5LvjoI5EgYYiMvITLVy7hlhmzYGlth+ysbNTV1qAedTA1MoKZqSmDBWBiZiqeuTAvHyHBp5CblYUHH3y4zdh3RUeqFlL5lTou3KFpilApREI9Q0M9Y0Nd2ZL+dGa5MHCaLkt9lRT/738/wwAvL8ycPQ/lVeUiE6q2qhqq+jqUlJWjuq5ejGnuzD0HeiIxLhp7tm/Fbx54GLa2ja25PYlI0Lr22usvY4DnQMy4dQ76e3qirLwMleXlQE0tqqqrUF5VzcResf7Z2dsDdTU4sGcHBg4YiAkTJt9QquXY7A4i0dwaoc3iro1IkPwmJyfiwMF9mDl3AZxd3ZGemobauhpBqk2MDGFhZop6A0NBumiNqamqxsljR5CZmqrT3O4UIsE8XBZN6YzWkywStN688847YuFikGVrFMU6gkhwUWQalGaWS3s0PnT5UOry3rmjOxV8ClHRUVi5ahXMzCxw5nQwfv5hM+zsrGFrawNLC2uMHjUakyZNEgJVndlOnDyK82EhMDa1gL2DK8wtLTFwoCfs7W1FGpmBigqHxlAZGSI5JQlRlyIQNHSoCE5Uf6+64KOPRILYMvbh4JHDMLKwxPjxE2EAoKa6CvWobagHUw8kJCQJy0VlWQkK8rPRv18/jBkzEYO8fTrz9bT73NQJoFuDAkXEn01dcIp/VywV6hYIHqe8XyVVlB+fxMREkSFDoq4vsViaIMXFx2LXrp9RU6dCv/5eIt2alkhvb0/hXlRxTMMQRqZmqK6txs4d2+Dp7IQ7bl9901rVk4gE1719B/bg8LFDMDIyhqenN2ztHGFjawcvL0+YmZmisqpKuOkMjYxFKvrFiHBcCQ/DyqXLMXRo43oU3UEkmrNIaIsBbM4iUVBYgJ27d6KkuhYzZ90KQ5UhaqsqUIc6kXpvamIq5jYz/WqrK5GTlQo7G2tMmzZbp7ndKUSipSjV9qwK+kwkqDcQGnoOcXFxv+oNlFTACCqse2BtI72BljDoCCLBKGCKmERGRja6XHtqkujyoWzp2ZTfk5OTsH3nFtRAhUULliE++ioK8rIxfeZssWtgUJydnX2rCJiu19Y8jmQvLS0VW7ZuxZ69+zBuwnjcteYu2NrZo7CwCAassWBijLp64PjR4wg+cRK337b8JjVQXfDRVyLBcfv1+vUorazCvWvvhZ2dLcpLy8TunZVZjYwMcPLYcXy/6Qf0c3HFQw81+JNNTEzbCnuX9WMk/K7du/HRhx8KIqFYG5Sqn+okQrkpdSuFetEuZmxQF4ZuQ9a2aUlxsMsesm7c27sAACAASURBVIkLlZWV4uTJk3j97/+Ei5srnvy/J+A9eLDQa1FdF9uysrFGclIKXn/lNSycM7vJgPCeRCQIA8sFfPvddzC1tEBRYSHiY2OxcNFCLFyySLg1ykrLxBhgNhnjnrb9vBVZ6elYc9ddQrRJvXUHkYiIiBCuOMbWaTZu0qmMrKnY2RyRYCjCF//7HyKvxeCxPz4GF1dnlJWUNgQZM2PF2hLh58Pw308/hwoq/OXPfxQ4mJnppt3TKUSCHy9+rDqj6TORoN7A3v37RCTw6DGjGukNJMRew4jhgY1ys5vDp71EQlsKaFPVQFvznnT5UOp6Pg7iuPg4fP/Dt4i8fBlzZ8/FkqXL4eDQ9dUnGU/CzI24hAT4BvjDc6AHiopKkJefjyG+Q8THoqa2BsZGRuLjGn7uPMLDzmNk0EjcdtvtN3aluuCjj0TiQth5/PDDd7B3cMK0WTPh0s8V1XQB0KVjaISsrCzk5eRi0CBvER8VdfmKiPpmJhLFqvT5Y8rx+PXXX4tYIareMhiPjXNEiYNQLA8KsVD/d/UMDz4nMx8oNU8tnebS4HWdB511HOcXNza8x8H+/hg6PECQvpCQUIwdP1aksJZXlItgWiNDQ8RFx2Ln1q2wtDTDM8++0MjS0lOIBHfyjAU4fOggHJxchKmeVolhI4ajn3s/kZWhMjCAh6cH6oSGTb2Y03RTnj5+EsmJCUIfZM7cX1N6u5pI0G3GtOKmYts4VrR9X7URCVrP/vPZxzAyNsXs+fMxYOAA1NTWora2DiYmJkI8MC4mDsOGBaCkuBhXIqOQl5UlXPGMAdNlbncKkehrMRKK3sCFsDBcjLzchN5ACk6dOd1Ib6ClxaOtRIKLBwci66DQraGpt9EeawTvWZcPZUvPpo+/nz59EteuRWPhoiUwt7FGxMXL2PTt9+jX3xVr7r8H9XV1IpWM79rGxlrsBi6EXURo6FmMHRmE2bMb6pTogo8+Eon1G9ejsLQUK25bCWNTQxQVFgvzLz+apmYmCA+PwE/fb8EtU27BipXLoaqrxaULFxATew0LFiyCs/OvtQn08f1+9NFHoJ4LBX24y1PSPZV7VSwOyr8r7gyFWChBljyeommfffYZOEcZvKmvLTs7Cx999AEe/u3vYOfmgoqKKrz1xttgfNIb7/xDkIeS4lJUVlSIkgK2dtYoyi/Fv959C0vnzb8xpvl8PYVI/PLLfkTFxAgVXCsLM1iYmmHq9JkwNDXF0SPHsWf3HoyfNA5z5s0WcQBlZeUCB85psuZDhw4jPzcbjz786I3X2hVEgjFK/KCTPFDwkaSgqdacW1obkdiy9WdcjIrCb9b9BuaWpmJuk3ARI3MLM6SlpePf736MkSMD8cCD62BsaIDEa9fwy6EDuOuuNTrN7VYTiQsXLoiCLs0JQlFhj1oPrYkJ0HUy6iKT3ZlZG83pDaSlpmCE0BsY0lhvID0djrYOjfQGWnpeXYmELumwyrXoH2XMBqWy29p0+VC29dzd2W/bti3o594ffsOHIic3B0cOHcf58xdx3wNr4OBgh5ysLOFq4cKTxVzzoX5wsHfA2eBgBJ84jlde+XuPJhKfff4J5i5YBEtrK1y+dAnl5ZXw8h6I0pLShgJqVlY4sO8goqOi8duH18LNzRXlxaVC+ZIkq7P0PTpqTFDRkgSO9W7US4irB1Eq7g5ekzEhitKlYrlQKoFSH4dF7hjnw3x/fW3btv4sAilnL5iP/KI8pCSn45knX8DTzz+FEYHDEHs1GhaWFoIYhZw5B19/HwQGBuHqlSj8uGnjjTHdk4jECy88i2GBI1FeXgYzUzMMHxEId88BwqL20+ZtqK6pxW13LIeRgQFKiovEnGZQMavBDhs+FIYGhjh68CDuWv2r8F17iURHjo+HH35Y1HZpKkheG5H419tvYMltK0VF5UsRF5GZkSOsU7TMkTg7u/XD6ZPB2LllJ5585s9wd3dj9AhOHTsuMtV0mdutJhJ9XUfi8//9ByOCRongQH5EigoKGvQG3Fwx99Z5jfQGzoWcQfTVKxg7pkGWtTW6Fh1NJLgw0lzGwkXtIXi9lUh8//0mLFi8BPVGQOTlSHy78XsEjQrCbStvw7mQ8wgNOYcp0ybDyMhQSMtOmjgekydMxsWIi9j0/Qa89fe3ezSR+GrDV7jn7nuRmpaCPfv3wdzcApNumYRjR06guqoWy1YuRWpKKjZ+swEBAX64Z81dqKupQ3x0DHbu3I7nnnuxI9fLDj8X47ZIACgIRyKhnrXBiynuC0XRkv+mXj5cIRWcO1T4fOyxx4QmDP3Y+tpee+1l/OnPj6PWsB5GxoZ45qnnYGBkhH+88XekZ2Tikw8+weQpEzBj1jS8/ea7CBjqiztvX03hVjz7/FM3xnRPIhJPPvs45tw6D2dOncKYseNwy/RpUBkZ4OCBgzhy5DjmzJsj4p9YHDA7MxNTp98ixA1jr8Vg5owZGOo/FAd+2YeFcxd2mEWio8YHiyuSwDpp0dLRRiTeeu9N/PkPj6OopBBbd2xHYWEx7lh9O44ePo6khBTcs/YekZ313tvvwdnJEX/66x9QW12HguxcbFj/tU5zu9VEgv5RFuzSDOBTB6szBaEYEEYdC20SoryPzlS23LhpI+YtWnpdbyARv+zZB1VdPVauvFlvIDExQUiujh09VtRjaE3raCLRUjEnXe+ttxKJb9Z/JZh3WkYGvvzqa2H6u+feu+DlPQjHjp9AePhFrFi+FNbmlli/8VuYm1vi/nvuxpXICGzZ9hM+/vA/PZpIvP/BO1i5YjUiLkdi284dQs9jzJjR2LZ7N7Kzc3DXnatE7vn2rdsQdv4iVqxchrmzZyM8LAw7d23Ha6/8Q9ch1C3HUQqeFjmWiqZlQil1r2RoKDU1NP3B6rESym9095CQc07pc52N5154Bn/+0+Owc3TAB//+EAf2H8Qjjz6IWbPnICY2Fu+88wHuWHUblsyeh/c+/BCnTp/Fe2+9hbraavzjjVdvjOmeRCQefewhTJsyQ6h3jhk7HosXL0Ho+TCs37hRuG/WPXC/CKDeuWsPikuKcduSxcjNysHmn7YgcPgIzJk1E0ePH8I9d92rV0SCJII6RFS01da0EYkXX/obHnzwd8jKzsUHH3+MWTOn4bZlS7F93x6cCwnDb3/7ABwd7LFn127s2rEXi5csxF13rkZCbBzWb/hKp7ndaiKhi2vBwcEB//73v0ERpo5uulQe7cxaGxs3bUDA8BG66w2EhyI/Owfz5y1spDfQEi4dSSRYoZAqlh2RptZbicRPW35AbEIczEzMYGNlL6qSTp4yCRbmFti7/4DQ7F+2dClMVUbYsXMXoqMi4eRoKxYnb+9BWLx4eY8mEhs2fCkEwSgEBkNTUUrc128wDp86gcjwCMy5dRYGeXsj+MwZJMUnwdzCFJk5GXBycBSy2bNvndfSkO7W36mbQilrfvi5hmla5dRlsBXrhBIfoX7jtFjQrcsgU/qy9VUem/f8y8F9CL90EZVVlRjs5Yvk5BRMnjYZ48eOw649e3DoyFHc+8D9GOM3HNvER2QHfLz6i+Op2KqM6Z5EJHbu3Cqyr86HhYp0V1t7Ozg5uIjMBGMTEyxZshgV5RXYd+AXQbDmzZ6Dwtx8fPXNN0hNioe/7xC4urnhwQcf0QsiwfHGMctwArphmmvaiMTmzZsQFXUFKhggr6gMi5csxqQJE3DqQggO7fsFs2fOwLixY3Hm7FlcvngZDo72SE5LhI2VDfyG+Oo0t1tNJDi5qIjYUpBRZ6SA8trURGAQYXOtM3UsTp46htDQMzA2s2xRb4Da7ZER4Rg1bNhNegMtraq6EgkuipQDv3jxIhISEm7ErtCMyzoMDJJiTQZdIm9buif+3luJRF5+rgjGo4ojTd90S02afAvKyyvwzYb1sHd0xv333ovqqiqR3THQw0MQZaaPUZxJ6CzoiI8+BlvS319SUozcnGxEXLosFEfHjxuHXw4fxt49uzFj2lTMmT0HISFnUFlRiWkzZiI1NQU21jai2Bcj4/W53b5yJVasXCmqAnPOsCmVPhUSochha8ZEqCthMsiWcUnz5s0TYlS+vl1fjVZXnGtqqhF1NUq4bfz9AvDBe+9g2szpCBo5Bq+9/iriEpLwzLPPYqivL/731VdwsrfFhAkTRUwMBamUMd2TiARJHgWpigoLEHEpAhcjIjBq1BjxzpMS47FkyVJEXonCjp07MWz4cKy6/Q4kJiWCVUMHe3thZNBo4dZj3IjSujJGgus21YZZP2fatGkICgrSWfBMG5Fg/EdxcRGKi4oQdiEMMDDCogULcCY0FF9/+SVGBQXi/vvuR+j5EMTHxotqoNQgYVbPIO9BOs3tVhMJgnvw4EE8/fTTzY5npo5QSa4jdsHKhaiJztQXfjS1NV6PZIPulc5oit7A1m3bsHv3XoybqF1v4MSxEzh9/ESTegMt3ZuuRKKl83T0772VSKjjxB0Ni1hVVFXC1MgELDrGoDTmV9cya8PaErfOmtNosVH66zs+2mptKPdPohR55TLOhpyFjY0dqqsqUVtXLxQ+GYhJwjHUP0DUPelJbe7cuSKuYcaMGcK1oS29U51E8PkU64RCxEkkYmNjhVuDRZVa2iXqE0YMKKZEspuLG1KSk+Hg6IiaqkqYW9kgPS1JmPP5b0219mZtdAYOLX3gOVaDg08hISkJ+bm5KCopxoABHsjNyQGLPzo7OcFn8BCw/g+tbePGjoe5BeufNm4tXacznq0t52xOR4LnozsvKTERe/fvgaOTKyrLS6EyMERZaamoYUTRqkFUQm1CIr2l+2kTkWBwCrMy+DKa+6B/+OGHCAwMbOkedP6d6nTPPfdcsxkjvN7bb78tyqJ2RqPewOnTpxAbFwffoQEt6w2EholSzCJwT01voKV7k0SiJYQ673d+PKjwdubMaRF4Nm36dKhUQGTkFSGdO2TIEK2Bsz2dSBBV7uiYe56amo7+/fvBw8NTaPFHXbmCoNFBGD48sNXS6p33tlo+M98n46a4dowbN06sH7QyKAGX2qSwFYuFkhrKK3Gjwvo5rCK6Y8eOli+uR0fwuY8ePYzIS5FYdtttImaEaxmLWg0fPhRubv203m1PJBJ8GFrZ4uLihfaJsbEhoq9GIyc7B07OTvD180N1dQ3oimclZHUrhDoQvYVI8Jk4BmhJjI2Nh6OjvVDxjI6OxsnjxxEYRJ2jCW2a220iEiz5TGEXVpdsrnVkFVDmfjPrgB/Y5lpbKlq2Zq6T4UZfjcLCxUuv6w1EYtO338HN3RX3rm1abyD8QgRCQoIxLmhUo9zs5q4riURr3or+HNsbiIT+oNkxd8IcfZqJmQIaEBAgUv1IHrioKlkaivy1pgVCPRiTf6fpmfFfDDanIFVfaT2VSHTE++lNRKIj8GjqHG0iEjwRKwH+9a9/bdY60FEph9pUGjUfqD01JHQFePu2LXB17w9/RW/g8AmcD72A+x64t3m9gdPBCD75q95AS9eTRKIlhPTzd0kk9O+9MOaFaoUUpeIuXNHAUbdE0EKhHhNAMzD/X9GZUFwhTOFm4CYtn3Sz9pUmicRPonz3ypUr9faVt+Ta6MwbbzOR0NVCQAZP68X48ePb9BycwAcOHBDnaEp3XP2kK1aswBNPPCFkPzurfff9JizU0BsYOSoIKzT0BmhGO3r4GCZOHI9bJkxGxKWL+Pa7X/UGWro/SSRaQkg/f5dEQv/eC2OrFixYgM8//xwuLi7CV6xYINQVK5UiXorwlJISqvw7+zD1kx9VrjPM3OgrTRIJSSSaG+ttJhI8KVMxOaGaU7nkcSQTL774ojAvtkYMiRN43759eOutt1okEe2tIaHrgvD1+i+xfPlKpGdm4MsvvxYR/vfcd/cNvYEL4RexcvlS2Jhb4hvqDZhZ4P419+DKlUvYsvXHRrnZzV1TEgld34h+HSeJhH69D95NRkaGqP1DVwSJgLpipaIQqB4vochkKzESijAV/6QaIDUkGB8xcOBA/XvYTrojSSQkkeg0IsFYCfodWcCmpUYzIS0GLL3L4JaWGoNjWHqb526JqPBcjMhmjY/WEJWW7qGp33/8+QfEJcbBzNQcNpZ2LGkvFAAtLSyxd/9+FJc16A2YqYywfdduRF+53KTeQEvXlkSiJYT083dJJPTvvVDE7qGHHsI333wjAsmUzAzF0sA7VmIh+LuS7sm/c+0hgSD5IAkJDw/HY48+ipDQUBF421eaJBKSSHQakeCJqTDJWImrV6/qNKfodqCZcdmyZSJXlpGyih+SrgueZ8+ePaJiHYmKLo0pXUw11RZ1q8s5dD1GU28g5GwwJt8yBeUVlfhm/TeieuL9990n9AZYvtfLs2m9gZauJ4lESwjp5++SSOjfe7l06ZJIV6f+DAmBYn1Q14fgXSuBl01lc/B3WlY3bdqEn376Cbt27dK/B+3EO5JEQhKJTiUSPHlYWBgoQMWUua5uTNth/AT/7OrWSG/A2FQIfih55XX19bBuRm+gpXtViERLx2n+zsqfXPB0jRNhml9bTLSTJk0SBZBka4yAQiT0HReKlfWVYMGzZ8/izTfewCeffioyNpSmWC8VK4W6MJW6ZLZiuWCg5csvvyzmFl21fakpREIfn7mzgyCVrA19fPam7snDw0NIIHRla1eMhPqNcrKyRC91FrqqdSeJ4DNy50L/K1NC62rrMX3GDJ31BlrCqK1EgruvK1euCK0DqqJpayQcvAZ3aFT7a61LSBKJppGVRKKlkd31v1M4iroP1LVRKn9qBlTyrtTdGkqWhmK14PHUkOBHi2JUy5c3SKL3lSaJxE895lX3aCJBlJlbTRcDfZKd3SgsQ+Li7u7e2ZfqUedndkxISAh2794tXEjNNYr0HDt2TCyyLE8rW+cg8Nprrwk1VroAJ06c2DkX0XLWe+65B9RRYMYCq1b2xUY3xA8//CCk5CmVrNTQUCcJShaHskHgn8q/ET8qWpKErFmzBps3b0a/ftrFm3o7xsSR6f8kVHPmzOnSx+U6xSycd999V0izd2djEa2IiAhh2aOFr6saxy3nNTeBDCBmvZ/ubh1mkVAehEGS77//fqf5EFtTxKS7wW3q+nz5lG4tKimBrY0NLJuQZG3rfbNWBCcXTa9cMJuqWa9+btZLue+++zBmzBicO3eurZeV/VpAoDs/5t1JYvRlYNA0zZgrmnspd64EVqrrSChxEVxfSBzUiQUXbgZaUl6cZZxp4WitBU9fsOiI++jOj3l3khh17Lr7Y95dJEbb+OlwIsELEWSazVncKyYmpiPGrjgHrRAsIU51up46kXdv3YKrIcGwsrJERl09rC0tMWzYCFEsx8amfTvGr776CuvWrRPpaS2pjiovhQI9FDJhmi3rEcjWsQjQzUR/OuNQmMbc1Y2BgfyQ0jrFsdEXG6t0RkVFCWspiYRSN0MJ8iZ5UJfMVhenUuIjKLn/5ptvivMw4LKvNkX0yNHRUVQ/7erGdYq78ClTpogyDd3VLl++LOJlmDDwxhtvdPlt0CrG/xYtWiSyFbu7dQqRUB6Ku2+mS3333XdCc0LXLAx1UJQsD/omBw8e3GFVLLsL+L+uXQPv+AgYVFfC3FCFMitbXKysQ4mrG5586nkEBY1tM0m6++67xSJHCV+mw+rSXnnlFfGhu/3228XAlK1jEejuD3l3E5mORbNtZ6MVgW4JupZIJGipU0gEz6hsSkga6MJQLBXKb4o0Nk351MLpy27A7v6QdzeRUUZgd3/Iu5vIaM7ETiUS6hejufDatWtgMCDN6KmpqYiPj29ELtRLqA4bNgxjx44FA0c4uXtDu3YlEv94eB3uMyyEEapQAwNU1QElMMX28kp4zVuNmbMXYvLk8TA0NIBKxf9UOj86dwl0LTGFVtfyxoo7hBfh+yFZk63jENAH10J3ulY6Dsm2n+nJJ5+Eq6sr1q5de6OEuHI2zcwNxVrB35VYCh7DTRHlkZlC6u/v3/ab6eE99cG10J2uFeX1dbdrobtdK91GJHr4/OmQ2//m04+Q+N1/MRllUKEG9VDBUAVU1xviSKUZQqxM0d+9HxJTCv6/vfOAj6rY/vhv75ZUQgKpQEJCSSAgFpog7wlIrxJBRUURUMGGFAFRUSxYQR8qir7nXxQEBUV9FKUHRAiEJjWU0BJKAqQnu9nde/+fM8mFhQdkN8mWJGc+n3wk5t65M9+Zs/e3c2bOwfDhj+OB+4eKnPD2lE2bNolvS/Hx8SC16kihJW9yi0yaNMkty3SOtLWqXesJL3FPEDPuHLcxY8aIfUDk8qMU4rbi3Ha/hBrJ0vYYKLWb9kfs3LlTuEYo82dZe4/c2VdnP9sTXuLuFjOe8hJ3t5ixnWsuW5Fw9gSvCvW/8MBg3HkuBSEaI33fgaJRoFM0OGfSY6u3BiGdg9CrZxRSDlpw8HAQHn70BTRrHm9X1+gEC70wXnjhBbGj2ZFCgbPI50h+4MzMzBr9QekIt7Ku9RS3grvdK2VxcvbfKaol5cWgU0rqRkrbFQnVzaEKDFVc0DXqsU/aqEm24Y59Ac7mY2/9nuJWcLd7xVPcCu52r7CQsNdyKvG6lL/3YPaYUUjQ50ODYrEaQcUACXty9TjaygejnmyK5s38kZScjcW/mdHmzgQMSrgPvr5+ZbaEjh9RLA97jn1erzI+ClomYocv8JQXuKcIGocBVtINw4YNE24JOnpLJ6ZUwaDm0FBPbKixI1QBoT6egswNGjQIVM+IESMqqVVVrxp3v8BVYu4WNJ7yAvcUQUPjwisSLrLn72Z/jLOLv0FrbdFlt4YGGphlLXYXS0i/1QezXu0ASZ+DhctykHq2FUY/NRbBwcFl7pNQ9zmQG4Q2lZVn6XX+/Pnig5KPglbehPAkl4InuFgqj6xjNVEwJdrZTnuuSEjYrkbY/ts2NLbt3gnb+BG0Z6umFne7FGy5u9PF4ikuBU9xsbCQcOEnwrMJA3H3xWOoqzGRU0M8WVI0KFL0WGcEQrqFY/QTjXExJxcr1usR2mAgGjdqJE5f0NE9+qHjr9cr5Tn2eb16+Cho5U4IT3p5e5KoqVzKZddGeyPGjh0rNkmSa0N88Gk0V22mtE3gZXs8lFYjli5dKn4o42dNLu58eV/L3V2ixpNe3sTEU0QNr0i44JNh345kfDH2KQzSFdAaxGW3hqRIgEaHT84Z0axHPTzzXENknjXhi28vov+giSKHCe19UAvFIujTp89lYUHn36mU59jn9bqtHgUdMmSIiATIpfwEPM2d4ClulvITLd+dlL2zV69e4ohzdHS0yOapnsYQYl6SRAwJ9Uio7aoEndSgaKBPP/00OnbsiGeeeaZ8jagGd7nbnXAtQne5WTzJnUBMPMXNwkLCBUb+9cwPkPXLAtxm49YAyLEBmGHFukIFJ8KDMGdOK8Cow7Bnk/HhrAWIjY0TmVDph/Y+UIIttZAbQ12pmDJliggb68ixz+t12/Yo6OHDh0W+Di7lI+BpL25PEzblo+r4XTk5OSJoD0XbpePR6srDtbEibI992p7koFMe/fr1Ex/YLVu2dLwB1eQOd724b4TPXcLGU17cKhdPETYsJFxg6KP790WP3JMI1BhLnRq0OUUST9ZqFWws1COzWR08P64RJKuMb5eY0KHzE+h5TaRJyqGhCguKHKoW+jYVFxfn8LHP63VdPQpKwXe+/PJLF9Cpno/wRFeCJ7laXDXqaWlpIsHWvHnzRNItWnFQVyLov7ZZPm3/Rv+mY590rJoCvK1du7bKB8OrCHN3uRJu1mZ3uFo8xZWgcvEUVwsLiYpYlx337knaiq8nPIsBwq1x5bSGRiEfrQ4Ua+u3bCCjsQ+en9AYDcICMOc/53FHu5G4t/+gGz6BFLkqKih4V7du3dC5c2c7WnTzS+ib2+TJk0HJvyihF5fyEfDEl7Ynipvy0bX/LgqyNnToUNBmYhIG5Nq4dn+EKiDUlQjVvUFujRfGjUPLFi0wceJE+x9aDa90x0u7LIyuFjee8tK+losniBsWEmXN1gr+/cv3ZqBw+Y+4RaIgVNbL+yNISEiQkK214vdcX6RGhOGe9n6QlSJs2pGFLz79EVENoiv4dMdvV90btAxMqca53JhAfn4BVqxcgblfz4JWD9zZugfuv+9+EZX03XffRWhoKN56600RBKl27UC3oTSZjKINa9asvZx3g5b7l69YgWV//ITMi6fRsU0PjH1uAiIiwtzWTmc8mLKuUhwJEhJqmnB1j8S1eyVsBQWF5qcosRQ6nrKHNmrUyBnN86g66UTLuvXrMeuTtwFtMdre2g0PDL5fnByjYFzEhL5oFBbmIzCwjtvaTqkWqA1JSdsv590YNuxRYYu/Ll+Mc5nHcGv8PzB54ito0MDxLK15eflYsXI5vvy/j6EzaIRdD0kYAgoyTPlWwsPD8cYb0z3GrletWn057wa5u5ctXy7s+sKlNNzVrhfGPjse4eGhTh0vFhJOxQuM6t0d/QrPIECc1rhStLIGGsmCU4oeB+rGoVa7TvDWa6HXW+FfOxSPP+a+BEv0wXHx4kURxpzTtN94ghw9cgSLFs5FYK2DuKtdXaxccRZr/8qAyeKHnj17w2g04URqKpo3i8Pkl6a6JdS7LFuxMTERn8yejeCwcOEC27ZtK1IO7cJdbcPRp1sYvAP0WLVWxj/ufgR9+/VzskW4tnrK2ElB2hYsWCDcGFRsBQT9brsnQv2dUjPTKQ1KEFVTVuZolXP+t59DJ+1E724RWLk8HWs2ZyIrV0KfPv1FyP4jh1MQWa8epr/1thAWri6KImNHcjJmvPU2QiIixEmcXbt2YtfOv9CxTQT63BOC0AZ++Pm3AnTo+BASBg92uImHU1Lw4w9fIiggBR3a1MHKlWexdvN5mOVawq6LiozCrlvGN8fEyVPcZtcb1q/HZ59+KuyaUiKQXR85vAd3tQlDn+5hMPjrsHodcHeXYejdp4/DFKFMrQAAGpxJREFUHBy5gYWEI7QcvHbHn5swf/IL6Ken1Ygrbg2qRkufaZIZFzU+SAqLw+PT3kbz+JbIzMiEr58f/Px8HXxa5V1OobbJN7x69WrhMqlJhV42+QUFOHn6JE6dOon8nFycPHkcRWYjwiOjEB3dGE0axiAmMgopKYewdMlctGh+GgP71oE5T4PTaSbs2ZeNi7kyvH00sJis2HfQgOa398Hwx0ZAqy05aeOqsmvXDnz7zb9QL+g8Yhp7ITtXga8BaBrtg/jmteFXW0HKySL8/AvQNG4g7hs8BJeys3Dg6GGcSjuF08ePwVRQiAYRkQiPqIfadYIQ1zQWdYLqlCteiav6rT5n3bp1IvU35chQw2OrwkHN8mm7AVONH0FCYuSoUejRvTsoxHZVLdS3wqIiMZbHj6eiKK8Ax0+mIr8oH+GRkYiOboJGUQ3RNLqRmO8LvvsEjaNT8eCQYFjyNDhzphi792YhI1uGwUsDSZGxZ68WDeO6YsyYZ10+nw+lHMTcOe8htNYZxDX3xqVsBV46oElDb9zSIhD+tRWcyjTh+4Vm1I/qjUeGPYrcvDz8nXIAR1KPYf/fO5F59hz8vf1gsZgBgxZxLVqiRXwrwYDs+uDBA/jl57m4JT4dA/qU2PWp0yb8vf+KXZuNVuw/5IUWrfvi0WHDXc5hx47tWPDtbNSrk4HoRlfsOjbGB82bldj1oRNF+OVXCbHNB4rAhmTX+4+kXLZrc5FR2HVYeAQC69ZBbJOm5bZrFhJO/IT4/K03YP7jJ7TUUhCcK24NcWJDoW9CCrJkDX6pFY1PFv6E2gEBTmyN/VWPHj0ac+fOFcuY7kzVa3+LK34lrcCsW7cGaxMTkVNoRqCPH+porDBIJhTnZqMwLQ3FObnIMMso9vFBRJMm8AuPxOHjx6FRjuLhQZFof3swwusp8JIUaCwKoGiRVaTDT8sv4siJJnjzDdd/i1u9ehV+WvIeXnyuIRrXlwCrCYoOImFcdq4G+/cX4tfVp7D9by1aNmsNf8mMUwf2wZh5EaFaCQH+3tCGhcE/LByy5I1cqw4X6Qil1YTb4uPQv09/xHpwEityS3z11VeYM2eOSNilbq60jW5pO3vo9AYlCaRNmqNGjRKbLENCQio+wVxcQ25ODtavX4c/1q3BpTwTAn39UVfM52KYC3JQcDoNlqxsMZ8LvbwQ0bgxakfG4MiJUygq2I9hg6PQsXUoIuor8NYq0FgVQNYir1iP31ZnYfO2YHz80WyXr0ps3boFn895CVMnxCAuSgtYTFD0gFUjISdPg0MHjfjvutNI3GrBLc3bwRtG7N+RjEuFRQiJbIKYBg0RbJBK7ToLhWnpl+06T5IQGhOD4JhYYddazTE8fG8k2t8RjLCIq+36UqEOS5ZdxIm0OLz++hsu5/D7Hyvx2y8fYuKzDdGo3tV2nZWjwf4Dhfh11Sns2KcTdu0LE04f3H+1XYeHwz80TNh1Dtm12QyNYr5s103j4uyetSwk7Ebl2IW0fDqie1ckmDPgd41bg/ZHyBordBpgb5EOmW3vwbAJLwpF7M6i+tLnzftWBPChDVYUW4J8bstX/VxtfekHDh3Avz76EBfSz2HUmGfRukU8CvYnIW9/EjRGI6yFBSg8kwbrmXRoLMUogA7piheOFwEXjWbkQos0qw66QCu6dQ/Dff0aoWGID7SGYpzJzccvvxfiwoV2ePW1iVBjf7hqnNet24QlP87EqMe90KJhLegs3riQK2NT8jn8uPg40o6ZEabVIkwywl+rQ6SvFjH6YgQpxdBIElC7DryjY+BFPnG9Hvp6MQhs0xWZVgnff/cN9uzZiRFjnsbghCGu6pJDz6Hjer/99pvwbefn518VHlvNsUG2SuOi7pGgTZa0kW/vvn1Y+vPPDj3PEy4+fuI4Zs18H6kHD+GpZ8aiQ5vWKDiQjNw9m0rms7EIRWfSYE47Da2lGIXQlsxno4TMomLkQ0Ka1QDZ34wuXUPwwKAmiAnzhc5QjIzCAixbk48DB+PxwYfTXT6fk7fvxmefvo4xTxpwa+MA6C3euJSvYMueDCxcdAypKSaEafWIkIpQDOA0xQKJiRN2fUd8MxTsS0LegW1X7Dr9NKxnz1y26zTFCydK7TqHuFh10Ada0b1HOAb1i0HD4BK7Tie7XlmAS1kd8Mqr413OYe2aRPy05CM88bgX4lW7zpGRmHwWi5ecQPoxM8K1WoSW2nWUrxbRtnYdWBfeDaOv2HX9Rghs3RUZFgi73rt3t7Dr+wbZ5xpiIeEky9+yYR1+eHUi+mvJrXElCJV4nCJBQRH0voFYn60gaNCDGPzoSNQPd3xjUGU1X/jSN2wQR93I50a+x6SkLThc6kvvTb70Wnr8sU7GP6uRL33vvr8xZ+b7MO7Zhntvb4nY1q2RvjcZBbu3w8dqhpa+7kiAYlCg6LXQyHroIAu3lEKp3uEFnazFBdmMDTkW7CyQ4FNHj9CGBngHeuP0yRwU5vmiR++hmPrSJJcfIdy46U9Mf/1lyJY0RET5wd9Hj3PHcpFzXkGoYkbPOhLivAxiE7BFY4IkmwGrFjL0sGqsgGKGxkQrLCXit1hSgIhohHe8G1ajBct+X4VDPoEYOHI0hj4w1OX9K2v+07FPOio9bdo0ISSE+SnK5X0StAJxbbZPitFCYbVfeeUVEcyqKpWjx47i4/dnIGvrJgxqFYdb7uqE9AM7kbd9C7ytJugUw3XmswJIxTbzWYdsuRiJeRZszZXgE6RHSEMd/IP9xHzOyzKg4z8H4p0Zb7p8vHft3oMXXxwHs/GEmM+Btbxx9lg2cs4pCLSY0StYQgsvPY4VAytziuGnNeDeO1qh6R23I/3v7SjYk+yQXWeW2vUusuu6JXbtFeCNtFM5KMz3Q88+Q/HS5BddziExcRPemP4yZGs66jX0g59XqV1nKAgrtetYR+26XgzCO/wTliIzlv2xGod9g3DvqDF4YMgDZfaPhYSTPiWmvfYyDGv/i3a6IvHiUZN0kVtDscrQeRtgjmmKlWcLUL97b0x43r3Hy3buTMb8ebMRUec8Ymx8bk1jfBBf6nMjX/rSXzRo2mwgEu4bXC186bNmvI19SxYgobYGdU15yLFaoNNJ0EsGWLT0Qi1xQ1HUDwogRuHNJUUBrSqRj8BKIkNjhVZjATR6FMpeyDAryDbKsMoaSHoJGVoZ54IDEd2uI16b9r6TZtz1qx0/+iHkJiejuc4XUrEFigz4G4BgbwlBWnJwmEQ7FUUPLfVTkSFLVigUQro0sRxtEhYbhTWATpGhWMwwyWZ4KRIkgy82W71wskEc+j/yGPr17+/S/pX1sM8++wzHjh0TxzcpZ4btyQx1JUJ0rTRktre3txAes2bNEinDyc1Rlcqcjz/C5m++xP1BOoSZcpBttUCrk+AlGWB2cD5rNDoUyt7INCvIMsqwlM7nS1rgZIA3Gnfq7PL5/OLzw5H515+4Recv5jPtn/UzACFiPluhhVHM599yJORLOtzrRLs+r5WREVoHDdvc6XIO4558EPk7d6KZE+16k9ULaVHN0e+hYWXaNQsJJ3xKUDz/Xt3+icfkHETojdCKmBEl2T7Fh7PJjFpNY3EyPAqHrF64vXN39O9/rxNaYn+Vq1b9gaU/vy98bv/jS1d9bja+dD9N8XV8bmHwD/1fX/rtLZqhX+9+HulLH3FvL9x+IRUtvIsBs1a8LUuHyi54JYHF6B4SGCVig34kjfi/4shYEbRINOrwX6MZu3el2FVvZV00pG08HvKVEK41wSKXxFMlcSTTt3JVIIjsfSSISlLb21vEpVoZmdBgqyYUaRFRWDz/B3tvd8l15NKg6JYU5lp1bdiuQKgxI6gxdDyUcmuMHDkSHTp0wNSpU13Sxsp8yGMJfXHr+aO4zdcEFDtnPhdDi80mPZYUFbt8Pg9o0xyP+mlRv4z5/FWugrv8NIh3sl2vN+qw3A12/UDbeDzoZLvOILuWwpAeHlmmXbOQqEwrLq1rW9JWfP/edLS/eBwRUjGspVEsS77UaWApykNot75INBoQENcK3Xr3RWRklBNaYn+V5Etf/MNMPDnCxueWK2Nj8jkstseX/j8+t5gSn5tVg++/nYe9e3fh8dFjPM6X/mCHVnhYV4xaeiOsVu+SWB8OvExvRrhEXFCNQIpXHSSFNsJ33y2yf1Aq4cop9/XEPzKPwVerwEoKSVO6mlIJdQsRpZFhgYytJn8sURT8vXVvJdRceVVMnz5dVEbpv9XMn+pGS/UpqrBQY0dQptBly5aBkthVtTKwQyuM0FpQ21AAq9Wn0uezCKQHINUQgE1hsS6fz+MH90XXjBT4axVYbjKfv8yV8Iif5HS7PuRdF9tCYlzO4aWEHuh0IdXpdr3F5I+f7LBrFhJO+KT44YeF2D5/LtrknEGERB+0JUUjy1BkBahXH4a7emJdeiE69uyK7vd0d0IrHKsycSP53F654kv31uNcaokvnXxuPSrgS7cUWbD8j1VI8Q3CgBFPeZQv/cFO7dFXU4hGukLIZglmLX0rLx0vm2/sjtG8cnVJPhUNjviHYF9kc3zx+X/KW1W57nv1oYFok34AtSUSEuWq4qqbStw7JYWOMNPCf7ZWi8TiAGyW9Ni86a+KP6QSaxg/fryIhUJ7HujUhronQj29YZuwy9/fH++9954QHJ9//nkltsJ1VSV0uhMDNIVoqi+AXOyc+WyFBsd8ArE7upXL5/NLjw5Gu5N7EFTGfP4iW4+BtXSIcbJdp/iH4IAb7Pq1hwfijjTn2nVWqV3/ZYdds5CoZBunjIGJG9fimynjMdRHgY9STFvzxLdcq9kEbeM4hPUcgh0FEswGL/To1gVRDSIruRWOVzfuqaHI37HDqT63P61eOOVhvvSpU1/EkRWL0ctfh8YGH+jFeFlg0cgl+yPkUlXhONKSl60GyJElpNSLh6FzL4x9yrUxCWa9NBEBm5YjTm+C2RGfzfX6KzaLKKBgajpFB1mjR6as4M/CQpyNbIEuAwbjyeHuC6R2vSaTm4LCvffo0QMmk+nyHgm6lvY/kL2Se4NWIyhiIkX8pMy3rVu3LueIu/e26W9Mw86fvkVffy2aevnCoJghw1xp85lcdoWKhH1BjeDV616Xz+ePpr8Cn1U/oaXBhOKbzOfvcoEC2SrsupGT7DpblnC4XgsYOvd0OYdZL01A7U0rEOsku84otevzUS3Ruf99Zdo1C4lKtnv6YNry50YsmD4ZPS25CJatMInd/RZYjEZEDRuDnJadsGD5Cjz5+HDExcZCX5oOvJKb4lB197eNx1An+9zIl75FE4p0D/Klp51Jx+Ifv8eWZb/C6+J5RHkBMQY9AmQFXhrAVwtoxW6Hawv9H1uRcfXv6uZELRScMSs41awtOo9+Hh3atHVoXCp68cK5n+H417PRyVcq+eAt8W5cU27eF/Vik6ygUAYKJeCMLONYkQVZ+lqIancnhgwbjg5t76xocyv9flqJoKRd7du3F0JCDUZFD7J1cdBqxKJFi0ABrCj2RFUtmRcy8ePiRUj8eTH0F84i0ktBI4MBgbICikPpp6v4fL5oVbCvfnP0nDDV5fP55/nzsOdfM3CP/83nc6YV2FJoRqrJikC9zil2nW5WkBbfHnc/+azLOXz/+Sc4+c2nuMtJdp1tCEBkuztx/7DhuLNN+zLNgYVEmYgcvyApeRvmf/AGmqUdwi3elChcI4K5WGQtUiKaIj2yGULqR2Dc2AlXfZg5/qTKu6Mm+9KtVgvS0k8jMXEDdmxLxrn000g/fwYUg7IuJOiv/eZDBzZoI+XlDbQluxXV32lU6DSHWUuRACX41aqFf/buh4dHjBQZKF1Zkv7ajP/M/hiXzqbDotCeDRkG2rRhU8SeEKUkrT0V+l38ZiM4ZI2CPI2CHFlBkH8tNKQogE2bomvXrmjZ8lbQkUlPLLTCQPFQ4uPjQZug1WIbkEpNIf7ggw+KeBPUp6pc6Cj3uXNnkbhxA7ZtScL59DScPntajG9IOeczLcwV60rms4+vL9p16YYnnnve5fN5757d+Oz9d3Eh7ZSYz7R12Ev1HdvM35L5rMAkW5BjLkZhsQziYgLF79FctmtaLaa5oJUkSDotdHoddJKu5BSPUJs3t+u7+/bHQ8NHuJzD1j//xNef/sspdt0oNhZdunRxyK5ZSDjhE4M+sN6Y/iqMG9ejtcWIAm0R8qHDwQILLA2boG33PujTbwAiPWgz16sPD0QbF/jcNnqoL90J04CrdDMBWh0cMGAAJkyYgAYNGlyV+ZNeFCQgyK1BJzVWrFghwmhv2bLFY8S9m/Hx45mA3QRYSNiNyv4LLVYrknfuwP99/W8c2JuMliFhMCo6BMc2QULCYNzSshX8/WvZX6ELriRfeu1Ny53qc9vswb50FyDmR7iYAG2aTEhIEIGlKMw1pRCnomYBVcUE/U5p36dMmSLcIFyYABNwjAALCcd4OXx1WnoaUlNTERoSKr4VkS/WE8uiuZ8h1Ym+dPK5qb50e3xunsiI21S1COTm5oo04G+++SYCAwMv59mgVQg1Eygl56IQ2pRmnFYjuDABJuA4ARYSjjOrlnfUdF96tRzUGt6pjIwMPPLII3jnnXdAESttg0/RagTl16DTGkOHDsXkyZN5NaKGzxfufvkJsJAoPzu+kwkwAQ8mcOrUKVBwKcpia5tTQ3Vv0GrE999/jzVr1mDVqlUe3BNuGhPwbAIsJDx7fLh1TIAJlJPA3r178fzzz4sU4rTxUo1gSdWRsKC9EYMTEvDBzJlVLjlXOZHwbUzAKQRYSDgFK1fKBJiAuwkkJibi9ddfx9y5c2E0GoVwoB8SFXRS44svvsDJkyexcOFCdzeVn88EqjQBFhJVevi48UyACdyIAG2inD17tgh3TcGo1JUIWpmgcNkUrGrp0qVo1aoVQ2QCTKACBFhIVAAe38oEmIDnEqD9DwsWLBBigoSD6toICAjAtGnTULduXZEunAsTYAIVI8BComL8+G4mwAQ8lAC5NFauXImZM2eioKBAtJJObxw6dAjjxo1DUlISgoODPbT13CwmUHUIsJCoOmPFLWUCTMABAiQgkpOT8fbbbwshQcc/KUT5E088AQqHTaGzuTABJlBxAiwkKs6Qa2ACTMADCcyYMQMnTpzApEmThGuDXBrk7li9erVIzmWbtMsDm89NYgJVhgALiSozVJ7TUIoASMvD/fr1E6GHuTABTyTw8ssvi9TgtAJB/6VVieHDh2PevHkitTgXJsAEKocAC4nK4VijaiEh8dFHH4k+9+7dmwVFjRr9qtPZ8ePHiz0QFCabolg+99xzIgvoBx98UHU6wS1lAlWAAAuJKjBIntZEWyGhto0FhaeNErdnzJgxaNasmQh9/fvvv+Orr77Chg0bPDbfDY8YE6iqBFhIuGHktm7dWqWPncXGxuLw4cPXJceCwg0Tih95XQIjR45Ep06dcNttt4lVia+//hp3330302ICTKCSCbCQqGSg9lRXnYUEr1DYMwP4GlcQoNTgAwYMENk969Wrxy4NV0DnZ9RIAiwk3DDsLCTcAJ0fWeMIDBs2TLgxtm/fjr/++ktk+uTCBJhA5RNgIVH5TMussToLCXZtlDn8fIGLCHTp0gUHDhzAihUr0Lp1axc9lR/DBGoeARYSNW/MK9xj3mxZYYRcgZMJUPCp8PBwPP3003jttdec/DSungnUbAIsJGr2+Jer93z8s1zY+CYXEiAh8euvv4qjyXT0kwsTYALOI8BCwnlsq23NHJCq2g4td4wJMAEm4DABFhIOI+MbmAATYAJMgAkwAZUACwmeC0yACTABJsAEmEC5CbCQKDc6vpEJMAEmwASYABNgIcFzgAkwgSpN4OjRoxgxYgTS09NFP+rXry+iWDZp0sShfmVlZWHUqFHYvXu3yBLavn17u+5///33MXfu3MvXlvf5dj2ML2ICHkiAhYQHDgo3iQkwAfsIJCUl4aGHHrruxY6IAVsRQZXZc29RURGmTp0qImder9hTh3295KuYgGcTYCHh2ePDrWMCTOAGBGxf5JRP49///re4Ul1VoPDYM2bMgI+Pz00ZLl68GFOmTLnqGntEgK2IeffddzFkyBDYtsne5/MAM4GqToCFRFUfQW4/E6ihBGxdGk899RQmTZokSKiuBnte5Ne6JVSU9ggJ9V5VxAQFBYnbVWHCLo4aOjFrYLdZSNTAQecuM4HqSuBG4uJG/VXFAAkRygyquknsERI3qpOFRHWdXdyvGxFgIcFzgwkwgWpBwHZ1wXaF4mado3tIQNDGSltXRXmFhO1ei2tXKqoFZO4EE7gOARYSPC2YABOo8gSu3fhYHrdCRYXEtW2wV8xUefjcgRpPgIVEjZ8CDIAJVC8CN9q7UFYvKyIkrhURvBpRFm3+e3UiwEKiOo0m94UJMAHY7pNQT1PYg6W8QqIyVkPsaR9fwwQ8lQALCU8dGW4XE2AC5SLgaiFhuzejPC6VcnWSb2ICHkSAhYQHDQY3hQkwAfsJ3GgFwVZIOLJpsjwrErYxKFhE2D92fGX1IsBConqNJ/eGCdQYAraCQY0ZQZ1Xo03a7lOwZ5XiZkLien+7NjS3I6KlxgwSd7RGEGAhUSOGmTvJBKongetFpVR7avtid4aQuFEwK/X5vEJRPecc9+p/CbCQ4FnBBJhAlSZgT9KuyhYSsbGxl0Nx3wgeC4kqPa248Q4QYCHhACy+lAkwgapLQA0WRaG07c3sadtbEiN0L61EOJpZtOpS45YzgbIJsJAomxFfwQSYQDUgQG6QRYsWieReal4MR7pFAuLs2bN2JQJzpF6+lglUdQIsJKr6CHL7mQATKJMArSa88847+PDDD8slImizJYkQe7KJltkYvoAJVDMCLCSq2YByd5gAE2ACTIAJuJIACwlX0uZnMQEmwASYABOoZgRYSFSzAeXuMAEmwASYABNwJQEWEq6kzc9iAkyACTABJlDNCLCQqGYDyt1hAkyACTABJuBKAiwkXEmbn8UEmAATYAJMoJoRYCFRzQaUu8MEmAATYAJMwJUEWEi4kjY/iwkwASbABJhANSPAQqKaDSh3hwkwASbABJiAKwmwkHAlbX4WE2ACTIAJMIFqRuD/AVkE+9IoYV8G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загруженно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071678"/>
            <a:ext cx="7901794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успеха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29566" cy="142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628"/>
                <a:gridCol w="1850628"/>
                <a:gridCol w="1850628"/>
                <a:gridCol w="2177682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Корректно сформулировали задачу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Правильно решили задачу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Оцени свой вклад в работу в группе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Работа в группе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4" name="Picture 4" descr="https://www.effective-accounting.co.uk/_webedit/cached-images/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000372"/>
            <a:ext cx="5786478" cy="3254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7408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4464496" cy="45720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</a:t>
            </a:r>
            <a:r>
              <a:rPr lang="ru-RU" dirty="0"/>
              <a:t>окружности с центром в точке </a:t>
            </a:r>
            <a:r>
              <a:rPr lang="ru-RU" i="1" dirty="0"/>
              <a:t>О</a:t>
            </a:r>
            <a:r>
              <a:rPr lang="ru-RU" dirty="0"/>
              <a:t> проведены диаметры </a:t>
            </a:r>
            <a:r>
              <a:rPr lang="ru-RU" i="1" dirty="0"/>
              <a:t>AD</a:t>
            </a:r>
            <a:r>
              <a:rPr lang="ru-RU" dirty="0"/>
              <a:t> и </a:t>
            </a:r>
            <a:r>
              <a:rPr lang="ru-RU" i="1" dirty="0"/>
              <a:t>BC</a:t>
            </a:r>
            <a:r>
              <a:rPr lang="ru-RU" dirty="0"/>
              <a:t>, угол </a:t>
            </a:r>
            <a:r>
              <a:rPr lang="ru-RU" i="1" dirty="0"/>
              <a:t>OCD</a:t>
            </a:r>
            <a:r>
              <a:rPr lang="ru-RU" dirty="0"/>
              <a:t> равен 30°. Найдите величину угла </a:t>
            </a:r>
            <a:r>
              <a:rPr lang="ru-RU" i="1" dirty="0" smtClean="0"/>
              <a:t>OAB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Найдите </a:t>
            </a:r>
            <a:r>
              <a:rPr lang="ru-RU" dirty="0"/>
              <a:t>∠</a:t>
            </a:r>
            <a:r>
              <a:rPr lang="ru-RU" i="1" dirty="0"/>
              <a:t>DEF</a:t>
            </a:r>
            <a:r>
              <a:rPr lang="ru-RU" dirty="0"/>
              <a:t>, если градусные меры дуг </a:t>
            </a:r>
            <a:r>
              <a:rPr lang="ru-RU" i="1" dirty="0"/>
              <a:t>DE</a:t>
            </a:r>
            <a:r>
              <a:rPr lang="ru-RU" dirty="0"/>
              <a:t> и </a:t>
            </a:r>
            <a:r>
              <a:rPr lang="ru-RU" i="1" dirty="0"/>
              <a:t>EF</a:t>
            </a:r>
            <a:r>
              <a:rPr lang="ru-RU" dirty="0"/>
              <a:t> равны 150° и 68° соответственно.</a:t>
            </a:r>
          </a:p>
          <a:p>
            <a:endParaRPr lang="ru-RU" dirty="0"/>
          </a:p>
        </p:txBody>
      </p:sp>
      <p:pic>
        <p:nvPicPr>
          <p:cNvPr id="4" name="Рисунок 3" descr="https://math-oge.sdamgia.ru/get_file?id=40363&amp;png=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2664296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math-oge.sdamgia.ru/get_file?id=40202&amp;png=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200" y="3681750"/>
            <a:ext cx="2551147" cy="2439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2544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/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ru-RU" dirty="0" smtClean="0"/>
                  <a:t>Так </a:t>
                </a:r>
                <a:r>
                  <a:rPr lang="ru-RU" dirty="0"/>
                  <a:t>как </a:t>
                </a:r>
                <a:r>
                  <a:rPr lang="ru-RU" dirty="0" smtClean="0"/>
                  <a:t>∠</a:t>
                </a:r>
                <a:r>
                  <a:rPr lang="en-US" dirty="0" smtClean="0"/>
                  <a:t>OCD</a:t>
                </a:r>
                <a:r>
                  <a:rPr lang="ru-RU" dirty="0" smtClean="0"/>
                  <a:t> опирается на дугу </a:t>
                </a:r>
                <a:r>
                  <a:rPr lang="en-US" dirty="0" smtClean="0"/>
                  <a:t>BD </a:t>
                </a:r>
                <a:r>
                  <a:rPr lang="ru-RU" dirty="0" smtClean="0"/>
                  <a:t>и равен 30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 </a:t>
                </a:r>
                <a:r>
                  <a:rPr lang="ru-RU" dirty="0"/>
                  <a:t>и </a:t>
                </a:r>
                <a:r>
                  <a:rPr lang="ru-RU" dirty="0" smtClean="0"/>
                  <a:t>∠</a:t>
                </a:r>
                <a:r>
                  <a:rPr lang="en-US" dirty="0" smtClean="0"/>
                  <a:t>OAB</a:t>
                </a:r>
                <a:r>
                  <a:rPr lang="ru-RU" dirty="0" smtClean="0"/>
                  <a:t> опирается на ту же дугу, </a:t>
                </a:r>
                <a:r>
                  <a:rPr lang="ru-RU" dirty="0"/>
                  <a:t>то </a:t>
                </a:r>
                <a:r>
                  <a:rPr lang="ru-RU" dirty="0" smtClean="0"/>
                  <a:t>∠</a:t>
                </a:r>
                <a:r>
                  <a:rPr lang="en-US" dirty="0" smtClean="0"/>
                  <a:t>OAB</a:t>
                </a:r>
                <a:r>
                  <a:rPr lang="ru-RU" dirty="0" smtClean="0"/>
                  <a:t>=30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. (вписанные углы опирающиеся на одну и ту же дугу равны).</a:t>
                </a:r>
              </a:p>
              <a:p>
                <a:pPr marL="514350" indent="-514350">
                  <a:buFont typeface="+mj-lt"/>
                  <a:buAutoNum type="arabicPeriod"/>
                </a:pPr>
                <a:endParaRPr lang="ru-RU" dirty="0" smtClean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ru-RU" dirty="0"/>
                  <a:t>∠</a:t>
                </a:r>
                <a:r>
                  <a:rPr lang="ru-RU" i="1" dirty="0"/>
                  <a:t>DEF </a:t>
                </a:r>
                <a:r>
                  <a:rPr lang="ru-RU" dirty="0"/>
                  <a:t>вписанный опирается на дугу </a:t>
                </a:r>
                <a:r>
                  <a:rPr lang="en-US" dirty="0"/>
                  <a:t>FD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 smtClean="0"/>
                  <a:t>       68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+150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=218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>
                    <a:ea typeface="Cambria Math"/>
                  </a:rPr>
                  <a:t> - дуга </a:t>
                </a:r>
                <a:r>
                  <a:rPr lang="en-US" dirty="0" smtClean="0">
                    <a:ea typeface="Cambria Math"/>
                  </a:rPr>
                  <a:t>FED</a:t>
                </a:r>
                <a:endParaRPr lang="ru-RU" dirty="0" smtClean="0">
                  <a:ea typeface="Cambria Math"/>
                </a:endParaRPr>
              </a:p>
              <a:p>
                <a:pPr marL="0" indent="0">
                  <a:buNone/>
                </a:pPr>
                <a:r>
                  <a:rPr lang="ru-RU" dirty="0" smtClean="0"/>
                  <a:t>       360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-218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=142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 </a:t>
                </a:r>
                <a:r>
                  <a:rPr lang="en-US" dirty="0" smtClean="0"/>
                  <a:t>- </a:t>
                </a:r>
                <a:r>
                  <a:rPr lang="ru-RU" dirty="0" smtClean="0"/>
                  <a:t>дуга </a:t>
                </a:r>
                <a:r>
                  <a:rPr lang="en-US" dirty="0" smtClean="0"/>
                  <a:t>FD</a:t>
                </a: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> </a:t>
                </a:r>
                <a:r>
                  <a:rPr lang="ru-RU" dirty="0" smtClean="0"/>
                  <a:t>      ∠DEF=142</a:t>
                </a:r>
                <a14:m>
                  <m:oMath xmlns:m="http://schemas.openxmlformats.org/officeDocument/2006/math">
                    <m:r>
                      <a:rPr lang="ru-RU" i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dirty="0" smtClean="0"/>
                  <a:t>/2=71</a:t>
                </a:r>
                <a14:m>
                  <m:oMath xmlns:m="http://schemas.openxmlformats.org/officeDocument/2006/math">
                    <m:r>
                      <a:rPr lang="ru-RU" i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ru-RU" dirty="0" smtClean="0"/>
              </a:p>
              <a:p>
                <a:pPr marL="514350" indent="-514350">
                  <a:buFont typeface="+mj-lt"/>
                  <a:buAutoNum type="arabicPeriod" startAt="3"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1">
                <a:blip r:embed="rId2" cstate="print"/>
                <a:stretch>
                  <a:fillRect l="-941" t="-18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30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успеха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1692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Задача решена правильно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Есть недочеты в решении задачи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Не смог решить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Индивидуальная работа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0" name="Picture 2" descr="https://tatarstan.ru/file/news/601_n198414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357562"/>
            <a:ext cx="5357850" cy="30137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4860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 </a:t>
            </a:r>
            <a:endParaRPr lang="ru-RU" dirty="0"/>
          </a:p>
        </p:txBody>
      </p:sp>
      <p:pic>
        <p:nvPicPr>
          <p:cNvPr id="1026" name="Picture 2" descr="https://michlycee.gosuslugi.ru/netcat_files/48/188/chi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7643834" cy="43119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127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0153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Решить </a:t>
            </a:r>
            <a:r>
              <a:rPr lang="ru-RU" b="1" dirty="0" smtClean="0"/>
              <a:t>задачи на карточке тип 16 </a:t>
            </a:r>
            <a:r>
              <a:rPr lang="ru-RU" b="1" dirty="0" smtClean="0"/>
              <a:t>ОГЭ</a:t>
            </a:r>
            <a:endParaRPr lang="ru-RU" b="1" dirty="0"/>
          </a:p>
        </p:txBody>
      </p:sp>
      <p:sp>
        <p:nvSpPr>
          <p:cNvPr id="28674" name="AutoShape 2" descr="https://gas-kvas.com/uploads/posts/2023-01/1674008414_gas-kvas-com-p-risunok-na-temu-poznanie-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gas-kvas.com/uploads/posts/2023-01/1674008414_gas-kvas-com-p-risunok-na-temu-poznanie-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https://kartinkin.net/uploads/posts/2022-03/1648110216_4-kartinkin-net-p-kartinki-domashnyaya-rabot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857364"/>
            <a:ext cx="5929354" cy="4447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12.05.2023г.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3174" y="533400"/>
            <a:ext cx="6357982" cy="2868168"/>
          </a:xfrm>
        </p:spPr>
        <p:txBody>
          <a:bodyPr/>
          <a:lstStyle/>
          <a:p>
            <a:r>
              <a:rPr lang="ru-RU" dirty="0" smtClean="0"/>
              <a:t>Итоговое повторение по теме «Окружность»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Цель </a:t>
            </a:r>
            <a:r>
              <a:rPr lang="ru-RU" sz="4800" dirty="0" smtClean="0"/>
              <a:t>урока</a:t>
            </a:r>
            <a:r>
              <a:rPr lang="ru-RU" sz="4400" dirty="0" smtClean="0"/>
              <a:t>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/>
              <a:t>совершенствовать умения решать задачи по </a:t>
            </a:r>
            <a:r>
              <a:rPr lang="ru-RU" sz="3200" dirty="0" smtClean="0"/>
              <a:t>теме окружность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Задачи:</a:t>
            </a:r>
          </a:p>
          <a:p>
            <a:r>
              <a:rPr lang="ru-RU" sz="3200" dirty="0" smtClean="0"/>
              <a:t>повторить теоретические знания по теме</a:t>
            </a:r>
            <a:r>
              <a:rPr lang="ru-RU" sz="3200" dirty="0"/>
              <a:t> </a:t>
            </a:r>
            <a:r>
              <a:rPr lang="ru-RU" sz="3200" dirty="0" smtClean="0"/>
              <a:t>окружность;</a:t>
            </a:r>
          </a:p>
          <a:p>
            <a:r>
              <a:rPr lang="ru-RU" sz="3200" dirty="0" smtClean="0"/>
              <a:t>применять имеющиеся знания при решении задач.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успеха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3580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Знал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Вспомнил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Узнал новое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Определения и теоремы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Корректно сформулировали задачу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Правильно решили задачу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Оцени свой вклад в работу в группе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Работа в группе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Задача решена правильно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Есть недочеты в решении задачи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Не смог решить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Индивидуальная работа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212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Окружность – это</a:t>
            </a:r>
          </a:p>
          <a:p>
            <a:pPr marL="0" indent="0">
              <a:buNone/>
            </a:pPr>
            <a:r>
              <a:rPr lang="ru-RU" dirty="0" smtClean="0"/>
              <a:t>геометрическая фигура, состоящая из всех точек, расположенных на заданном расстоянии от данной точки.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dirty="0" smtClean="0"/>
              <a:t>Радиус окружности – это</a:t>
            </a:r>
          </a:p>
          <a:p>
            <a:pPr marL="0" indent="0">
              <a:buNone/>
            </a:pPr>
            <a:r>
              <a:rPr lang="ru-RU" dirty="0" smtClean="0"/>
              <a:t>отрезок, соединяющий центр с какой-либо точкой.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dirty="0" smtClean="0"/>
              <a:t>Хорда окружности – это</a:t>
            </a:r>
          </a:p>
          <a:p>
            <a:pPr marL="514350" indent="-514350">
              <a:buNone/>
            </a:pPr>
            <a:r>
              <a:rPr lang="ru-RU" dirty="0" smtClean="0"/>
              <a:t>отрезок соединяющий две точки окружности.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ru-RU" dirty="0" smtClean="0"/>
              <a:t>Диаметр окружности – это</a:t>
            </a:r>
          </a:p>
          <a:p>
            <a:pPr marL="514350" indent="-514350">
              <a:buNone/>
            </a:pPr>
            <a:r>
              <a:rPr lang="ru-RU" dirty="0" smtClean="0"/>
              <a:t>хорда, проходящая через центр окружности.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Закончите предложение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412776"/>
            <a:ext cx="7772400" cy="45720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dirty="0"/>
              <a:t>Касательная к окружности – </a:t>
            </a:r>
            <a:r>
              <a:rPr lang="ru-RU" dirty="0" smtClean="0"/>
              <a:t>это</a:t>
            </a:r>
          </a:p>
          <a:p>
            <a:pPr marL="0" indent="0">
              <a:buNone/>
            </a:pPr>
            <a:r>
              <a:rPr lang="ru-RU" dirty="0" smtClean="0"/>
              <a:t>прямая</a:t>
            </a:r>
            <a:r>
              <a:rPr lang="ru-RU" dirty="0"/>
              <a:t>, имеющая с окружностью только одну общую точку.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dirty="0"/>
              <a:t>Дуга окружности – </a:t>
            </a:r>
            <a:r>
              <a:rPr lang="ru-RU" dirty="0" smtClean="0"/>
              <a:t>это</a:t>
            </a:r>
          </a:p>
          <a:p>
            <a:pPr marL="514350" indent="-514350">
              <a:buNone/>
            </a:pPr>
            <a:r>
              <a:rPr lang="ru-RU" dirty="0" smtClean="0"/>
              <a:t>часть </a:t>
            </a:r>
            <a:r>
              <a:rPr lang="ru-RU" dirty="0"/>
              <a:t>окружности, ограниченная двумя точками.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ru-RU" dirty="0"/>
              <a:t>Центральный угол – </a:t>
            </a:r>
            <a:r>
              <a:rPr lang="ru-RU" dirty="0" smtClean="0"/>
              <a:t>это</a:t>
            </a:r>
          </a:p>
          <a:p>
            <a:pPr marL="514350" indent="-514350">
              <a:buNone/>
            </a:pPr>
            <a:r>
              <a:rPr lang="ru-RU" dirty="0" smtClean="0"/>
              <a:t>угол </a:t>
            </a:r>
            <a:r>
              <a:rPr lang="ru-RU" dirty="0"/>
              <a:t>с вершиной в центре окружности.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ru-RU" dirty="0"/>
              <a:t>Вписанный угол – </a:t>
            </a:r>
            <a:r>
              <a:rPr lang="ru-RU" dirty="0" smtClean="0"/>
              <a:t>это</a:t>
            </a:r>
          </a:p>
          <a:p>
            <a:pPr marL="0" indent="0">
              <a:buNone/>
            </a:pPr>
            <a:r>
              <a:rPr lang="ru-RU" dirty="0" smtClean="0"/>
              <a:t>угол</a:t>
            </a:r>
            <a:r>
              <a:rPr lang="ru-RU" dirty="0"/>
              <a:t>, вершина которого лежит на окружности, а стороны пересекают окружности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544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успеха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28662" y="2000240"/>
          <a:ext cx="7772400" cy="1042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Знал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Вспомнил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Узнал новое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Определения и теоремы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194" name="Picture 2" descr="https://in-formatio.ru/assets/images/users/2452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643314"/>
            <a:ext cx="7292755" cy="20684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8897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работы в группах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928802"/>
            <a:ext cx="7772400" cy="4090998"/>
          </a:xfrm>
        </p:spPr>
        <p:txBody>
          <a:bodyPr/>
          <a:lstStyle/>
          <a:p>
            <a:r>
              <a:rPr lang="ru-RU" dirty="0" smtClean="0"/>
              <a:t>Работать дружно и активно;</a:t>
            </a:r>
          </a:p>
          <a:p>
            <a:r>
              <a:rPr lang="ru-RU" dirty="0" smtClean="0"/>
              <a:t>Уметь слушать друг друга;</a:t>
            </a:r>
          </a:p>
          <a:p>
            <a:r>
              <a:rPr lang="ru-RU" dirty="0" smtClean="0"/>
              <a:t>Помогать, если возникают проблемы;</a:t>
            </a:r>
          </a:p>
          <a:p>
            <a:r>
              <a:rPr lang="ru-RU" dirty="0" smtClean="0"/>
              <a:t>Работать вместе на результат.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2" name="Picture 4" descr="https://dommedtorg.ru/userfiles/icons/bezopas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429000"/>
            <a:ext cx="3071833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7720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группам</a:t>
            </a:r>
            <a:endParaRPr lang="ru-RU" dirty="0"/>
          </a:p>
        </p:txBody>
      </p:sp>
      <p:pic>
        <p:nvPicPr>
          <p:cNvPr id="4" name="Объект 3" descr="https://math-oge.sdamgia.ru/get_file?id=40216&amp;png=1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27104"/>
            <a:ext cx="2736304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math-oge.sdamgia.ru/get_file?id=40205&amp;png=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8548" y="1489368"/>
            <a:ext cx="2042140" cy="1940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math-oge.sdamgia.ru/get_file?id=40103&amp;png=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13064"/>
            <a:ext cx="223224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math-oge.sdamgia.ru/get_file?id=40650&amp;png=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8548" y="3789040"/>
            <a:ext cx="2232248" cy="216024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Прямоугольник 13"/>
              <p:cNvSpPr/>
              <p:nvPr/>
            </p:nvSpPr>
            <p:spPr>
              <a:xfrm>
                <a:off x="6492576" y="5921816"/>
                <a:ext cx="1198220" cy="5040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∠</a:t>
                </a:r>
                <a:r>
                  <a:rPr lang="ru-RU" dirty="0"/>
                  <a:t>С</a:t>
                </a:r>
                <a:r>
                  <a:rPr lang="ru-RU" dirty="0" smtClean="0"/>
                  <a:t>=83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576" y="5921816"/>
                <a:ext cx="1198220" cy="50405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48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927952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369</TotalTime>
  <Words>273</Words>
  <Application>Microsoft Office PowerPoint</Application>
  <PresentationFormat>Экран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Разгадай ребус</vt:lpstr>
      <vt:lpstr>Итоговое повторение по теме «Окружность»</vt:lpstr>
      <vt:lpstr>Цель урока:</vt:lpstr>
      <vt:lpstr>Лист успеха</vt:lpstr>
      <vt:lpstr>Закончите предложение</vt:lpstr>
      <vt:lpstr>Закончите предложение</vt:lpstr>
      <vt:lpstr>Лист успеха</vt:lpstr>
      <vt:lpstr>Правила работы в группах</vt:lpstr>
      <vt:lpstr>Работа по группам</vt:lpstr>
      <vt:lpstr>Лист успеха</vt:lpstr>
      <vt:lpstr>Решение задач</vt:lpstr>
      <vt:lpstr>Проверка</vt:lpstr>
      <vt:lpstr>Лист успеха</vt:lpstr>
      <vt:lpstr>Самостоятельная работа </vt:lpstr>
      <vt:lpstr>Решить задачи на карточке тип 16 ОГЭ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Разгадай ребус</dc:title>
  <dc:creator>Home</dc:creator>
  <cp:lastModifiedBy>Home</cp:lastModifiedBy>
  <cp:revision>21</cp:revision>
  <dcterms:created xsi:type="dcterms:W3CDTF">2023-05-23T14:07:33Z</dcterms:created>
  <dcterms:modified xsi:type="dcterms:W3CDTF">2023-05-25T13:15:01Z</dcterms:modified>
</cp:coreProperties>
</file>