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67" r:id="rId2"/>
    <p:sldId id="281" r:id="rId3"/>
    <p:sldId id="282" r:id="rId4"/>
    <p:sldId id="268" r:id="rId5"/>
    <p:sldId id="257" r:id="rId6"/>
    <p:sldId id="283" r:id="rId7"/>
    <p:sldId id="269" r:id="rId8"/>
    <p:sldId id="260" r:id="rId9"/>
    <p:sldId id="288" r:id="rId10"/>
    <p:sldId id="289" r:id="rId11"/>
    <p:sldId id="290" r:id="rId12"/>
    <p:sldId id="291" r:id="rId13"/>
    <p:sldId id="286" r:id="rId14"/>
    <p:sldId id="292" r:id="rId15"/>
    <p:sldId id="28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6951" autoAdjust="0"/>
    <p:restoredTop sz="94660"/>
  </p:normalViewPr>
  <p:slideViewPr>
    <p:cSldViewPr>
      <p:cViewPr>
        <p:scale>
          <a:sx n="100" d="100"/>
          <a:sy n="100" d="100"/>
        </p:scale>
        <p:origin x="-1284" y="-3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4DFC00-4451-4E69-B08C-47A09F76CB20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BAED37-23E5-4B4B-8B67-93EC670FA2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8841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7852E0A6-7E82-48AF-AA92-91C2716CDFE5}" type="slidenum">
              <a:rPr lang="ru-RU" smtClean="0"/>
              <a:pPr eaLnBrk="1" hangingPunct="1"/>
              <a:t>2</a:t>
            </a:fld>
            <a:endParaRPr lang="ru-RU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smtClean="0"/>
              <a:t>Пригласите к компьютеру ученика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7CB8748-76DB-443E-BF85-85E1015AFE96}" type="slidenum">
              <a:rPr lang="ru-RU" smtClean="0"/>
              <a:pPr eaLnBrk="1" hangingPunct="1"/>
              <a:t>3</a:t>
            </a:fld>
            <a:endParaRPr lang="ru-RU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smtClean="0"/>
              <a:t>Пригласите к компьютеру ученика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D2B3-A176-456A-95FA-ACA5ECB2C974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FF8DC-E609-4746-90EA-32C687950E6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D2B3-A176-456A-95FA-ACA5ECB2C974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FF8DC-E609-4746-90EA-32C687950E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D2B3-A176-456A-95FA-ACA5ECB2C974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FF8DC-E609-4746-90EA-32C687950E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D2B3-A176-456A-95FA-ACA5ECB2C974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FF8DC-E609-4746-90EA-32C687950E6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D2B3-A176-456A-95FA-ACA5ECB2C974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FF8DC-E609-4746-90EA-32C687950E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D2B3-A176-456A-95FA-ACA5ECB2C974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FF8DC-E609-4746-90EA-32C687950E6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D2B3-A176-456A-95FA-ACA5ECB2C974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FF8DC-E609-4746-90EA-32C687950E6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D2B3-A176-456A-95FA-ACA5ECB2C974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FF8DC-E609-4746-90EA-32C687950E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D2B3-A176-456A-95FA-ACA5ECB2C974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FF8DC-E609-4746-90EA-32C687950E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D2B3-A176-456A-95FA-ACA5ECB2C974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FF8DC-E609-4746-90EA-32C687950E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D2B3-A176-456A-95FA-ACA5ECB2C974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FF8DC-E609-4746-90EA-32C687950E6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396D2B3-A176-456A-95FA-ACA5ECB2C974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A5FF8DC-E609-4746-90EA-32C687950E6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u"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Z:\!!!&#1055;&#1053;&#1055;&#1054;!!!\&#1041;&#1040;&#1047;&#1040;%20&#1044;&#1040;&#1053;&#1053;&#1067;&#1061;%20&#1050;&#1040;&#1060;&#1045;&#1044;&#1056;-2010\&#1041;&#1044;%20-%20&#1084;&#1072;&#1090;&#1077;&#1084;&#1072;&#1090;&#1080;&#1082;&#1080;\&#1054;&#1058;&#1050;&#1056;&#1067;&#1058;&#1067;&#1045;%20&#1059;&#1056;&#1054;&#1050;&#1048;\&#1051;&#1086;&#1075;&#1080;&#1085;&#1086;&#1074;&#1072;%20&#1053;&#1055;%20&#1091;&#1088;&#1086;&#1082;\&#1060;&#1080;&#1083;&#1100;&#1084;_0001.wmv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064896" cy="6041608"/>
          </a:xfrm>
        </p:spPr>
        <p:txBody>
          <a:bodyPr numCol="3"/>
          <a:lstStyle/>
          <a:p>
            <a:pPr marL="0" indent="0">
              <a:buNone/>
            </a:pPr>
            <a:r>
              <a:rPr lang="ru-RU" sz="6600" dirty="0" smtClean="0"/>
              <a:t>72:8</a:t>
            </a:r>
            <a:br>
              <a:rPr lang="ru-RU" sz="6600" dirty="0" smtClean="0"/>
            </a:br>
            <a:r>
              <a:rPr lang="ru-RU" sz="6600" dirty="0" smtClean="0"/>
              <a:t>+51</a:t>
            </a:r>
            <a:br>
              <a:rPr lang="ru-RU" sz="6600" dirty="0" smtClean="0"/>
            </a:br>
            <a:r>
              <a:rPr lang="ru-RU" sz="6600" dirty="0" smtClean="0"/>
              <a:t>:15</a:t>
            </a:r>
            <a:br>
              <a:rPr lang="ru-RU" sz="6600" dirty="0" smtClean="0"/>
            </a:br>
            <a:r>
              <a:rPr lang="ru-RU" sz="6600" dirty="0" smtClean="0"/>
              <a:t>х9</a:t>
            </a:r>
            <a:br>
              <a:rPr lang="ru-RU" sz="6600" dirty="0" smtClean="0"/>
            </a:br>
            <a:r>
              <a:rPr lang="ru-RU" sz="6600" dirty="0" smtClean="0"/>
              <a:t>:50</a:t>
            </a:r>
            <a:br>
              <a:rPr lang="ru-RU" sz="6600" dirty="0" smtClean="0"/>
            </a:br>
            <a:r>
              <a:rPr lang="ru-RU" sz="6600" dirty="0"/>
              <a:t/>
            </a:r>
            <a:br>
              <a:rPr lang="ru-RU" sz="6600" dirty="0"/>
            </a:br>
            <a:r>
              <a:rPr lang="ru-RU" sz="6600" dirty="0" smtClean="0"/>
              <a:t/>
            </a:r>
            <a:br>
              <a:rPr lang="ru-RU" sz="6600" dirty="0" smtClean="0"/>
            </a:br>
            <a:r>
              <a:rPr lang="ru-RU" sz="6600" dirty="0"/>
              <a:t/>
            </a:r>
            <a:br>
              <a:rPr lang="ru-RU" sz="6600" dirty="0"/>
            </a:br>
            <a:r>
              <a:rPr lang="ru-RU" sz="6600" dirty="0" smtClean="0"/>
              <a:t>56:7</a:t>
            </a:r>
            <a:br>
              <a:rPr lang="ru-RU" sz="6600" dirty="0" smtClean="0"/>
            </a:br>
            <a:r>
              <a:rPr lang="ru-RU" sz="6600" dirty="0" smtClean="0"/>
              <a:t>х5</a:t>
            </a:r>
            <a:br>
              <a:rPr lang="ru-RU" sz="6600" dirty="0" smtClean="0"/>
            </a:br>
            <a:r>
              <a:rPr lang="ru-RU" sz="6600" dirty="0" smtClean="0"/>
              <a:t>-13</a:t>
            </a:r>
            <a:br>
              <a:rPr lang="ru-RU" sz="6600" dirty="0" smtClean="0"/>
            </a:br>
            <a:r>
              <a:rPr lang="ru-RU" sz="6600" dirty="0" smtClean="0"/>
              <a:t>:9</a:t>
            </a:r>
            <a:br>
              <a:rPr lang="ru-RU" sz="6600" dirty="0" smtClean="0"/>
            </a:br>
            <a:r>
              <a:rPr lang="ru-RU" sz="6600" dirty="0" smtClean="0"/>
              <a:t>:5</a:t>
            </a:r>
            <a:br>
              <a:rPr lang="ru-RU" sz="6600" dirty="0" smtClean="0"/>
            </a:br>
            <a:r>
              <a:rPr lang="ru-RU" sz="6600" dirty="0"/>
              <a:t/>
            </a:r>
            <a:br>
              <a:rPr lang="ru-RU" sz="6600" dirty="0"/>
            </a:br>
            <a:r>
              <a:rPr lang="ru-RU" sz="6600" dirty="0" smtClean="0"/>
              <a:t/>
            </a:r>
            <a:br>
              <a:rPr lang="ru-RU" sz="6600" dirty="0" smtClean="0"/>
            </a:br>
            <a:r>
              <a:rPr lang="ru-RU" sz="6600" dirty="0"/>
              <a:t/>
            </a:r>
            <a:br>
              <a:rPr lang="ru-RU" sz="6600" dirty="0"/>
            </a:br>
            <a:r>
              <a:rPr lang="ru-RU" sz="6600" dirty="0" smtClean="0"/>
              <a:t>54:6</a:t>
            </a:r>
            <a:br>
              <a:rPr lang="ru-RU" sz="6600" dirty="0" smtClean="0"/>
            </a:br>
            <a:r>
              <a:rPr lang="ru-RU" sz="6600" dirty="0" smtClean="0"/>
              <a:t>х7</a:t>
            </a:r>
            <a:br>
              <a:rPr lang="ru-RU" sz="6600" dirty="0" smtClean="0"/>
            </a:br>
            <a:r>
              <a:rPr lang="ru-RU" sz="6600" dirty="0" smtClean="0"/>
              <a:t>+17</a:t>
            </a:r>
            <a:br>
              <a:rPr lang="ru-RU" sz="6600" dirty="0" smtClean="0"/>
            </a:br>
            <a:r>
              <a:rPr lang="ru-RU" sz="6600" dirty="0" smtClean="0"/>
              <a:t>:10</a:t>
            </a:r>
            <a:br>
              <a:rPr lang="ru-RU" sz="6600" dirty="0" smtClean="0"/>
            </a:br>
            <a:r>
              <a:rPr lang="ru-RU" sz="6600" dirty="0" smtClean="0"/>
              <a:t>:8</a:t>
            </a:r>
            <a:br>
              <a:rPr lang="ru-RU" sz="6600" dirty="0" smtClean="0"/>
            </a:br>
            <a:r>
              <a:rPr lang="ru-RU" sz="6600" dirty="0" smtClean="0"/>
              <a:t/>
            </a:r>
            <a:br>
              <a:rPr lang="ru-RU" sz="6600" dirty="0" smtClean="0"/>
            </a:br>
            <a:endParaRPr lang="ru-RU" sz="6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55576" y="476672"/>
            <a:ext cx="7992888" cy="5616624"/>
          </a:xfrm>
        </p:spPr>
        <p:txBody>
          <a:bodyPr>
            <a:normAutofit lnSpcReduction="10000"/>
          </a:bodyPr>
          <a:lstStyle/>
          <a:p>
            <a:pPr marL="45720" indent="0" algn="ctr">
              <a:buNone/>
            </a:pP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</a:rPr>
              <a:t>Чтобы спорилось крупное дело,</a:t>
            </a:r>
          </a:p>
          <a:p>
            <a:pPr marL="45720" indent="0" algn="ctr">
              <a:buNone/>
            </a:pP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</a:rPr>
              <a:t>Чтобы в жизни не знать неудач,</a:t>
            </a:r>
          </a:p>
          <a:p>
            <a:pPr marL="45720" indent="0" algn="ctr">
              <a:buNone/>
            </a:pP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</a:rPr>
              <a:t>Мы в поход отправляемся смело</a:t>
            </a:r>
          </a:p>
          <a:p>
            <a:pPr marL="45720" indent="0" algn="ctr">
              <a:buNone/>
            </a:pP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</a:rPr>
              <a:t>В мир загадок и сложных задач.</a:t>
            </a:r>
          </a:p>
          <a:p>
            <a:pPr marL="45720" indent="0" algn="ctr">
              <a:buNone/>
            </a:pP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</a:rPr>
              <a:t>Не беда, что идти далеко,</a:t>
            </a:r>
          </a:p>
          <a:p>
            <a:pPr marL="45720" indent="0" algn="ctr">
              <a:buNone/>
            </a:pP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</a:rPr>
              <a:t>Не боимся, что путь будет труден,</a:t>
            </a:r>
          </a:p>
          <a:p>
            <a:pPr marL="45720" indent="0" algn="ctr">
              <a:buNone/>
            </a:pP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</a:rPr>
              <a:t>Достижения крупные людям</a:t>
            </a:r>
          </a:p>
          <a:p>
            <a:pPr marL="45720" indent="0" algn="ctr">
              <a:buNone/>
            </a:pP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</a:rPr>
              <a:t>Никогда не давались легко!</a:t>
            </a:r>
          </a:p>
        </p:txBody>
      </p:sp>
    </p:spTree>
    <p:extLst>
      <p:ext uri="{BB962C8B-B14F-4D97-AF65-F5344CB8AC3E}">
        <p14:creationId xmlns:p14="http://schemas.microsoft.com/office/powerpoint/2010/main" val="26288746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548680"/>
            <a:ext cx="7776864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Станция «Какая часть…?»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43608" y="1916832"/>
            <a:ext cx="7416824" cy="347472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dirty="0"/>
              <a:t>1</a:t>
            </a:r>
            <a:r>
              <a:rPr lang="ru-RU" sz="2800" dirty="0"/>
              <a:t>. Какую часть часа составляет 18 минут?</a:t>
            </a:r>
          </a:p>
          <a:p>
            <a:pPr>
              <a:lnSpc>
                <a:spcPct val="150000"/>
              </a:lnSpc>
            </a:pPr>
            <a:r>
              <a:rPr lang="ru-RU" sz="2800" dirty="0"/>
              <a:t>2. Какую часть суток составляет 3 часа?</a:t>
            </a:r>
          </a:p>
          <a:p>
            <a:pPr>
              <a:lnSpc>
                <a:spcPct val="150000"/>
              </a:lnSpc>
            </a:pPr>
            <a:r>
              <a:rPr lang="ru-RU" sz="2800" dirty="0"/>
              <a:t>3. На столе лежит 12 яблок. Какую часть составляет 4 яблока; 6 яблок?</a:t>
            </a:r>
          </a:p>
          <a:p>
            <a:pPr>
              <a:lnSpc>
                <a:spcPct val="150000"/>
              </a:lnSpc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76488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445224"/>
            <a:ext cx="6512511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Bolshojj_simfonicheskijj_orkestr_im_PI_CHajjkovskogo_Pjotr_Ilich_CHajjkovskijj_-_Vals_cvetov_iz_baleta_SHHelkunchik_48350073.mp3">
            <a:hlinkClick r:id="" action="ppaction://media"/>
          </p:cNvPr>
          <p:cNvPicPr>
            <a:picLocks noGrp="1" noChangeAspect="1"/>
          </p:cNvPicPr>
          <p:nvPr>
            <p:ph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89388" y="2001838"/>
            <a:ext cx="609600" cy="609600"/>
          </a:xfrm>
        </p:spPr>
      </p:pic>
      <p:pic>
        <p:nvPicPr>
          <p:cNvPr id="3097" name="Picture 2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281" y="2783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84510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88640"/>
            <a:ext cx="6512511" cy="1143000"/>
          </a:xfrm>
        </p:spPr>
        <p:txBody>
          <a:bodyPr/>
          <a:lstStyle/>
          <a:p>
            <a:pPr algn="ctr"/>
            <a:r>
              <a:rPr lang="ru-RU" u="sng" dirty="0" smtClean="0"/>
              <a:t>Проверка </a:t>
            </a:r>
            <a:endParaRPr lang="ru-RU" u="sng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Объект 3"/>
              <p:cNvSpPr>
                <a:spLocks noGrp="1"/>
              </p:cNvSpPr>
              <p:nvPr>
                <p:ph sz="quarter" idx="13"/>
              </p:nvPr>
            </p:nvSpPr>
            <p:spPr>
              <a:xfrm>
                <a:off x="539552" y="1268760"/>
                <a:ext cx="3490720" cy="4698856"/>
              </a:xfrm>
            </p:spPr>
            <p:txBody>
              <a:bodyPr>
                <a:normAutofit/>
              </a:bodyPr>
              <a:lstStyle/>
              <a:p>
                <a:r>
                  <a:rPr lang="ru-RU" sz="3600" u="sng" dirty="0" smtClean="0">
                    <a:solidFill>
                      <a:srgbClr val="FF0000"/>
                    </a:solidFill>
                  </a:rPr>
                  <a:t>Вариант 1</a:t>
                </a:r>
              </a:p>
              <a:p>
                <a:pPr marL="502920" indent="-457200">
                  <a:buAutoNum type="arabicPeriod"/>
                </a:pPr>
                <a:r>
                  <a:rPr lang="ru-RU" sz="3600" dirty="0" smtClean="0">
                    <a:solidFill>
                      <a:schemeClr val="tx1"/>
                    </a:solidFill>
                  </a:rPr>
                  <a:t>а)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36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ru-RU" sz="36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ru-RU" sz="3600" dirty="0" smtClean="0">
                    <a:solidFill>
                      <a:schemeClr val="tx1"/>
                    </a:solidFill>
                  </a:rPr>
                  <a:t>; б)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36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ru-RU" sz="36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endParaRPr lang="ru-RU" sz="3600" dirty="0" smtClean="0">
                  <a:solidFill>
                    <a:srgbClr val="FF0000"/>
                  </a:solidFill>
                </a:endParaRPr>
              </a:p>
              <a:p>
                <a:pPr marL="502920" indent="-457200">
                  <a:buAutoNum type="arabicPeriod"/>
                </a:pPr>
                <a:r>
                  <a:rPr lang="ru-RU" sz="3600" dirty="0" smtClean="0">
                    <a:solidFill>
                      <a:schemeClr val="tx1"/>
                    </a:solidFill>
                  </a:rPr>
                  <a:t>а)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36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ru-RU" sz="36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9</m:t>
                        </m:r>
                      </m:den>
                    </m:f>
                  </m:oMath>
                </a14:m>
                <a:r>
                  <a:rPr lang="ru-RU" sz="3600" dirty="0" smtClean="0">
                    <a:solidFill>
                      <a:schemeClr val="tx1"/>
                    </a:solidFill>
                  </a:rPr>
                  <a:t>, б)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36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8</m:t>
                        </m:r>
                      </m:num>
                      <m:den>
                        <m:r>
                          <a:rPr lang="ru-RU" sz="36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21</m:t>
                        </m:r>
                      </m:den>
                    </m:f>
                  </m:oMath>
                </a14:m>
                <a:endParaRPr lang="ru-RU" sz="3600" dirty="0" smtClean="0">
                  <a:solidFill>
                    <a:schemeClr val="tx1"/>
                  </a:solidFill>
                </a:endParaRPr>
              </a:p>
              <a:p>
                <a:pPr marL="502920" indent="-457200">
                  <a:buAutoNum type="arabicPeriod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sz="36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36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36</m:t>
                        </m:r>
                      </m:num>
                      <m:den>
                        <m:r>
                          <a:rPr lang="ru-RU" sz="36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100</m:t>
                        </m:r>
                      </m:den>
                    </m:f>
                    <m:r>
                      <a:rPr lang="ru-RU" sz="3600" b="0" i="1" smtClean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36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36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9</m:t>
                        </m:r>
                      </m:num>
                      <m:den>
                        <m:r>
                          <a:rPr lang="ru-RU" sz="36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25</m:t>
                        </m:r>
                      </m:den>
                    </m:f>
                  </m:oMath>
                </a14:m>
                <a:endParaRPr lang="ru-RU" sz="3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Объект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3"/>
              </p:nvPr>
            </p:nvSpPr>
            <p:spPr>
              <a:xfrm>
                <a:off x="539552" y="1268760"/>
                <a:ext cx="3490720" cy="4698856"/>
              </a:xfrm>
              <a:blipFill rotWithShape="1">
                <a:blip r:embed="rId2"/>
                <a:stretch>
                  <a:fillRect l="-5944" t="-466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Объект 4"/>
              <p:cNvSpPr>
                <a:spLocks noGrp="1"/>
              </p:cNvSpPr>
              <p:nvPr>
                <p:ph sz="quarter" idx="14"/>
              </p:nvPr>
            </p:nvSpPr>
            <p:spPr>
              <a:xfrm>
                <a:off x="4644008" y="1196752"/>
                <a:ext cx="3418712" cy="4554840"/>
              </a:xfrm>
            </p:spPr>
            <p:txBody>
              <a:bodyPr/>
              <a:lstStyle/>
              <a:p>
                <a:r>
                  <a:rPr lang="ru-RU" sz="3600" u="sng" dirty="0" smtClean="0">
                    <a:solidFill>
                      <a:srgbClr val="FF0000"/>
                    </a:solidFill>
                  </a:rPr>
                  <a:t>Вариант 2</a:t>
                </a:r>
              </a:p>
              <a:p>
                <a:pPr marL="502920" indent="-457200">
                  <a:buAutoNum type="arabicPeriod"/>
                </a:pPr>
                <a:r>
                  <a:rPr lang="ru-RU" sz="3600" dirty="0" smtClean="0">
                    <a:solidFill>
                      <a:schemeClr val="tx1"/>
                    </a:solidFill>
                  </a:rPr>
                  <a:t>а)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36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ru-RU" sz="36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  <m:r>
                      <a:rPr lang="ru-RU" sz="3600" b="0" i="1" smtClean="0">
                        <a:solidFill>
                          <a:schemeClr val="tx1"/>
                        </a:solidFill>
                        <a:latin typeface="Cambria Math"/>
                      </a:rPr>
                      <m:t>; </m:t>
                    </m:r>
                  </m:oMath>
                </a14:m>
                <a:r>
                  <a:rPr lang="ru-RU" sz="3600" dirty="0" smtClean="0">
                    <a:solidFill>
                      <a:schemeClr val="tx1"/>
                    </a:solidFill>
                  </a:rPr>
                  <a:t> б)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36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ru-RU" sz="36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ru-RU" sz="3600" dirty="0" smtClean="0">
                    <a:solidFill>
                      <a:schemeClr val="tx1"/>
                    </a:solidFill>
                  </a:rPr>
                  <a:t> </a:t>
                </a:r>
              </a:p>
              <a:p>
                <a:pPr marL="502920" indent="-457200">
                  <a:buAutoNum type="arabicPeriod"/>
                </a:pPr>
                <a:r>
                  <a:rPr lang="ru-RU" sz="3600" dirty="0" smtClean="0">
                    <a:solidFill>
                      <a:schemeClr val="tx1"/>
                    </a:solidFill>
                  </a:rPr>
                  <a:t>а)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36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ru-RU" sz="36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  <m:r>
                      <a:rPr lang="ru-RU" sz="3600" b="0" i="1" smtClean="0">
                        <a:solidFill>
                          <a:schemeClr val="tx1"/>
                        </a:solidFill>
                        <a:latin typeface="Cambria Math"/>
                      </a:rPr>
                      <m:t>; </m:t>
                    </m:r>
                  </m:oMath>
                </a14:m>
                <a:r>
                  <a:rPr lang="ru-RU" sz="3600" dirty="0" smtClean="0">
                    <a:solidFill>
                      <a:schemeClr val="tx1"/>
                    </a:solidFill>
                  </a:rPr>
                  <a:t>б)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36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ru-RU" sz="36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ru-RU" sz="3600" dirty="0" smtClean="0">
                  <a:solidFill>
                    <a:schemeClr val="tx1"/>
                  </a:solidFill>
                </a:endParaRPr>
              </a:p>
              <a:p>
                <a:pPr marL="502920" lvl="0" indent="-457200">
                  <a:buClr>
                    <a:srgbClr val="F14124">
                      <a:lumMod val="75000"/>
                    </a:srgbClr>
                  </a:buClr>
                  <a:buFont typeface="Georgia" pitchFamily="18" charset="0"/>
                  <a:buAutoNum type="arabicPeriod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sz="36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36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75</m:t>
                        </m:r>
                      </m:num>
                      <m:den>
                        <m:r>
                          <a:rPr lang="ru-RU" sz="36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100</m:t>
                        </m:r>
                      </m:den>
                    </m:f>
                    <m:r>
                      <a:rPr lang="ru-RU" sz="3600" i="1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36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36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ru-RU" sz="36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endParaRPr lang="ru-RU" sz="3600" dirty="0">
                  <a:solidFill>
                    <a:srgbClr val="FF0000"/>
                  </a:solidFill>
                </a:endParaRPr>
              </a:p>
              <a:p>
                <a:pPr marL="502920" indent="-457200">
                  <a:buAutoNum type="arabicPeriod"/>
                </a:pPr>
                <a:endParaRPr lang="ru-RU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" name="Объект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4"/>
              </p:nvPr>
            </p:nvSpPr>
            <p:spPr>
              <a:xfrm>
                <a:off x="4644008" y="1196752"/>
                <a:ext cx="3418712" cy="4554840"/>
              </a:xfrm>
              <a:blipFill rotWithShape="1">
                <a:blip r:embed="rId3"/>
                <a:stretch>
                  <a:fillRect l="-6061" t="-481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869004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916832"/>
            <a:ext cx="8568952" cy="347472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Верно выполнено 1 задание – «3»</a:t>
            </a:r>
          </a:p>
          <a:p>
            <a:r>
              <a:rPr lang="ru-RU" sz="3600" b="1" dirty="0" smtClean="0">
                <a:solidFill>
                  <a:srgbClr val="FF0000"/>
                </a:solidFill>
              </a:rPr>
              <a:t>Верно выполнено 2 задания – «4»</a:t>
            </a:r>
          </a:p>
          <a:p>
            <a:r>
              <a:rPr lang="ru-RU" sz="3600" b="1" dirty="0" smtClean="0">
                <a:solidFill>
                  <a:srgbClr val="FF0000"/>
                </a:solidFill>
              </a:rPr>
              <a:t>Верно выполнено 3 задания – «5»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28784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ег\Desktop\1550494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24755"/>
            <a:ext cx="9217701" cy="6840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971600" y="332656"/>
                <a:ext cx="6512511" cy="1143000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i="1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  <a:reflection blurRad="6350" stA="55000" endA="300" endPos="45500" dir="5400000" sy="-100000" algn="bl" rotWithShape="0"/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ru-RU" b="1" i="1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  <a:reflection blurRad="6350" stA="55000" endA="300" endPos="45500" dir="5400000" sy="-100000" algn="bl" rotWithShape="0"/>
                            </a:effectLst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ru-RU" b="1" i="1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  <a:reflection blurRad="6350" stA="55000" endA="300" endPos="45500" dir="5400000" sy="-100000" algn="bl" rotWithShape="0"/>
                            </a:effectLst>
                            <a:latin typeface="Cambria Math"/>
                          </a:rPr>
                          <m:t>𝟗</m:t>
                        </m:r>
                      </m:den>
                    </m:f>
                    <m:r>
                      <a:rPr lang="ru-RU" b="1" i="1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  <a:reflection blurRad="6350" stA="55000" endA="300" endPos="45500" dir="5400000" sy="-100000" algn="bl" rotWithShape="0"/>
                        </a:effectLst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b="1" i="1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  <a:reflection blurRad="6350" stA="55000" endA="300" endPos="45500" dir="5400000" sy="-100000" algn="bl" rotWithShape="0"/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ru-RU" b="1" i="1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  <a:reflection blurRad="6350" stA="55000" endA="300" endPos="45500" dir="5400000" sy="-100000" algn="bl" rotWithShape="0"/>
                            </a:effectLst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ru-RU" b="1" i="1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  <a:reflection blurRad="6350" stA="55000" endA="300" endPos="45500" dir="5400000" sy="-100000" algn="bl" rotWithShape="0"/>
                            </a:effectLst>
                            <a:latin typeface="Cambria Math"/>
                          </a:rPr>
                          <m:t>𝟑</m:t>
                        </m:r>
                      </m:den>
                    </m:f>
                  </m:oMath>
                </a14:m>
                <a:r>
                  <a:rPr lang="ru-RU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  <a:reflection blurRad="6350" stA="55000" endA="300" endPos="45500" dir="5400000" sy="-100000" algn="bl" rotWithShape="0"/>
                    </a:effectLst>
                  </a:rPr>
                  <a:t>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dirty="0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  <a:reflection blurRad="6350" stA="55000" endA="300" endPos="45500" dir="5400000" sy="-100000" algn="bl" rotWithShape="0"/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ru-RU" b="1" i="1" dirty="0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  <a:reflection blurRad="6350" stA="55000" endA="300" endPos="45500" dir="5400000" sy="-100000" algn="bl" rotWithShape="0"/>
                            </a:effectLst>
                            <a:latin typeface="Cambria Math"/>
                          </a:rPr>
                          <m:t>𝟓</m:t>
                        </m:r>
                      </m:num>
                      <m:den>
                        <m:r>
                          <a:rPr lang="ru-RU" b="1" i="1" dirty="0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  <a:reflection blurRad="6350" stA="55000" endA="300" endPos="45500" dir="5400000" sy="-100000" algn="bl" rotWithShape="0"/>
                            </a:effectLst>
                            <a:latin typeface="Cambria Math"/>
                          </a:rPr>
                          <m:t>𝟐𝟓</m:t>
                        </m:r>
                      </m:den>
                    </m:f>
                    <m:r>
                      <a:rPr lang="ru-RU" b="1" i="1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  <a:reflection blurRad="6350" stA="55000" endA="300" endPos="45500" dir="5400000" sy="-100000" algn="bl" rotWithShape="0"/>
                        </a:effectLst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b="1" i="1" dirty="0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  <a:reflection blurRad="6350" stA="55000" endA="300" endPos="45500" dir="5400000" sy="-100000" algn="bl" rotWithShape="0"/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ru-RU" b="1" i="1" dirty="0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  <a:reflection blurRad="6350" stA="55000" endA="300" endPos="45500" dir="5400000" sy="-100000" algn="bl" rotWithShape="0"/>
                            </a:effectLst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ru-RU" b="1" i="1" dirty="0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  <a:reflection blurRad="6350" stA="55000" endA="300" endPos="45500" dir="5400000" sy="-100000" algn="bl" rotWithShape="0"/>
                            </a:effectLst>
                            <a:latin typeface="Cambria Math"/>
                          </a:rPr>
                          <m:t>𝟓</m:t>
                        </m:r>
                      </m:den>
                    </m:f>
                  </m:oMath>
                </a14:m>
                <a:r>
                  <a:rPr lang="ru-RU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  <a:reflection blurRad="6350" stA="55000" endA="300" endPos="45500" dir="5400000" sy="-100000" algn="bl" rotWithShape="0"/>
                    </a:effectLst>
                  </a:rPr>
                  <a:t>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𝟗</m:t>
                        </m:r>
                      </m:num>
                      <m:den>
                        <m:r>
                          <a:rPr lang="ru-RU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𝟖𝟏</m:t>
                        </m:r>
                      </m:den>
                    </m:f>
                    <m:r>
                      <a:rPr lang="ru-RU" b="1" i="1" dirty="0" smtClean="0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ru-RU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𝟗</m:t>
                        </m:r>
                      </m:den>
                    </m:f>
                  </m:oMath>
                </a14:m>
                <a:endParaRPr lang="ru-RU" dirty="0"/>
              </a:p>
            </p:txBody>
          </p:sp>
        </mc:Choice>
        <mc:Fallback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971600" y="332656"/>
                <a:ext cx="6512511" cy="1143000"/>
              </a:xfrm>
              <a:blipFill rotWithShape="1">
                <a:blip r:embed="rId3"/>
                <a:stretch>
                  <a:fillRect b="-2513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028345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73141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3" name="Text Box 6"/>
          <p:cNvSpPr txBox="1">
            <a:spLocks noChangeArrowheads="1"/>
          </p:cNvSpPr>
          <p:nvPr/>
        </p:nvSpPr>
        <p:spPr bwMode="auto">
          <a:xfrm>
            <a:off x="314323" y="305083"/>
            <a:ext cx="8578155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sz="6600" b="1" dirty="0" smtClean="0">
                <a:solidFill>
                  <a:srgbClr val="FF0000"/>
                </a:solidFill>
              </a:rPr>
              <a:t>«Путешествие к </a:t>
            </a:r>
            <a:r>
              <a:rPr lang="ru-RU" sz="6600" b="1" dirty="0" smtClean="0">
                <a:solidFill>
                  <a:srgbClr val="FF0000"/>
                </a:solidFill>
              </a:rPr>
              <a:t>замку равенства </a:t>
            </a:r>
            <a:r>
              <a:rPr lang="ru-RU" sz="6600" b="1" dirty="0" smtClean="0">
                <a:solidFill>
                  <a:srgbClr val="FF0000"/>
                </a:solidFill>
              </a:rPr>
              <a:t>дробей.»</a:t>
            </a:r>
            <a:endParaRPr lang="ru-RU" sz="6600" b="1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8463" y="3467993"/>
            <a:ext cx="6205537" cy="335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62648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692696"/>
            <a:ext cx="7272808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PT Sans"/>
              </a:rPr>
              <a:t>Цели урока:</a:t>
            </a:r>
            <a:endParaRPr lang="ru-RU" sz="2800" dirty="0">
              <a:solidFill>
                <a:srgbClr val="FF0000"/>
              </a:solidFill>
              <a:latin typeface="PT Sans"/>
            </a:endParaRPr>
          </a:p>
          <a:p>
            <a:pPr>
              <a:lnSpc>
                <a:spcPct val="150000"/>
              </a:lnSpc>
              <a:buFont typeface="Arial"/>
              <a:buChar char="•"/>
            </a:pPr>
            <a:r>
              <a:rPr lang="ru-RU" sz="2000" b="1" dirty="0">
                <a:solidFill>
                  <a:srgbClr val="444444"/>
                </a:solidFill>
                <a:latin typeface="PT Sans"/>
              </a:rPr>
              <a:t>Образовательные </a:t>
            </a:r>
            <a:r>
              <a:rPr lang="ru-RU" sz="2000" dirty="0">
                <a:solidFill>
                  <a:srgbClr val="444444"/>
                </a:solidFill>
                <a:latin typeface="PT Sans"/>
              </a:rPr>
              <a:t>— обеспечить повторение, обобщение, систематизацию материала темы. Создать условие контроля (самоконтроля) усвоения знаний и умений.</a:t>
            </a:r>
          </a:p>
          <a:p>
            <a:pPr>
              <a:lnSpc>
                <a:spcPct val="150000"/>
              </a:lnSpc>
              <a:buFont typeface="Arial"/>
              <a:buChar char="•"/>
            </a:pPr>
            <a:r>
              <a:rPr lang="ru-RU" sz="2000" b="1" dirty="0">
                <a:solidFill>
                  <a:srgbClr val="444444"/>
                </a:solidFill>
                <a:latin typeface="PT Sans"/>
              </a:rPr>
              <a:t>Развивающие</a:t>
            </a:r>
            <a:r>
              <a:rPr lang="ru-RU" sz="2000" dirty="0">
                <a:solidFill>
                  <a:srgbClr val="444444"/>
                </a:solidFill>
                <a:latin typeface="PT Sans"/>
              </a:rPr>
              <a:t> — способствовать формирования умений применять приёмы: обобщения, переноса знаний в новую ситуацию, развитию математического мышления и речи, внимания и памяти.</a:t>
            </a:r>
          </a:p>
          <a:p>
            <a:pPr>
              <a:lnSpc>
                <a:spcPct val="150000"/>
              </a:lnSpc>
              <a:buFont typeface="Arial"/>
              <a:buChar char="•"/>
            </a:pPr>
            <a:r>
              <a:rPr lang="ru-RU" sz="2000" b="1" dirty="0">
                <a:solidFill>
                  <a:srgbClr val="444444"/>
                </a:solidFill>
                <a:latin typeface="PT Sans"/>
              </a:rPr>
              <a:t>Воспитательные </a:t>
            </a:r>
            <a:r>
              <a:rPr lang="ru-RU" sz="2000" dirty="0">
                <a:solidFill>
                  <a:srgbClr val="444444"/>
                </a:solidFill>
                <a:latin typeface="PT Sans"/>
              </a:rPr>
              <a:t>— содействовать воспитанию интереса к математике, активности.</a:t>
            </a:r>
            <a:endParaRPr lang="ru-RU" sz="2000" b="0" i="0" dirty="0">
              <a:solidFill>
                <a:srgbClr val="444444"/>
              </a:solidFill>
              <a:effectLst/>
              <a:latin typeface="PT Sans"/>
            </a:endParaRPr>
          </a:p>
        </p:txBody>
      </p:sp>
    </p:spTree>
    <p:extLst>
      <p:ext uri="{BB962C8B-B14F-4D97-AF65-F5344CB8AC3E}">
        <p14:creationId xmlns:p14="http://schemas.microsoft.com/office/powerpoint/2010/main" val="32617652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731520"/>
            <a:ext cx="4608512" cy="5433784"/>
          </a:xfrm>
        </p:spPr>
        <p:txBody>
          <a:bodyPr>
            <a:normAutofit lnSpcReduction="10000"/>
          </a:bodyPr>
          <a:lstStyle/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Путевой лист.</a:t>
            </a:r>
          </a:p>
          <a:p>
            <a:pPr marL="742950" lvl="0" indent="-74295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Станция «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рафические задания»</a:t>
            </a:r>
          </a:p>
          <a:p>
            <a:pPr marL="742950" lvl="0" indent="-74295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Станция «Равные дроби»</a:t>
            </a:r>
          </a:p>
          <a:p>
            <a:pPr marL="742950" lvl="0" indent="-74295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Станция «Сколько…?»</a:t>
            </a:r>
          </a:p>
          <a:p>
            <a:pPr marL="742950" lvl="0" indent="-74295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Станция «Какую часть составляет…?»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lvl="0" indent="0" algn="ctr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 Станция «Самостоятельная работа»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endParaRPr lang="ru-RU" sz="2400" dirty="0"/>
          </a:p>
          <a:p>
            <a:pPr marL="45720" indent="0" algn="ctr">
              <a:buNone/>
            </a:pPr>
            <a:endParaRPr lang="ru-RU" sz="2400" dirty="0" smtClean="0"/>
          </a:p>
          <a:p>
            <a:endParaRPr lang="ru-RU" dirty="0"/>
          </a:p>
        </p:txBody>
      </p:sp>
      <p:pic>
        <p:nvPicPr>
          <p:cNvPr id="7" name="Фильм_000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76056" y="1052736"/>
            <a:ext cx="3744912" cy="4137025"/>
          </a:xfrm>
          <a:prstGeom prst="rect">
            <a:avLst/>
          </a:prstGeom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68897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3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12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435" y="404664"/>
            <a:ext cx="8640960" cy="1872208"/>
          </a:xfrm>
        </p:spPr>
        <p:txBody>
          <a:bodyPr/>
          <a:lstStyle/>
          <a:p>
            <a:pPr marL="0" indent="0">
              <a:buNone/>
            </a:pPr>
            <a:r>
              <a:rPr lang="ru-RU" sz="4800" dirty="0" smtClean="0">
                <a:solidFill>
                  <a:srgbClr val="FF0000"/>
                </a:solidFill>
              </a:rPr>
              <a:t>Станция «Графические задания»</a:t>
            </a: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584" y="3789040"/>
            <a:ext cx="2359025" cy="243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69" y="2747181"/>
            <a:ext cx="2181225" cy="123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4584" y="3175806"/>
            <a:ext cx="1943100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757" y="4686845"/>
            <a:ext cx="2066925" cy="122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2051720" y="4761147"/>
            <a:ext cx="0" cy="108012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3883"/>
            <a:ext cx="5506417" cy="1408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51686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260648"/>
            <a:ext cx="8352928" cy="6264696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Станция «Равные дроби»                 </a:t>
            </a:r>
            <a:endParaRPr lang="ru-RU" dirty="0" smtClean="0"/>
          </a:p>
          <a:p>
            <a:pPr marL="45720" indent="0">
              <a:buNone/>
            </a:pPr>
            <a:r>
              <a:rPr lang="ru-RU" sz="3200" dirty="0" smtClean="0">
                <a:latin typeface="Times New Roman"/>
                <a:ea typeface="Times New Roman"/>
              </a:rPr>
              <a:t> </a:t>
            </a:r>
            <a:endParaRPr lang="ru-RU" sz="3200" dirty="0" smtClean="0"/>
          </a:p>
          <a:p>
            <a:pPr marL="45720" indent="0">
              <a:buNone/>
            </a:pPr>
            <a:endParaRPr lang="ru-RU" dirty="0" smtClean="0"/>
          </a:p>
          <a:p>
            <a:pPr marL="45720" indent="0">
              <a:buNone/>
            </a:pPr>
            <a:endParaRPr lang="ru-RU" dirty="0" smtClean="0"/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383085"/>
            <a:ext cx="11521280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 flipH="1" flipV="1">
            <a:off x="3923928" y="1916832"/>
            <a:ext cx="576064" cy="3456384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3851920" y="1916832"/>
            <a:ext cx="648072" cy="1770509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3851920" y="2802086"/>
            <a:ext cx="720080" cy="185105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3851920" y="4653136"/>
            <a:ext cx="720080" cy="86409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3" name="Picture 2" descr="C:\Documents and Settings\Admin\Рабочий стол\доска\0_a4f92_5f32cf98_X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717032"/>
            <a:ext cx="1971675" cy="250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0884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80919" cy="489448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Станция «Равные дроби»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№1107(1 и 2 столбик)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88640"/>
            <a:ext cx="8712968" cy="6480720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endParaRPr lang="ru-RU" sz="3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" indent="0" algn="ctr">
              <a:buNone/>
            </a:pP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" indent="0" algn="ctr">
              <a:buNone/>
            </a:pP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Documents and Settings\Admin\Рабочий стол\доска\0_a4f92_5f32cf98_X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717032"/>
            <a:ext cx="1971675" cy="250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33347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188640"/>
            <a:ext cx="8496944" cy="4017600"/>
          </a:xfrm>
        </p:spPr>
        <p:txBody>
          <a:bodyPr/>
          <a:lstStyle/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4400" b="1" dirty="0">
                <a:solidFill>
                  <a:srgbClr val="604A7B"/>
                </a:solidFill>
                <a:latin typeface="Times New Roman" pitchFamily="18" charset="0"/>
                <a:cs typeface="Times New Roman" pitchFamily="18" charset="0"/>
              </a:rPr>
              <a:t>Физкультминутка:</a:t>
            </a:r>
          </a:p>
          <a:p>
            <a:pPr marL="4572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260648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88670" indent="-742950" algn="ctr">
              <a:buAutoNum type="arabicPeriod"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626" y="906979"/>
            <a:ext cx="7161556" cy="5114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ФИЗМИНУТКА - ФИЗМИНУТКА (www.hotplayer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820472" y="6597352"/>
            <a:ext cx="177552" cy="177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2397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6759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04664"/>
            <a:ext cx="6512511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dirty="0" smtClean="0">
                <a:solidFill>
                  <a:srgbClr val="FF0000"/>
                </a:solidFill>
              </a:rPr>
              <a:t>Станция «Сколько…?»</a:t>
            </a:r>
            <a:endParaRPr lang="ru-RU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sz="quarter" idx="13"/>
              </p:nvPr>
            </p:nvSpPr>
            <p:spPr>
              <a:xfrm>
                <a:off x="1115616" y="1772816"/>
                <a:ext cx="6400800" cy="3474720"/>
              </a:xfrm>
            </p:spPr>
            <p:txBody>
              <a:bodyPr/>
              <a:lstStyle/>
              <a:p>
                <a:pPr>
                  <a:lnSpc>
                    <a:spcPct val="150000"/>
                  </a:lnSpc>
                </a:pPr>
                <a:r>
                  <a:rPr lang="ru-RU" dirty="0" smtClean="0"/>
                  <a:t>1</a:t>
                </a:r>
                <a:r>
                  <a:rPr lang="ru-RU" sz="2400" b="1" dirty="0" smtClean="0"/>
                  <a:t>. </a:t>
                </a:r>
                <a:r>
                  <a:rPr lang="ru-RU" sz="2400" b="1" dirty="0"/>
                  <a:t>Сколько минут содержится в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2400" b="1" i="1" smtClean="0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ru-RU" sz="2400" b="1" i="1" smtClean="0"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r>
                  <a:rPr lang="ru-RU" sz="2400" b="1" dirty="0" smtClean="0"/>
                  <a:t>  </a:t>
                </a:r>
                <a:r>
                  <a:rPr lang="ru-RU" sz="2400" b="1" dirty="0"/>
                  <a:t>часа? </a:t>
                </a:r>
                <a:endParaRPr lang="ru-RU" sz="2400" b="1" dirty="0" smtClean="0"/>
              </a:p>
              <a:p>
                <a:pPr>
                  <a:lnSpc>
                    <a:spcPct val="150000"/>
                  </a:lnSpc>
                </a:pPr>
                <a:r>
                  <a:rPr lang="ru-RU" sz="2400" b="1" dirty="0" smtClean="0"/>
                  <a:t>2</a:t>
                </a:r>
                <a:r>
                  <a:rPr lang="ru-RU" sz="2400" b="1" dirty="0"/>
                  <a:t>. Сколько минут в одной пятой часа? </a:t>
                </a:r>
                <a:endParaRPr lang="ru-RU" sz="2400" b="1" dirty="0" smtClean="0"/>
              </a:p>
              <a:p>
                <a:pPr>
                  <a:lnSpc>
                    <a:spcPct val="150000"/>
                  </a:lnSpc>
                </a:pPr>
                <a:r>
                  <a:rPr lang="ru-RU" sz="2400" b="1" dirty="0" smtClean="0"/>
                  <a:t>3</a:t>
                </a:r>
                <a:r>
                  <a:rPr lang="ru-RU" sz="2400" b="1" dirty="0"/>
                  <a:t>. Сколько метров в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2400" b="1" i="1" smtClean="0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ru-RU" sz="2400" b="1" i="1" smtClean="0">
                            <a:latin typeface="Cambria Math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ru-RU" sz="2400" b="1" dirty="0" smtClean="0"/>
                  <a:t>  </a:t>
                </a:r>
                <a:r>
                  <a:rPr lang="ru-RU" sz="2400" b="1" dirty="0"/>
                  <a:t>км? </a:t>
                </a:r>
                <a:endParaRPr lang="ru-RU" sz="2400" b="1" dirty="0" smtClean="0"/>
              </a:p>
              <a:p>
                <a:pPr marL="4572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3"/>
              </p:nvPr>
            </p:nvSpPr>
            <p:spPr>
              <a:xfrm>
                <a:off x="1115616" y="1772816"/>
                <a:ext cx="6400800" cy="3474720"/>
              </a:xfrm>
              <a:blipFill rotWithShape="1">
                <a:blip r:embed="rId2"/>
                <a:stretch>
                  <a:fillRect l="-1333" r="-123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099653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2880</TotalTime>
  <Words>320</Words>
  <Application>Microsoft Office PowerPoint</Application>
  <PresentationFormat>Экран (4:3)</PresentationFormat>
  <Paragraphs>54</Paragraphs>
  <Slides>15</Slides>
  <Notes>2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Воздушный поток</vt:lpstr>
      <vt:lpstr>72:8 +51 :15 х9 :50    56:7 х5 -13 :9 :5    54:6 х7 +17 :10 :8  </vt:lpstr>
      <vt:lpstr>Презентация PowerPoint</vt:lpstr>
      <vt:lpstr>Презентация PowerPoint</vt:lpstr>
      <vt:lpstr>Презентация PowerPoint</vt:lpstr>
      <vt:lpstr>Станция «Графические задания»</vt:lpstr>
      <vt:lpstr>Презентация PowerPoint</vt:lpstr>
      <vt:lpstr>  Станция «Равные дроби» №1107(1 и 2 столбик)</vt:lpstr>
      <vt:lpstr> </vt:lpstr>
      <vt:lpstr>Станция «Сколько…?»</vt:lpstr>
      <vt:lpstr>Станция «Какая часть…?»</vt:lpstr>
      <vt:lpstr>Презентация PowerPoint</vt:lpstr>
      <vt:lpstr>Проверка </vt:lpstr>
      <vt:lpstr>Презентация PowerPoint</vt:lpstr>
      <vt:lpstr>3/9=1/3   5/25=1/5     9/81=1/9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Олег</cp:lastModifiedBy>
  <cp:revision>68</cp:revision>
  <dcterms:created xsi:type="dcterms:W3CDTF">2017-02-26T13:14:17Z</dcterms:created>
  <dcterms:modified xsi:type="dcterms:W3CDTF">2021-02-17T21:38:39Z</dcterms:modified>
</cp:coreProperties>
</file>