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handoutMasterIdLst>
    <p:handoutMasterId r:id="rId20"/>
  </p:handoutMasterIdLst>
  <p:sldIdLst>
    <p:sldId id="256" r:id="rId2"/>
    <p:sldId id="270" r:id="rId3"/>
    <p:sldId id="257" r:id="rId4"/>
    <p:sldId id="260" r:id="rId5"/>
    <p:sldId id="262" r:id="rId6"/>
    <p:sldId id="263" r:id="rId7"/>
    <p:sldId id="269" r:id="rId8"/>
    <p:sldId id="264" r:id="rId9"/>
    <p:sldId id="265" r:id="rId10"/>
    <p:sldId id="266" r:id="rId11"/>
    <p:sldId id="267" r:id="rId12"/>
    <p:sldId id="271" r:id="rId13"/>
    <p:sldId id="273" r:id="rId14"/>
    <p:sldId id="278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>
      <p:cViewPr varScale="1">
        <p:scale>
          <a:sx n="73" d="100"/>
          <a:sy n="73" d="100"/>
        </p:scale>
        <p:origin x="1236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2527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05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85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72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6400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74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733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286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203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154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949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2864AC1-40C6-4C56-8AFF-7104200A7A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9676C0-2E46-49A4-8BBD-2B5D9E1A576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718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yaB1QYmkL0&amp;t=1s" TargetMode="External"/><Relationship Id="rId2" Type="http://schemas.openxmlformats.org/officeDocument/2006/relationships/hyperlink" Target="https://www.youtube.com/watch?v=Wr_0g6jAL8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5sRWRu6Ak3c" TargetMode="External"/><Relationship Id="rId5" Type="http://schemas.openxmlformats.org/officeDocument/2006/relationships/hyperlink" Target="https://www.youtube.com/watch?v=5C9cW9P0wnw" TargetMode="External"/><Relationship Id="rId4" Type="http://schemas.openxmlformats.org/officeDocument/2006/relationships/hyperlink" Target="https://www.youtube.com/watch?v=2L3Bodgpvk8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9144000" cy="3068959"/>
          </a:xfrm>
        </p:spPr>
        <p:txBody>
          <a:bodyPr>
            <a:normAutofit/>
          </a:bodyPr>
          <a:lstStyle/>
          <a:p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Conditionals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55776" y="4797152"/>
            <a:ext cx="5760640" cy="1080119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Преподаватель : Белая О.Н.</a:t>
            </a:r>
          </a:p>
          <a:p>
            <a:pPr algn="ctr"/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МОУ «СОШ № 19» г. Ухта </a:t>
            </a:r>
          </a:p>
          <a:p>
            <a:pPr algn="ctr"/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52400" y="3725417"/>
            <a:ext cx="9144000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УСЛОВНЫЕ ПРЕДЛОЖЕНИЯ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643812" cy="649287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РАЗБОР – ПОПРОБУЙ ОБЪЯСНИТЬ ВЫБОР ФОРМЫ ГЛАГОЛА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858312" cy="5786478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What </a:t>
            </a:r>
            <a:r>
              <a:rPr lang="en-US" u="sng" dirty="0" smtClean="0"/>
              <a:t>would</a:t>
            </a:r>
            <a:r>
              <a:rPr lang="en-US" dirty="0" smtClean="0"/>
              <a:t> you </a:t>
            </a:r>
            <a:r>
              <a:rPr lang="en-US" u="sng" dirty="0" smtClean="0"/>
              <a:t>do</a:t>
            </a:r>
            <a:r>
              <a:rPr lang="en-US" dirty="0" smtClean="0"/>
              <a:t> if it (rain) on your wedding day? </a:t>
            </a:r>
          </a:p>
          <a:p>
            <a:pPr marL="514350" indent="-514350">
              <a:buNone/>
            </a:pPr>
            <a:r>
              <a:rPr lang="en-US" dirty="0" smtClean="0"/>
              <a:t> What would you do if it </a:t>
            </a:r>
            <a:r>
              <a:rPr lang="en-US" dirty="0" smtClean="0">
                <a:solidFill>
                  <a:srgbClr val="FF0000"/>
                </a:solidFill>
              </a:rPr>
              <a:t>rained</a:t>
            </a:r>
            <a:r>
              <a:rPr lang="en-US" dirty="0" smtClean="0"/>
              <a:t> on your wedding day? </a:t>
            </a:r>
          </a:p>
          <a:p>
            <a:pPr marL="514350" indent="-514350">
              <a:buAutoNum type="arabicPeriod" startAt="2"/>
            </a:pPr>
            <a:r>
              <a:rPr lang="en-US" dirty="0" smtClean="0"/>
              <a:t> If he </a:t>
            </a:r>
            <a:r>
              <a:rPr lang="en-US" u="sng" dirty="0" smtClean="0"/>
              <a:t>comes,</a:t>
            </a:r>
            <a:r>
              <a:rPr lang="en-US" dirty="0" smtClean="0"/>
              <a:t> I (call) you.</a:t>
            </a:r>
          </a:p>
          <a:p>
            <a:pPr marL="514350" indent="-514350">
              <a:buNone/>
            </a:pPr>
            <a:r>
              <a:rPr lang="en-US" dirty="0" smtClean="0"/>
              <a:t>If he comes, I </a:t>
            </a:r>
            <a:r>
              <a:rPr lang="en-US" dirty="0" smtClean="0">
                <a:solidFill>
                  <a:srgbClr val="FF0000"/>
                </a:solidFill>
              </a:rPr>
              <a:t>will call </a:t>
            </a:r>
            <a:r>
              <a:rPr lang="en-US" dirty="0" smtClean="0"/>
              <a:t>you.</a:t>
            </a:r>
          </a:p>
          <a:p>
            <a:pPr marL="514350" indent="-514350">
              <a:buAutoNum type="arabicPeriod" startAt="3"/>
            </a:pPr>
            <a:r>
              <a:rPr lang="en-US" dirty="0" smtClean="0"/>
              <a:t>What </a:t>
            </a:r>
            <a:r>
              <a:rPr lang="en-US" u="sng" dirty="0" smtClean="0"/>
              <a:t>will</a:t>
            </a:r>
            <a:r>
              <a:rPr lang="en-US" dirty="0" smtClean="0"/>
              <a:t> you </a:t>
            </a:r>
            <a:r>
              <a:rPr lang="en-US" u="sng" dirty="0" smtClean="0"/>
              <a:t>do</a:t>
            </a:r>
            <a:r>
              <a:rPr lang="en-US" dirty="0" smtClean="0"/>
              <a:t> if you (fail) the chemistry exam?</a:t>
            </a:r>
          </a:p>
          <a:p>
            <a:pPr marL="514350" indent="-514350">
              <a:buNone/>
            </a:pPr>
            <a:r>
              <a:rPr lang="en-US" dirty="0" smtClean="0"/>
              <a:t>What will you do if you </a:t>
            </a:r>
            <a:r>
              <a:rPr lang="en-US" dirty="0" smtClean="0">
                <a:solidFill>
                  <a:srgbClr val="FF0000"/>
                </a:solidFill>
              </a:rPr>
              <a:t>fail</a:t>
            </a:r>
            <a:r>
              <a:rPr lang="en-US" dirty="0" smtClean="0"/>
              <a:t> the chemistry exam?</a:t>
            </a:r>
          </a:p>
          <a:p>
            <a:pPr marL="514350" indent="-514350">
              <a:buAutoNum type="arabicPeriod" startAt="4"/>
            </a:pPr>
            <a:r>
              <a:rPr lang="en-US" dirty="0" smtClean="0"/>
              <a:t>If they had not (take) a </a:t>
            </a:r>
            <a:r>
              <a:rPr lang="en-US" dirty="0"/>
              <a:t>t</a:t>
            </a:r>
            <a:r>
              <a:rPr lang="en-US" dirty="0" smtClean="0"/>
              <a:t>axi, I </a:t>
            </a:r>
            <a:r>
              <a:rPr lang="en-US" u="sng" dirty="0" smtClean="0"/>
              <a:t>would have driven </a:t>
            </a:r>
            <a:r>
              <a:rPr lang="en-US" dirty="0" smtClean="0"/>
              <a:t>you.</a:t>
            </a:r>
          </a:p>
          <a:p>
            <a:pPr marL="514350" indent="-514350">
              <a:buNone/>
            </a:pPr>
            <a:r>
              <a:rPr lang="en-US" dirty="0" smtClean="0"/>
              <a:t>If they </a:t>
            </a:r>
            <a:r>
              <a:rPr lang="en-US" dirty="0" smtClean="0">
                <a:solidFill>
                  <a:srgbClr val="FF0000"/>
                </a:solidFill>
              </a:rPr>
              <a:t>had not taken</a:t>
            </a:r>
            <a:r>
              <a:rPr lang="en-US" dirty="0" smtClean="0"/>
              <a:t> a taxi, I </a:t>
            </a:r>
            <a:r>
              <a:rPr lang="en-US" dirty="0" smtClean="0">
                <a:solidFill>
                  <a:srgbClr val="FF0000"/>
                </a:solidFill>
              </a:rPr>
              <a:t>would have driven </a:t>
            </a:r>
            <a:r>
              <a:rPr lang="en-US" dirty="0" smtClean="0"/>
              <a:t>you.</a:t>
            </a:r>
          </a:p>
          <a:p>
            <a:pPr marL="514350" indent="-514350">
              <a:buAutoNum type="arabicPeriod" startAt="5"/>
            </a:pPr>
            <a:r>
              <a:rPr lang="en-US" dirty="0"/>
              <a:t> If it </a:t>
            </a:r>
            <a:r>
              <a:rPr lang="en-US" u="sng" dirty="0"/>
              <a:t>rains</a:t>
            </a:r>
            <a:r>
              <a:rPr lang="en-US" dirty="0"/>
              <a:t>, ( will) you still drive to the country? </a:t>
            </a:r>
          </a:p>
          <a:p>
            <a:pPr marL="514350" indent="-514350">
              <a:buNone/>
            </a:pPr>
            <a:r>
              <a:rPr lang="en-US" dirty="0"/>
              <a:t>If it rains, </a:t>
            </a:r>
            <a:r>
              <a:rPr lang="en-US" dirty="0">
                <a:solidFill>
                  <a:srgbClr val="FF0000"/>
                </a:solidFill>
              </a:rPr>
              <a:t> will </a:t>
            </a:r>
            <a:r>
              <a:rPr lang="en-US" dirty="0"/>
              <a:t>you still drive to the country?</a:t>
            </a:r>
          </a:p>
          <a:p>
            <a:pPr marL="0" indent="0">
              <a:buNone/>
            </a:pPr>
            <a:endParaRPr 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643812" cy="64928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57232"/>
            <a:ext cx="8352928" cy="5286412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6"/>
            </a:pPr>
            <a:endParaRPr lang="en-US" dirty="0" smtClean="0"/>
          </a:p>
          <a:p>
            <a:pPr marL="457200" indent="-457200">
              <a:buFont typeface="+mj-lt"/>
              <a:buAutoNum type="arabicPeriod" startAt="6"/>
            </a:pPr>
            <a:r>
              <a:rPr lang="en-US" dirty="0" smtClean="0"/>
              <a:t>She would have (go) with you if you </a:t>
            </a:r>
            <a:r>
              <a:rPr lang="en-US" u="sng" dirty="0" smtClean="0"/>
              <a:t>had asked </a:t>
            </a:r>
            <a:r>
              <a:rPr lang="en-US" dirty="0" smtClean="0"/>
              <a:t>her. </a:t>
            </a:r>
          </a:p>
          <a:p>
            <a:pPr marL="514350" indent="-514350">
              <a:buNone/>
            </a:pPr>
            <a:r>
              <a:rPr lang="en-US" dirty="0"/>
              <a:t>S</a:t>
            </a:r>
            <a:r>
              <a:rPr lang="en-US" dirty="0" smtClean="0"/>
              <a:t>he would have </a:t>
            </a:r>
            <a:r>
              <a:rPr lang="en-US" dirty="0" smtClean="0">
                <a:solidFill>
                  <a:srgbClr val="FF0000"/>
                </a:solidFill>
              </a:rPr>
              <a:t>gone</a:t>
            </a:r>
            <a:r>
              <a:rPr lang="en-US" dirty="0" smtClean="0"/>
              <a:t> with you if you had asked her.</a:t>
            </a:r>
          </a:p>
          <a:p>
            <a:pPr marL="514350" indent="-514350">
              <a:buAutoNum type="arabicPeriod" startAt="7"/>
            </a:pPr>
            <a:r>
              <a:rPr lang="en-US" dirty="0" smtClean="0"/>
              <a:t>If I </a:t>
            </a:r>
            <a:r>
              <a:rPr lang="en-US" u="sng" dirty="0" smtClean="0"/>
              <a:t>won</a:t>
            </a:r>
            <a:r>
              <a:rPr lang="en-US" dirty="0" smtClean="0"/>
              <a:t> a million dollars, I (buy) my own castle.</a:t>
            </a:r>
          </a:p>
          <a:p>
            <a:pPr marL="514350" indent="-514350">
              <a:buNone/>
            </a:pPr>
            <a:r>
              <a:rPr lang="en-US" dirty="0" smtClean="0"/>
              <a:t>If I won a million dollars, I </a:t>
            </a:r>
            <a:r>
              <a:rPr lang="en-US" dirty="0" smtClean="0">
                <a:solidFill>
                  <a:srgbClr val="FF0000"/>
                </a:solidFill>
              </a:rPr>
              <a:t>would buy </a:t>
            </a:r>
            <a:r>
              <a:rPr lang="en-US" dirty="0" smtClean="0"/>
              <a:t>my own castle. </a:t>
            </a:r>
          </a:p>
          <a:p>
            <a:pPr marL="514350" indent="-514350">
              <a:buAutoNum type="arabicPeriod" startAt="8"/>
            </a:pPr>
            <a:r>
              <a:rPr lang="en-US" dirty="0" smtClean="0"/>
              <a:t>If I forget her birthday, Sammy (get) upset. </a:t>
            </a:r>
          </a:p>
          <a:p>
            <a:pPr marL="514350" indent="-514350">
              <a:buNone/>
            </a:pPr>
            <a:r>
              <a:rPr lang="en-US" dirty="0" smtClean="0"/>
              <a:t>If I forget her birthday, Sammy </a:t>
            </a:r>
            <a:r>
              <a:rPr lang="en-US" dirty="0" smtClean="0">
                <a:solidFill>
                  <a:srgbClr val="FF0000"/>
                </a:solidFill>
              </a:rPr>
              <a:t>get</a:t>
            </a:r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/>
              <a:t> upset.</a:t>
            </a:r>
          </a:p>
          <a:p>
            <a:pPr marL="514350" indent="-514350">
              <a:buAutoNum type="arabicPeriod" startAt="9"/>
            </a:pPr>
            <a:r>
              <a:rPr lang="en-US" dirty="0" smtClean="0"/>
              <a:t>Jacob </a:t>
            </a:r>
            <a:r>
              <a:rPr lang="en-US" u="sng" dirty="0" smtClean="0"/>
              <a:t>will pick </a:t>
            </a:r>
            <a:r>
              <a:rPr lang="en-US" dirty="0" smtClean="0"/>
              <a:t>you up at school if it (rain) .</a:t>
            </a:r>
          </a:p>
          <a:p>
            <a:pPr marL="514350" indent="-514350">
              <a:buNone/>
            </a:pPr>
            <a:r>
              <a:rPr lang="en-US" dirty="0" smtClean="0"/>
              <a:t>Jacob will pick you up at school if it </a:t>
            </a:r>
            <a:r>
              <a:rPr lang="en-US" dirty="0" smtClean="0">
                <a:solidFill>
                  <a:srgbClr val="FF0000"/>
                </a:solidFill>
              </a:rPr>
              <a:t>rains</a:t>
            </a:r>
            <a:r>
              <a:rPr lang="en-US" dirty="0" smtClean="0"/>
              <a:t> .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en-US" dirty="0" smtClean="0"/>
              <a:t> If I had joined you in shopping, I (persuade) you not to buy this dress.</a:t>
            </a:r>
          </a:p>
          <a:p>
            <a:pPr marL="0" indent="0">
              <a:buNone/>
            </a:pPr>
            <a:r>
              <a:rPr lang="en-US" dirty="0"/>
              <a:t> If I had joined you in shopping, I </a:t>
            </a:r>
            <a:r>
              <a:rPr lang="en-US" dirty="0" smtClean="0"/>
              <a:t>would have persuaded  </a:t>
            </a:r>
            <a:r>
              <a:rPr lang="en-US" dirty="0"/>
              <a:t>you not to buy this dress.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ВИДЕО-УРОКИ ПО ТЕМЕ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https://www.youtube.com/watch?v=Wr_0g6jAL8o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https://www.youtube.com/watch?v=syaB1QYmkL0&amp;t=1s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https://www.youtube.com/watch?v=2L3Bodgpvk8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https://www.youtube.com/watch?v=5C9cW9P0wnw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https://www.youtube.com/watch?v=5sRWRu6Ak3c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088" y="1094140"/>
            <a:ext cx="7543800" cy="60158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Zero Conditional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695721"/>
            <a:ext cx="871296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 If you _____(</a:t>
            </a:r>
            <a:r>
              <a:rPr lang="en-US" sz="2800" b="1" dirty="0" smtClean="0"/>
              <a:t>touch)</a:t>
            </a:r>
            <a:r>
              <a:rPr lang="en-US" sz="2800" dirty="0" smtClean="0"/>
              <a:t> a fire, you ____(</a:t>
            </a:r>
            <a:r>
              <a:rPr lang="en-US" sz="2800" b="1" dirty="0" smtClean="0"/>
              <a:t>get)</a:t>
            </a:r>
            <a:r>
              <a:rPr lang="en-US" sz="2800" dirty="0" smtClean="0"/>
              <a:t> burned.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People _____(</a:t>
            </a:r>
            <a:r>
              <a:rPr lang="en-US" sz="2800" b="1" dirty="0" smtClean="0"/>
              <a:t>get hungry)</a:t>
            </a:r>
            <a:r>
              <a:rPr lang="en-US" sz="2800" dirty="0" smtClean="0"/>
              <a:t> if they ______(</a:t>
            </a:r>
            <a:r>
              <a:rPr lang="en-US" sz="2800" b="1" dirty="0" smtClean="0"/>
              <a:t>not eat) </a:t>
            </a:r>
            <a:r>
              <a:rPr lang="en-US" sz="2800" dirty="0" smtClean="0"/>
              <a:t>long hours.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You _____(</a:t>
            </a:r>
            <a:r>
              <a:rPr lang="en-US" sz="2800" b="1" dirty="0" smtClean="0"/>
              <a:t>get)</a:t>
            </a:r>
            <a:r>
              <a:rPr lang="en-US" sz="2800" dirty="0" smtClean="0"/>
              <a:t> water if you _____(</a:t>
            </a:r>
            <a:r>
              <a:rPr lang="en-US" sz="2800" b="1" dirty="0" smtClean="0"/>
              <a:t>mix)</a:t>
            </a:r>
            <a:r>
              <a:rPr lang="en-US" sz="2800" dirty="0" smtClean="0"/>
              <a:t> hydrogen and oxygen.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 T</a:t>
            </a:r>
            <a:r>
              <a:rPr lang="en-US" sz="2800" dirty="0" smtClean="0"/>
              <a:t>he bee ___ </a:t>
            </a:r>
            <a:r>
              <a:rPr lang="en-US" sz="2800" b="1" dirty="0" smtClean="0"/>
              <a:t>(sting) </a:t>
            </a:r>
            <a:r>
              <a:rPr lang="en-US" sz="2800" dirty="0" smtClean="0"/>
              <a:t>you, if you ___ </a:t>
            </a:r>
            <a:r>
              <a:rPr lang="en-US" sz="2800" b="1" dirty="0" smtClean="0"/>
              <a:t>(wave) </a:t>
            </a:r>
            <a:r>
              <a:rPr lang="en-US" sz="2800" dirty="0" smtClean="0"/>
              <a:t>your arms.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 If people </a:t>
            </a:r>
            <a:r>
              <a:rPr lang="en-US" sz="2800" dirty="0" smtClean="0"/>
              <a:t>___(</a:t>
            </a:r>
            <a:r>
              <a:rPr lang="en-US" sz="2800" b="1" dirty="0"/>
              <a:t>eat)</a:t>
            </a:r>
            <a:r>
              <a:rPr lang="en-US" sz="2800" dirty="0"/>
              <a:t> too </a:t>
            </a:r>
            <a:r>
              <a:rPr lang="en-US" sz="2800" dirty="0" smtClean="0"/>
              <a:t>much , they</a:t>
            </a:r>
            <a:r>
              <a:rPr lang="en-US" sz="2800" dirty="0"/>
              <a:t> _____(</a:t>
            </a:r>
            <a:r>
              <a:rPr lang="en-US" sz="2800" b="1" dirty="0"/>
              <a:t>get)</a:t>
            </a:r>
            <a:r>
              <a:rPr lang="en-US" sz="2800" dirty="0"/>
              <a:t> </a:t>
            </a:r>
            <a:r>
              <a:rPr lang="en-US" sz="2800" dirty="0" smtClean="0"/>
              <a:t>fat.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The snake ____(</a:t>
            </a:r>
            <a:r>
              <a:rPr lang="en-US" sz="2800" b="1" dirty="0" smtClean="0"/>
              <a:t>bite)</a:t>
            </a:r>
            <a:r>
              <a:rPr lang="en-US" sz="2800" dirty="0" smtClean="0"/>
              <a:t> if it _____(</a:t>
            </a:r>
            <a:r>
              <a:rPr lang="en-US" sz="2800" b="1" dirty="0" smtClean="0"/>
              <a:t>be</a:t>
            </a:r>
            <a:r>
              <a:rPr lang="en-US" sz="2800" dirty="0" smtClean="0"/>
              <a:t>) scared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If baby </a:t>
            </a:r>
            <a:r>
              <a:rPr lang="en-US" sz="2800" b="1" dirty="0" smtClean="0"/>
              <a:t> ____(be)</a:t>
            </a:r>
            <a:r>
              <a:rPr lang="en-US" sz="2800" dirty="0" smtClean="0"/>
              <a:t> hungry, he/she ______(</a:t>
            </a:r>
            <a:r>
              <a:rPr lang="en-US" sz="2800" b="1" dirty="0" smtClean="0"/>
              <a:t>cry</a:t>
            </a:r>
            <a:r>
              <a:rPr lang="en-US" sz="2800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The dog ____(bite)you, if you ____(tease) it.</a:t>
            </a:r>
            <a:endParaRPr lang="en-US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971920"/>
              </p:ext>
            </p:extLst>
          </p:nvPr>
        </p:nvGraphicFramePr>
        <p:xfrm>
          <a:off x="827584" y="131349"/>
          <a:ext cx="75438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43800">
                  <a:extLst>
                    <a:ext uri="{9D8B030D-6E8A-4147-A177-3AD203B41FA5}">
                      <a16:colId xmlns:a16="http://schemas.microsoft.com/office/drawing/2014/main" val="3760476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Задание</a:t>
                      </a:r>
                      <a:r>
                        <a:rPr lang="ru-RU" baseline="0" dirty="0" smtClean="0"/>
                        <a:t> для самоконтроля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4260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Проверьте себя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30533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6084" y="1124744"/>
            <a:ext cx="7543800" cy="62211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Zero Conditional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060848"/>
            <a:ext cx="8640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 If you </a:t>
            </a:r>
            <a:r>
              <a:rPr lang="en-US" sz="2800" b="1" dirty="0" smtClean="0"/>
              <a:t>touch</a:t>
            </a:r>
            <a:r>
              <a:rPr lang="en-US" sz="2800" dirty="0" smtClean="0"/>
              <a:t> a fire, you </a:t>
            </a:r>
            <a:r>
              <a:rPr lang="en-US" sz="2800" b="1" dirty="0" smtClean="0"/>
              <a:t>get</a:t>
            </a:r>
            <a:r>
              <a:rPr lang="en-US" sz="2800" dirty="0" smtClean="0"/>
              <a:t> burned.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People  </a:t>
            </a:r>
            <a:r>
              <a:rPr lang="en-US" sz="2800" b="1" dirty="0" smtClean="0"/>
              <a:t>get hungry</a:t>
            </a:r>
            <a:r>
              <a:rPr lang="en-US" sz="2800" dirty="0" smtClean="0"/>
              <a:t> if they </a:t>
            </a:r>
            <a:r>
              <a:rPr lang="en-US" sz="2800" b="1" dirty="0" smtClean="0"/>
              <a:t>do not eat </a:t>
            </a:r>
            <a:r>
              <a:rPr lang="en-US" sz="2800" dirty="0" smtClean="0"/>
              <a:t>long hours.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You </a:t>
            </a:r>
            <a:r>
              <a:rPr lang="en-US" sz="2800" b="1" dirty="0" smtClean="0"/>
              <a:t>get</a:t>
            </a:r>
            <a:r>
              <a:rPr lang="en-US" sz="2800" dirty="0" smtClean="0"/>
              <a:t> water if you </a:t>
            </a:r>
            <a:r>
              <a:rPr lang="en-US" sz="2800" b="1" dirty="0" smtClean="0"/>
              <a:t>mix</a:t>
            </a:r>
            <a:r>
              <a:rPr lang="en-US" sz="2800" dirty="0" smtClean="0"/>
              <a:t> hydrogen and oxygen.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 T</a:t>
            </a:r>
            <a:r>
              <a:rPr lang="en-US" sz="2800" dirty="0" smtClean="0"/>
              <a:t>he bee </a:t>
            </a:r>
            <a:r>
              <a:rPr lang="en-US" sz="2800" b="1" dirty="0" smtClean="0"/>
              <a:t>sting</a:t>
            </a:r>
            <a:r>
              <a:rPr lang="en-US" sz="2800" b="1" dirty="0"/>
              <a:t>s</a:t>
            </a:r>
            <a:r>
              <a:rPr lang="en-US" sz="2800" b="1" dirty="0" smtClean="0"/>
              <a:t> </a:t>
            </a:r>
            <a:r>
              <a:rPr lang="en-US" sz="2800" dirty="0" smtClean="0"/>
              <a:t>you, if you </a:t>
            </a:r>
            <a:r>
              <a:rPr lang="en-US" sz="2800" b="1" dirty="0" smtClean="0"/>
              <a:t>wave </a:t>
            </a:r>
            <a:r>
              <a:rPr lang="en-US" sz="2800" dirty="0" smtClean="0"/>
              <a:t>your arms.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 If people </a:t>
            </a:r>
            <a:r>
              <a:rPr lang="en-US" sz="2800" b="1" dirty="0" smtClean="0"/>
              <a:t>eat</a:t>
            </a:r>
            <a:r>
              <a:rPr lang="en-US" sz="2800" dirty="0"/>
              <a:t> too </a:t>
            </a:r>
            <a:r>
              <a:rPr lang="en-US" sz="2800" dirty="0" smtClean="0"/>
              <a:t>much , they</a:t>
            </a:r>
            <a:r>
              <a:rPr lang="en-US" sz="2800" dirty="0"/>
              <a:t> </a:t>
            </a:r>
            <a:r>
              <a:rPr lang="en-US" sz="2800" b="1" dirty="0" smtClean="0"/>
              <a:t>get</a:t>
            </a:r>
            <a:r>
              <a:rPr lang="en-US" sz="2800" dirty="0"/>
              <a:t> </a:t>
            </a:r>
            <a:r>
              <a:rPr lang="en-US" sz="2800" dirty="0" smtClean="0"/>
              <a:t>fat.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The snake </a:t>
            </a:r>
            <a:r>
              <a:rPr lang="en-US" sz="2800" b="1" dirty="0" smtClean="0"/>
              <a:t>bite</a:t>
            </a:r>
            <a:r>
              <a:rPr lang="en-US" sz="2800" b="1" dirty="0"/>
              <a:t>s</a:t>
            </a:r>
            <a:r>
              <a:rPr lang="en-US" sz="2800" dirty="0" smtClean="0"/>
              <a:t> if it </a:t>
            </a:r>
            <a:r>
              <a:rPr lang="en-US" sz="2800" b="1" dirty="0" smtClean="0"/>
              <a:t>is</a:t>
            </a:r>
            <a:r>
              <a:rPr lang="en-US" sz="2800" dirty="0" smtClean="0"/>
              <a:t> scared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If baby </a:t>
            </a:r>
            <a:r>
              <a:rPr lang="en-US" sz="2800" b="1" dirty="0" smtClean="0"/>
              <a:t> is</a:t>
            </a:r>
            <a:r>
              <a:rPr lang="en-US" sz="2800" dirty="0" smtClean="0"/>
              <a:t> hungry, he/she </a:t>
            </a:r>
            <a:r>
              <a:rPr lang="en-US" sz="2800" b="1" dirty="0" smtClean="0"/>
              <a:t>cries</a:t>
            </a:r>
            <a:r>
              <a:rPr lang="en-US" sz="2800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The dog </a:t>
            </a:r>
            <a:r>
              <a:rPr lang="en-US" sz="2800" b="1" dirty="0" smtClean="0"/>
              <a:t>bites</a:t>
            </a:r>
            <a:r>
              <a:rPr lang="en-US" sz="2800" dirty="0" smtClean="0"/>
              <a:t> you, if you tease it.</a:t>
            </a:r>
            <a:endParaRPr lang="en-US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783887"/>
              </p:ext>
            </p:extLst>
          </p:nvPr>
        </p:nvGraphicFramePr>
        <p:xfrm>
          <a:off x="656084" y="226070"/>
          <a:ext cx="75438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43800">
                  <a:extLst>
                    <a:ext uri="{9D8B030D-6E8A-4147-A177-3AD203B41FA5}">
                      <a16:colId xmlns:a16="http://schemas.microsoft.com/office/drawing/2014/main" val="3778800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Задание</a:t>
                      </a:r>
                      <a:r>
                        <a:rPr lang="ru-RU" baseline="0" dirty="0" smtClean="0"/>
                        <a:t> для самоконтроля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568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Проверьте себя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84222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1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521" y="1124744"/>
            <a:ext cx="8255967" cy="500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142290"/>
              </p:ext>
            </p:extLst>
          </p:nvPr>
        </p:nvGraphicFramePr>
        <p:xfrm>
          <a:off x="971600" y="188640"/>
          <a:ext cx="7776864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6864">
                  <a:extLst>
                    <a:ext uri="{9D8B030D-6E8A-4147-A177-3AD203B41FA5}">
                      <a16:colId xmlns:a16="http://schemas.microsoft.com/office/drawing/2014/main" val="1181915836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Выполните</a:t>
                      </a:r>
                      <a:r>
                        <a:rPr lang="ru-RU" baseline="0" dirty="0" smtClean="0"/>
                        <a:t> задание в тетради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1555739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/>
                        <a:t>Раскройте</a:t>
                      </a:r>
                      <a:r>
                        <a:rPr lang="ru-RU" baseline="0" dirty="0" smtClean="0"/>
                        <a:t> скобки, употребляя нужную форму глагола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13535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3849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8200"/>
            <a:ext cx="792088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863680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06613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Состав условных предложений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3" y="1844824"/>
            <a:ext cx="8280921" cy="47525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ГЛАВНАЯ ЧАСТЬ  и 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УСЛОВНАЯ ЧАСТЬ (ЕСТЬ </a:t>
            </a:r>
            <a:r>
              <a:rPr lang="en-US" b="1" dirty="0" smtClean="0">
                <a:solidFill>
                  <a:srgbClr val="00B050"/>
                </a:solidFill>
              </a:rPr>
              <a:t>IF/WHETHER/</a:t>
            </a:r>
            <a:r>
              <a:rPr lang="ru-RU" b="1" dirty="0" smtClean="0">
                <a:solidFill>
                  <a:srgbClr val="00B050"/>
                </a:solidFill>
              </a:rPr>
              <a:t> - </a:t>
            </a:r>
            <a:r>
              <a:rPr lang="ru-RU" b="1" dirty="0" smtClean="0">
                <a:solidFill>
                  <a:srgbClr val="00B050"/>
                </a:solidFill>
              </a:rPr>
              <a:t>если ,  </a:t>
            </a:r>
            <a:r>
              <a:rPr lang="en-US" b="1" dirty="0" smtClean="0">
                <a:solidFill>
                  <a:srgbClr val="00B050"/>
                </a:solidFill>
              </a:rPr>
              <a:t>UNLESS</a:t>
            </a:r>
            <a:r>
              <a:rPr lang="ru-RU" b="1" dirty="0" smtClean="0">
                <a:solidFill>
                  <a:srgbClr val="00B050"/>
                </a:solidFill>
              </a:rPr>
              <a:t> – если не )</a:t>
            </a:r>
            <a:endParaRPr lang="en-US" b="1" dirty="0" smtClean="0">
              <a:solidFill>
                <a:srgbClr val="00B050"/>
              </a:solidFill>
            </a:endParaRPr>
          </a:p>
          <a:p>
            <a:endParaRPr lang="ru-RU" dirty="0" smtClean="0"/>
          </a:p>
          <a:p>
            <a:endParaRPr lang="en-US" dirty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r>
              <a:rPr lang="ru-RU" b="1" dirty="0" smtClean="0"/>
              <a:t>НАПРИМЕР: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If</a:t>
            </a:r>
            <a:r>
              <a:rPr lang="en-US" dirty="0" smtClean="0">
                <a:solidFill>
                  <a:srgbClr val="00B050"/>
                </a:solidFill>
              </a:rPr>
              <a:t> we look up at night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we will see a lot of shining stars in the sky.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We  will see a lot of shining stars in the </a:t>
            </a:r>
            <a:r>
              <a:rPr lang="en-US" dirty="0" smtClean="0">
                <a:solidFill>
                  <a:srgbClr val="FF0000"/>
                </a:solidFill>
              </a:rPr>
              <a:t>sky </a:t>
            </a:r>
            <a:r>
              <a:rPr lang="en-US" b="1" dirty="0" smtClean="0">
                <a:solidFill>
                  <a:srgbClr val="00B050"/>
                </a:solidFill>
              </a:rPr>
              <a:t>if</a:t>
            </a:r>
            <a:r>
              <a:rPr lang="en-US" dirty="0" smtClean="0">
                <a:solidFill>
                  <a:srgbClr val="00B050"/>
                </a:solidFill>
              </a:rPr>
              <a:t> we </a:t>
            </a:r>
            <a:r>
              <a:rPr lang="en-US" dirty="0">
                <a:solidFill>
                  <a:srgbClr val="00B050"/>
                </a:solidFill>
              </a:rPr>
              <a:t>look up at </a:t>
            </a:r>
            <a:r>
              <a:rPr lang="en-US" dirty="0" smtClean="0">
                <a:solidFill>
                  <a:srgbClr val="00B050"/>
                </a:solidFill>
              </a:rPr>
              <a:t>night.</a:t>
            </a:r>
            <a:endParaRPr lang="ru-RU" dirty="0">
              <a:solidFill>
                <a:srgbClr val="00B05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355001"/>
              </p:ext>
            </p:extLst>
          </p:nvPr>
        </p:nvGraphicFramePr>
        <p:xfrm>
          <a:off x="467541" y="2780928"/>
          <a:ext cx="828092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1">
                  <a:extLst>
                    <a:ext uri="{9D8B030D-6E8A-4147-A177-3AD203B41FA5}">
                      <a16:colId xmlns:a16="http://schemas.microsoft.com/office/drawing/2014/main" val="3964111146"/>
                    </a:ext>
                  </a:extLst>
                </a:gridCol>
                <a:gridCol w="4140461">
                  <a:extLst>
                    <a:ext uri="{9D8B030D-6E8A-4147-A177-3AD203B41FA5}">
                      <a16:colId xmlns:a16="http://schemas.microsoft.com/office/drawing/2014/main" val="152447852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СЛОЖНОЕ ПРЕДЛОЖЕНИЕ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845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УСЛОВИЕ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СЛЕДСТВИЕ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603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ЗАВИСИМАЯ</a:t>
                      </a:r>
                      <a:r>
                        <a:rPr lang="ru-RU" baseline="0" dirty="0" smtClean="0"/>
                        <a:t> ЧАСТЬ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ГЛАВНАЯ ЧАСТЬ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786816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Типы условных предложений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2420938"/>
            <a:ext cx="7643812" cy="424815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0.   </a:t>
            </a:r>
            <a:r>
              <a:rPr lang="en-US" dirty="0" smtClean="0">
                <a:hlinkClick r:id="rId2" action="ppaction://hlinksldjump"/>
              </a:rPr>
              <a:t>Zero conditional </a:t>
            </a:r>
            <a:r>
              <a:rPr lang="en-US" dirty="0" smtClean="0"/>
              <a:t>(</a:t>
            </a:r>
            <a:r>
              <a:rPr lang="ru-RU" dirty="0" smtClean="0"/>
              <a:t>нулевой тип условия) </a:t>
            </a:r>
          </a:p>
          <a:p>
            <a:pPr marL="571500" indent="-571500">
              <a:buFont typeface="+mj-lt"/>
              <a:buAutoNum type="romanUcPeriod"/>
            </a:pPr>
            <a:r>
              <a:rPr lang="en-US" dirty="0" smtClean="0">
                <a:hlinkClick r:id="rId3" action="ppaction://hlinksldjump"/>
              </a:rPr>
              <a:t>First conditional </a:t>
            </a:r>
            <a:r>
              <a:rPr lang="en-US" dirty="0" smtClean="0"/>
              <a:t>(</a:t>
            </a:r>
            <a:r>
              <a:rPr lang="ru-RU" dirty="0" smtClean="0"/>
              <a:t>первый тип условия) </a:t>
            </a:r>
          </a:p>
          <a:p>
            <a:pPr marL="571500" indent="-571500">
              <a:buFont typeface="+mj-lt"/>
              <a:buAutoNum type="romanUcPeriod"/>
            </a:pPr>
            <a:r>
              <a:rPr lang="en-US" dirty="0" smtClean="0">
                <a:hlinkClick r:id="rId4" action="ppaction://hlinksldjump"/>
              </a:rPr>
              <a:t>Second conditional </a:t>
            </a:r>
            <a:r>
              <a:rPr lang="en-US" dirty="0" smtClean="0"/>
              <a:t>(</a:t>
            </a:r>
            <a:r>
              <a:rPr lang="ru-RU" dirty="0" smtClean="0"/>
              <a:t>второй тип условия) </a:t>
            </a:r>
          </a:p>
          <a:p>
            <a:pPr marL="571500" indent="-571500">
              <a:buFont typeface="+mj-lt"/>
              <a:buAutoNum type="romanUcPeriod"/>
            </a:pPr>
            <a:r>
              <a:rPr lang="en-US" dirty="0" smtClean="0">
                <a:hlinkClick r:id="rId5" action="ppaction://hlinksldjump"/>
              </a:rPr>
              <a:t>Third conditional </a:t>
            </a:r>
            <a:r>
              <a:rPr lang="en-US" dirty="0" smtClean="0"/>
              <a:t>(</a:t>
            </a:r>
            <a:r>
              <a:rPr lang="ru-RU" dirty="0" smtClean="0"/>
              <a:t>третий тип условия)</a:t>
            </a:r>
          </a:p>
          <a:p>
            <a:pPr marL="571500" indent="-571500"/>
            <a:r>
              <a:rPr lang="en-US" dirty="0" smtClean="0">
                <a:hlinkClick r:id="rId6" action="ppaction://hlinksldjump"/>
              </a:rPr>
              <a:t>Wishes </a:t>
            </a:r>
            <a:endParaRPr lang="ru-RU" dirty="0" smtClean="0"/>
          </a:p>
          <a:p>
            <a:pPr marL="571500" indent="-57150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460755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Zero conditional (0)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ФАКТЫ, ПРАВДА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950355"/>
              </p:ext>
            </p:extLst>
          </p:nvPr>
        </p:nvGraphicFramePr>
        <p:xfrm>
          <a:off x="467544" y="1844825"/>
          <a:ext cx="8352928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834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Главная</a:t>
                      </a:r>
                      <a:r>
                        <a:rPr lang="ru-RU" sz="2800" baseline="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Условная 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049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Present Simple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Present Simple</a:t>
                      </a:r>
                      <a:r>
                        <a:rPr lang="en-US" sz="2800" b="1" baseline="0" dirty="0" smtClean="0"/>
                        <a:t> 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5958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My boss </a:t>
                      </a:r>
                      <a:r>
                        <a:rPr lang="en-US" sz="3200" i="1" u="sng" dirty="0" smtClean="0"/>
                        <a:t>gets</a:t>
                      </a:r>
                      <a:r>
                        <a:rPr lang="en-US" sz="3200" dirty="0" smtClean="0"/>
                        <a:t> mad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/>
                        <a:t>if</a:t>
                      </a:r>
                      <a:r>
                        <a:rPr lang="en-US" sz="3200" dirty="0" smtClean="0"/>
                        <a:t> I </a:t>
                      </a:r>
                      <a:r>
                        <a:rPr lang="en-US" sz="3200" i="1" u="sng" dirty="0" smtClean="0"/>
                        <a:t>am late </a:t>
                      </a:r>
                      <a:r>
                        <a:rPr lang="en-US" sz="3200" dirty="0" smtClean="0"/>
                        <a:t>for work.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947">
                <a:tc>
                  <a:txBody>
                    <a:bodyPr/>
                    <a:lstStyle/>
                    <a:p>
                      <a:r>
                        <a:rPr lang="en-US" sz="3200" i="1" u="sng" dirty="0" smtClean="0"/>
                        <a:t>Does</a:t>
                      </a:r>
                      <a:r>
                        <a:rPr lang="en-US" sz="3200" dirty="0" smtClean="0"/>
                        <a:t> ice </a:t>
                      </a:r>
                      <a:r>
                        <a:rPr lang="en-US" sz="3200" i="1" u="sng" dirty="0" smtClean="0"/>
                        <a:t>melt</a:t>
                      </a:r>
                      <a:r>
                        <a:rPr lang="en-US" sz="3200" dirty="0" smtClean="0"/>
                        <a:t>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/>
                        <a:t>if</a:t>
                      </a:r>
                      <a:r>
                        <a:rPr lang="en-US" sz="3200" dirty="0" smtClean="0"/>
                        <a:t> you </a:t>
                      </a:r>
                      <a:r>
                        <a:rPr lang="en-US" sz="3200" i="1" u="sng" dirty="0" smtClean="0"/>
                        <a:t>heat</a:t>
                      </a:r>
                      <a:r>
                        <a:rPr lang="en-US" sz="3200" dirty="0" smtClean="0"/>
                        <a:t> it?</a:t>
                      </a:r>
                      <a:endParaRPr lang="ru-RU" sz="3200" dirty="0" smtClean="0"/>
                    </a:p>
                    <a:p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9552" y="4941168"/>
            <a:ext cx="8604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If I </a:t>
            </a:r>
            <a:r>
              <a:rPr lang="en-US" sz="2800" i="1" u="sng" dirty="0" smtClean="0"/>
              <a:t>miss</a:t>
            </a:r>
            <a:r>
              <a:rPr lang="en-US" sz="2800" dirty="0" smtClean="0"/>
              <a:t> the 8 o'clock bus, I </a:t>
            </a:r>
            <a:r>
              <a:rPr lang="en-US" sz="2800" i="1" u="sng" dirty="0" smtClean="0"/>
              <a:t>am late </a:t>
            </a:r>
            <a:r>
              <a:rPr lang="en-US" sz="2800" dirty="0" smtClean="0"/>
              <a:t>for work.</a:t>
            </a:r>
          </a:p>
          <a:p>
            <a:r>
              <a:rPr lang="en-US" sz="2800" dirty="0" smtClean="0"/>
              <a:t>If people </a:t>
            </a:r>
            <a:r>
              <a:rPr lang="en-US" sz="2800" i="1" u="sng" dirty="0" smtClean="0"/>
              <a:t>don't sleep</a:t>
            </a:r>
            <a:r>
              <a:rPr lang="en-US" sz="2800" dirty="0" smtClean="0"/>
              <a:t>, they </a:t>
            </a:r>
            <a:r>
              <a:rPr lang="en-US" sz="2800" i="1" u="sng" dirty="0" smtClean="0"/>
              <a:t>get</a:t>
            </a:r>
            <a:r>
              <a:rPr lang="en-US" sz="2800" dirty="0" smtClean="0"/>
              <a:t> tired.</a:t>
            </a:r>
            <a:endParaRPr lang="ru-RU" sz="2800" dirty="0" smtClean="0"/>
          </a:p>
          <a:p>
            <a:r>
              <a:rPr lang="en-US" sz="2800" dirty="0" smtClean="0"/>
              <a:t>Unless  people sleep, they get tired.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64928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First conditional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(1)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БУДУЩЕЕ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572008"/>
            <a:ext cx="8786842" cy="2285992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en-US" sz="55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55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</a:t>
            </a:r>
            <a:r>
              <a:rPr lang="ru-RU" sz="55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55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</a:t>
            </a:r>
            <a:r>
              <a:rPr lang="ru-RU" sz="55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have</a:t>
            </a:r>
            <a:r>
              <a:rPr lang="ru-RU" sz="55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free time</a:t>
            </a:r>
            <a:r>
              <a:rPr lang="ru-RU" sz="55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ru-RU" sz="5500" dirty="0" smtClean="0"/>
              <a:t> </a:t>
            </a:r>
            <a:r>
              <a:rPr lang="ru-RU" sz="55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</a:t>
            </a:r>
            <a:r>
              <a:rPr lang="ru-RU" sz="55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will</a:t>
            </a:r>
            <a:r>
              <a:rPr lang="ru-RU" sz="55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5500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come</a:t>
            </a:r>
            <a:r>
              <a:rPr lang="en-US" sz="55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to you</a:t>
            </a:r>
            <a:r>
              <a:rPr lang="ru-RU" sz="55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5500" dirty="0" smtClean="0"/>
              <a:t/>
            </a:r>
            <a:br>
              <a:rPr lang="ru-RU" sz="5500" dirty="0" smtClean="0"/>
            </a:br>
            <a:r>
              <a:rPr lang="ru-RU" sz="5500" dirty="0" smtClean="0"/>
              <a:t>Если у меня </a:t>
            </a:r>
            <a:r>
              <a:rPr lang="ru-RU" sz="5500" u="sng" dirty="0" smtClean="0"/>
              <a:t>будет</a:t>
            </a:r>
            <a:r>
              <a:rPr lang="ru-RU" sz="5500" dirty="0" smtClean="0"/>
              <a:t> время - </a:t>
            </a:r>
            <a:r>
              <a:rPr lang="ru-RU" sz="5500" u="sng" dirty="0" smtClean="0"/>
              <a:t>я приду</a:t>
            </a:r>
            <a:r>
              <a:rPr lang="en-US" sz="5500" u="sng" dirty="0" smtClean="0"/>
              <a:t> </a:t>
            </a:r>
            <a:r>
              <a:rPr lang="ru-RU" sz="5500" u="sng" dirty="0" smtClean="0"/>
              <a:t>к вам</a:t>
            </a:r>
            <a:r>
              <a:rPr lang="ru-RU" dirty="0" smtClean="0"/>
              <a:t>.</a:t>
            </a: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en-US" dirty="0" smtClean="0"/>
          </a:p>
          <a:p>
            <a:pPr marL="514350" indent="-514350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668477"/>
              </p:ext>
            </p:extLst>
          </p:nvPr>
        </p:nvGraphicFramePr>
        <p:xfrm>
          <a:off x="435485" y="1077891"/>
          <a:ext cx="8273029" cy="4002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1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11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672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Главная</a:t>
                      </a:r>
                      <a:r>
                        <a:rPr lang="ru-RU" sz="2800" baseline="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Условная 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530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Future</a:t>
                      </a:r>
                      <a:r>
                        <a:rPr lang="en-US" sz="2800" b="1" baseline="0" dirty="0" smtClean="0"/>
                        <a:t> simple</a:t>
                      </a:r>
                      <a:endParaRPr lang="ru-RU" sz="2800" b="1" baseline="0" smtClean="0"/>
                    </a:p>
                    <a:p>
                      <a:pPr algn="ctr"/>
                      <a:r>
                        <a:rPr lang="en-US" sz="2800" b="1" baseline="0" smtClean="0"/>
                        <a:t> </a:t>
                      </a:r>
                      <a:r>
                        <a:rPr lang="en-US" sz="2800" b="1" baseline="0" dirty="0" smtClean="0"/>
                        <a:t>(will +V)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Present simple 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0822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My boss </a:t>
                      </a:r>
                      <a:r>
                        <a:rPr lang="en-US" sz="3200" u="sng" dirty="0" smtClean="0"/>
                        <a:t>will be </a:t>
                      </a:r>
                      <a:r>
                        <a:rPr lang="en-US" sz="3200" u="none" dirty="0" smtClean="0"/>
                        <a:t>mad</a:t>
                      </a:r>
                      <a:r>
                        <a:rPr lang="en-US" sz="3200" dirty="0" smtClean="0"/>
                        <a:t>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/>
                        <a:t>if I </a:t>
                      </a:r>
                      <a:r>
                        <a:rPr lang="en-US" sz="3200" i="1" u="sng" dirty="0" smtClean="0"/>
                        <a:t>am late </a:t>
                      </a:r>
                      <a:r>
                        <a:rPr lang="en-US" sz="3200" dirty="0" smtClean="0"/>
                        <a:t>for work.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2913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I will enter the university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If I pass my exams successfully. 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4" y="980728"/>
            <a:ext cx="9144000" cy="98194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Second conditional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НЕРЕАЛЬНОЕ УСЛОВИЕ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настоящем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581128"/>
            <a:ext cx="8712968" cy="1152128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If</a:t>
            </a:r>
            <a:r>
              <a:rPr lang="ru-RU" b="1" dirty="0" smtClean="0"/>
              <a:t> </a:t>
            </a:r>
            <a:r>
              <a:rPr lang="ru-RU" b="1" dirty="0"/>
              <a:t>I</a:t>
            </a:r>
            <a:r>
              <a:rPr lang="ru-RU" dirty="0"/>
              <a:t> </a:t>
            </a:r>
            <a:r>
              <a:rPr lang="ru-RU" b="1" dirty="0" err="1">
                <a:solidFill>
                  <a:srgbClr val="FF0000"/>
                </a:solidFill>
              </a:rPr>
              <a:t>were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dirty="0" err="1" smtClean="0"/>
              <a:t>you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r>
              <a:rPr lang="ru-RU" b="1" dirty="0"/>
              <a:t>I </a:t>
            </a:r>
            <a:r>
              <a:rPr lang="ru-RU" b="1" dirty="0" err="1">
                <a:solidFill>
                  <a:srgbClr val="FF0000"/>
                </a:solidFill>
              </a:rPr>
              <a:t>wouldn’t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poke</a:t>
            </a:r>
            <a:r>
              <a:rPr lang="ru-RU" dirty="0"/>
              <a:t> </a:t>
            </a:r>
            <a:r>
              <a:rPr lang="ru-RU" dirty="0" err="1"/>
              <a:t>my</a:t>
            </a:r>
            <a:r>
              <a:rPr lang="ru-RU" dirty="0"/>
              <a:t> </a:t>
            </a:r>
            <a:r>
              <a:rPr lang="ru-RU" dirty="0" err="1"/>
              <a:t>nose</a:t>
            </a:r>
            <a:r>
              <a:rPr lang="ru-RU" dirty="0"/>
              <a:t> </a:t>
            </a:r>
            <a:r>
              <a:rPr lang="ru-RU" dirty="0" err="1"/>
              <a:t>everywhere</a:t>
            </a:r>
            <a:r>
              <a:rPr lang="ru-RU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Я </a:t>
            </a:r>
            <a:r>
              <a:rPr lang="ru-RU" b="1" dirty="0"/>
              <a:t>бы</a:t>
            </a:r>
            <a:r>
              <a:rPr lang="ru-RU" dirty="0"/>
              <a:t> на вашем </a:t>
            </a:r>
            <a:r>
              <a:rPr lang="ru-RU" dirty="0" smtClean="0"/>
              <a:t>месте</a:t>
            </a:r>
            <a:r>
              <a:rPr lang="en-US" dirty="0" smtClean="0"/>
              <a:t>, </a:t>
            </a:r>
            <a:r>
              <a:rPr lang="ru-RU" dirty="0" smtClean="0"/>
              <a:t>я бы </a:t>
            </a:r>
            <a:r>
              <a:rPr lang="ru-RU" b="1" dirty="0"/>
              <a:t>не совал </a:t>
            </a:r>
            <a:r>
              <a:rPr lang="ru-RU" dirty="0"/>
              <a:t>всюду нос</a:t>
            </a:r>
            <a:r>
              <a:rPr lang="ru-RU" dirty="0" smtClean="0"/>
              <a:t>.</a:t>
            </a:r>
          </a:p>
          <a:p>
            <a:r>
              <a:rPr lang="en-US" dirty="0" smtClean="0"/>
              <a:t>What would you do if you were in my shoes?</a:t>
            </a: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2348880"/>
          <a:ext cx="8208912" cy="1702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75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Главная</a:t>
                      </a:r>
                      <a:r>
                        <a:rPr lang="ru-RU" sz="2800" baseline="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Условная 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759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would/could/might + V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Past</a:t>
                      </a:r>
                      <a:r>
                        <a:rPr lang="en-US" sz="2800" b="1" baseline="0" dirty="0" smtClean="0"/>
                        <a:t> Simple (V2- didn’t)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6378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would come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I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had</a:t>
                      </a: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free time.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643812" cy="64928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Сравним: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176992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</a:t>
            </a:r>
            <a:r>
              <a:rPr lang="ru-RU" sz="24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become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president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ru-RU" sz="2400" dirty="0" smtClean="0"/>
              <a:t>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</a:t>
            </a:r>
            <a:r>
              <a:rPr lang="ru-RU" sz="24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will</a:t>
            </a:r>
            <a:r>
              <a:rPr lang="ru-RU" sz="2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salaries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Если я стану президентом, я</a:t>
            </a:r>
            <a:r>
              <a:rPr lang="ru-RU" sz="2400" b="1" dirty="0" smtClean="0"/>
              <a:t> увеличу </a:t>
            </a:r>
            <a:r>
              <a:rPr lang="ru-RU" sz="2400" dirty="0" smtClean="0"/>
              <a:t>зарплаты.</a:t>
            </a:r>
          </a:p>
          <a:p>
            <a:pPr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Говорит </a:t>
            </a:r>
            <a:r>
              <a:rPr lang="ru-RU" sz="2400" u="sng" dirty="0" smtClean="0"/>
              <a:t>официальный кандидат</a:t>
            </a:r>
            <a:r>
              <a:rPr lang="ru-RU" sz="2400" dirty="0" smtClean="0"/>
              <a:t> в президенты. Для него существует РЕАЛЬНАЯ вероятность стать президентом.  </a:t>
            </a:r>
            <a:br>
              <a:rPr lang="ru-RU" sz="2400" dirty="0" smtClean="0"/>
            </a:br>
            <a:endParaRPr lang="ru-RU" sz="2400" dirty="0" smtClean="0"/>
          </a:p>
          <a:p>
            <a:pPr>
              <a:buNone/>
            </a:pP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 </a:t>
            </a:r>
            <a:r>
              <a:rPr lang="ru-RU" sz="2400" u="sng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became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president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ru-RU" sz="2400" dirty="0" smtClean="0"/>
              <a:t>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</a:t>
            </a:r>
            <a:r>
              <a:rPr lang="ru-RU" sz="2400" u="sng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would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salaries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Если бы я стал президентом, я бы увеличил</a:t>
            </a:r>
            <a:r>
              <a:rPr lang="en-US" sz="2400" dirty="0" smtClean="0"/>
              <a:t> </a:t>
            </a:r>
            <a:r>
              <a:rPr lang="ru-RU" sz="2400" dirty="0" smtClean="0"/>
              <a:t>зарплаты.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Говорит </a:t>
            </a:r>
            <a:r>
              <a:rPr lang="ru-RU" sz="2400" u="sng" dirty="0" smtClean="0"/>
              <a:t>обычный человек</a:t>
            </a:r>
            <a:r>
              <a:rPr lang="ru-RU" sz="2400" dirty="0" smtClean="0"/>
              <a:t>. Для него вероятность стать президентом - НЕРЕАЛЬНАЯ. 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86531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Third conditional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нереальное условие в прошлом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293096"/>
            <a:ext cx="8892480" cy="223224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I </a:t>
            </a:r>
            <a:r>
              <a:rPr lang="en-US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had had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free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time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yesterday,</a:t>
            </a:r>
            <a:r>
              <a:rPr lang="en-US" dirty="0" smtClean="0"/>
              <a:t>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</a:t>
            </a:r>
            <a:r>
              <a:rPr lang="en-US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would </a:t>
            </a:r>
            <a:r>
              <a:rPr lang="en-US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have come to you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dirty="0"/>
          </a:p>
          <a:p>
            <a:pPr>
              <a:buNone/>
            </a:pPr>
            <a:r>
              <a:rPr lang="ru-RU" dirty="0" smtClean="0"/>
              <a:t>Если </a:t>
            </a:r>
            <a:r>
              <a:rPr lang="ru-RU" u="sng" dirty="0" smtClean="0"/>
              <a:t>бы</a:t>
            </a:r>
            <a:r>
              <a:rPr lang="ru-RU" dirty="0" smtClean="0"/>
              <a:t> у меня 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(ВЧЕРА!)</a:t>
            </a:r>
            <a:r>
              <a:rPr lang="ru-RU" b="1" dirty="0" smtClean="0"/>
              <a:t> </a:t>
            </a:r>
            <a:r>
              <a:rPr lang="ru-RU" dirty="0" smtClean="0"/>
              <a:t>было время - я </a:t>
            </a:r>
            <a:r>
              <a:rPr lang="ru-RU" u="sng" dirty="0" smtClean="0"/>
              <a:t>бы</a:t>
            </a:r>
            <a:r>
              <a:rPr lang="en-US" dirty="0"/>
              <a:t> </a:t>
            </a:r>
            <a:r>
              <a:rPr lang="ru-RU" dirty="0" smtClean="0"/>
              <a:t>пришёл</a:t>
            </a:r>
            <a:r>
              <a:rPr lang="en-US" dirty="0" smtClean="0"/>
              <a:t> </a:t>
            </a:r>
            <a:r>
              <a:rPr lang="ru-RU" dirty="0" smtClean="0"/>
              <a:t>к вам.</a:t>
            </a:r>
          </a:p>
          <a:p>
            <a:pPr>
              <a:buNone/>
            </a:pPr>
            <a:r>
              <a:rPr lang="en-US" dirty="0" smtClean="0"/>
              <a:t>If my friend </a:t>
            </a:r>
            <a:r>
              <a:rPr lang="en-US" dirty="0" smtClean="0">
                <a:solidFill>
                  <a:srgbClr val="FF0000"/>
                </a:solidFill>
              </a:rPr>
              <a:t>had called on  </a:t>
            </a:r>
            <a:r>
              <a:rPr lang="en-US" dirty="0" smtClean="0"/>
              <a:t>me yesterday, we </a:t>
            </a:r>
            <a:r>
              <a:rPr lang="en-US" dirty="0" smtClean="0">
                <a:solidFill>
                  <a:srgbClr val="FF0000"/>
                </a:solidFill>
              </a:rPr>
              <a:t>would have gone to </a:t>
            </a:r>
            <a:r>
              <a:rPr lang="en-US" dirty="0" smtClean="0"/>
              <a:t>the concert together.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844824"/>
          <a:ext cx="8208912" cy="21294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75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Главная</a:t>
                      </a:r>
                      <a:r>
                        <a:rPr lang="ru-RU" sz="2800" baseline="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Условная 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759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would/</a:t>
                      </a:r>
                      <a:r>
                        <a:rPr lang="en-US" sz="2800" b="0" dirty="0" smtClean="0"/>
                        <a:t>could/might </a:t>
                      </a:r>
                      <a:r>
                        <a:rPr lang="en-US" sz="2800" b="1" dirty="0" smtClean="0"/>
                        <a:t>+ have +</a:t>
                      </a:r>
                      <a:r>
                        <a:rPr lang="en-US" sz="2800" b="1" baseline="0" dirty="0" smtClean="0"/>
                        <a:t> V3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Past</a:t>
                      </a:r>
                      <a:r>
                        <a:rPr lang="en-US" sz="2800" b="1" baseline="0" dirty="0" smtClean="0"/>
                        <a:t> Perfect (had + V3)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6378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would have come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I </a:t>
                      </a:r>
                      <a:r>
                        <a:rPr lang="en-US" sz="3200" b="1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had had </a:t>
                      </a: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free time.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643812" cy="649287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“Wish” </a:t>
            </a:r>
            <a:r>
              <a:rPr lang="ru-RU" b="1" dirty="0" smtClean="0"/>
              <a:t>хотелось бы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642919"/>
          <a:ext cx="8391306" cy="577478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64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8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381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Verb form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60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wish +Past Simple/Past Continuous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wish I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were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at sea now.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бы мне хотелось сейчас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быть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море.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ожаление о чем-то, в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настоящем, желания в настоящем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5245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wish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+Past Perfect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wish I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had bought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that nice dress.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Жаль, что я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купила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то красивое платье.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Сожаление о чем-то в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прошлом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5381">
                <a:tc>
                  <a:txBody>
                    <a:bodyPr/>
                    <a:lstStyle/>
                    <a:p>
                      <a:pPr algn="l"/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wish + would + V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wish he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would come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to the party tomorrow.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бы мне хотелось, чтобы он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прише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 на вечеринку завтра.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Мы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хотим, чтобы что-то случилось или изменилось. Обычно говорящий не ожидает, что это произойдет.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будущее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936</TotalTime>
  <Words>804</Words>
  <Application>Microsoft Office PowerPoint</Application>
  <PresentationFormat>Экран (4:3)</PresentationFormat>
  <Paragraphs>148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Ретро</vt:lpstr>
      <vt:lpstr>Conditionals</vt:lpstr>
      <vt:lpstr>Состав условных предложений   </vt:lpstr>
      <vt:lpstr>Типы условных предложений</vt:lpstr>
      <vt:lpstr>Zero conditional (0)  ФАКТЫ, ПРАВДА</vt:lpstr>
      <vt:lpstr>First conditional (1)  БУДУЩЕЕ</vt:lpstr>
      <vt:lpstr>Second conditional –  НЕРЕАЛЬНОЕ УСЛОВИЕ (бы) в настоящем </vt:lpstr>
      <vt:lpstr>Сравним:</vt:lpstr>
      <vt:lpstr>Third conditional –  нереальное условие в прошлом</vt:lpstr>
      <vt:lpstr>“Wish” хотелось бы</vt:lpstr>
      <vt:lpstr>РАЗБОР – ПОПРОБУЙ ОБЪЯСНИТЬ ВЫБОР ФОРМЫ ГЛАГОЛА</vt:lpstr>
      <vt:lpstr>Презентация PowerPoint</vt:lpstr>
      <vt:lpstr>ВИДЕО-УРОКИ ПО ТЕМЕ </vt:lpstr>
      <vt:lpstr>Zero Conditional</vt:lpstr>
      <vt:lpstr>Zero Conditional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123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Conditionals</dc:title>
  <dc:creator>Ратмир</dc:creator>
  <cp:lastModifiedBy>Ольга</cp:lastModifiedBy>
  <cp:revision>111</cp:revision>
  <dcterms:created xsi:type="dcterms:W3CDTF">2010-04-18T16:30:07Z</dcterms:created>
  <dcterms:modified xsi:type="dcterms:W3CDTF">2023-06-11T21:46:13Z</dcterms:modified>
</cp:coreProperties>
</file>