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18"/>
  </p:handoutMasterIdLst>
  <p:sldIdLst>
    <p:sldId id="256" r:id="rId2"/>
    <p:sldId id="257" r:id="rId3"/>
    <p:sldId id="280" r:id="rId4"/>
    <p:sldId id="258" r:id="rId5"/>
    <p:sldId id="259" r:id="rId6"/>
    <p:sldId id="260" r:id="rId7"/>
    <p:sldId id="261" r:id="rId8"/>
    <p:sldId id="263" r:id="rId9"/>
    <p:sldId id="267" r:id="rId10"/>
    <p:sldId id="268" r:id="rId11"/>
    <p:sldId id="270" r:id="rId12"/>
    <p:sldId id="272" r:id="rId13"/>
    <p:sldId id="275" r:id="rId14"/>
    <p:sldId id="279" r:id="rId15"/>
    <p:sldId id="278" r:id="rId16"/>
    <p:sldId id="281" r:id="rId17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18B0D4-C4C4-4DF3-8567-FBFEB4C1B4A6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D3E75B-B4BF-4A54-9629-A25D3913B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1907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2/5/2023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Трудные времена на русской земле</a:t>
            </a:r>
            <a:endParaRPr lang="ru-RU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1389931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урок по окружающему миру, 4 класс</a:t>
            </a:r>
          </a:p>
          <a:p>
            <a:pPr algn="ctr"/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шилина</a:t>
            </a: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людмила</a:t>
            </a: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викторовна</a:t>
            </a: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lvl="0" algn="ctr">
              <a:spcBef>
                <a:spcPts val="0"/>
              </a:spcBef>
              <a:buClr>
                <a:srgbClr val="B71E42"/>
              </a:buClr>
            </a:pPr>
            <a:r>
              <a:rPr lang="ru-RU" sz="15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15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</a:t>
            </a:r>
            <a:r>
              <a:rPr lang="ru-RU" sz="15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 </a:t>
            </a:r>
            <a:r>
              <a:rPr lang="ru-RU" sz="16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6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«Косиновская средняя общеобразовательная школа»</a:t>
            </a:r>
          </a:p>
          <a:p>
            <a:pPr lvl="0" algn="ctr">
              <a:spcBef>
                <a:spcPts val="0"/>
              </a:spcBef>
              <a:buClr>
                <a:srgbClr val="B71E42"/>
              </a:buClr>
            </a:pPr>
            <a:r>
              <a:rPr lang="ru-RU" sz="16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</a:t>
            </a:r>
          </a:p>
          <a:p>
            <a:pPr algn="ctr"/>
            <a:endParaRPr lang="ru-RU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9789" y="136560"/>
            <a:ext cx="8869680" cy="657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20000"/>
              </a:lnSpc>
              <a:buClr>
                <a:srgbClr val="B71E42"/>
              </a:buClr>
              <a:buSzPct val="100000"/>
            </a:pPr>
            <a:r>
              <a:rPr lang="ru-RU" sz="1600" i="1" cap="all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«Косиновская средняя общеобразовательная школа</a:t>
            </a:r>
            <a:r>
              <a:rPr lang="ru-RU" sz="1600" i="1" cap="all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 defTabSz="914400">
              <a:lnSpc>
                <a:spcPct val="120000"/>
              </a:lnSpc>
              <a:buClr>
                <a:srgbClr val="B71E42"/>
              </a:buClr>
              <a:buSzPct val="100000"/>
            </a:pPr>
            <a:r>
              <a:rPr lang="ru-RU" sz="1600" i="1" cap="all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</a:t>
            </a:r>
            <a:r>
              <a:rPr lang="ru-RU" sz="1600" i="1" cap="all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области </a:t>
            </a:r>
          </a:p>
        </p:txBody>
      </p:sp>
    </p:spTree>
    <p:extLst>
      <p:ext uri="{BB962C8B-B14F-4D97-AF65-F5344CB8AC3E}">
        <p14:creationId xmlns:p14="http://schemas.microsoft.com/office/powerpoint/2010/main" val="67325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2772" y="109370"/>
            <a:ext cx="4197679" cy="1760993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9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9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9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монголы </a:t>
            </a:r>
            <a:r>
              <a:rPr lang="ru-RU" sz="9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нападали </a:t>
            </a:r>
            <a:r>
              <a:rPr lang="ru-RU" sz="9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Русскую </a:t>
            </a:r>
            <a:r>
              <a:rPr lang="ru-RU" sz="9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землю</a:t>
            </a:r>
            <a:r>
              <a:rPr lang="ru-RU" sz="9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9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112" y="0"/>
            <a:ext cx="3487465" cy="35278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47804" cy="35969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3527839"/>
            <a:ext cx="7373390" cy="252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500" b="1" i="1" dirty="0">
                <a:solidFill>
                  <a:srgbClr val="0070C0"/>
                </a:solidFill>
                <a:latin typeface="Times New Roman" panose="02020603050405020304" pitchFamily="18" charset="0"/>
              </a:rPr>
              <a:t>В то время, когда Батый разорял Русь, в Новгороде княжил Александр, сын великого князя </a:t>
            </a:r>
            <a:r>
              <a:rPr lang="ru-RU" sz="2500" b="1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Ярослава.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500" b="1" i="1" dirty="0">
                <a:solidFill>
                  <a:srgbClr val="0070C0"/>
                </a:solidFill>
                <a:latin typeface="Times New Roman" panose="02020603050405020304" pitchFamily="18" charset="0"/>
              </a:rPr>
              <a:t>На Русь напали шведские захватчики и немецкие рыцари-крестоносцы.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1825" y="1088967"/>
            <a:ext cx="4860175" cy="502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31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7920" y="4170205"/>
            <a:ext cx="6055819" cy="1873146"/>
          </a:xfrm>
        </p:spPr>
        <p:txBody>
          <a:bodyPr>
            <a:noAutofit/>
          </a:bodyPr>
          <a:lstStyle/>
          <a:p>
            <a:pPr marL="342900" lvl="0" indent="-34290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25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 выступил молодой князь Александр с дружиной.</a:t>
            </a:r>
            <a:r>
              <a:rPr lang="ru-RU" sz="2300" b="1" i="1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сказал своей дружине: «Нас не много, а враг силён. Но Бог не в силе, а в правде: идите следом за вашим князем». И неожиданно напал на шведов. </a:t>
            </a:r>
          </a:p>
          <a:p>
            <a:pPr marL="342900" lvl="0" indent="-34290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endParaRPr lang="ru-RU" sz="2300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Clr>
                <a:srgbClr val="B71E42"/>
              </a:buClr>
              <a:buNone/>
            </a:pPr>
            <a:r>
              <a:rPr lang="ru-RU" sz="23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1240 года разбили шведов.</a:t>
            </a:r>
          </a:p>
          <a:p>
            <a:pPr marL="0" indent="0">
              <a:buNone/>
            </a:pPr>
            <a:endParaRPr lang="ru-RU" sz="2500" b="1" i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58190"/>
            <a:ext cx="6217921" cy="47382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" y="4680065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914400">
              <a:lnSpc>
                <a:spcPct val="120000"/>
              </a:lnSpc>
              <a:buClr>
                <a:srgbClr val="B71E42"/>
              </a:buClr>
              <a:buSzPct val="100000"/>
            </a:pPr>
            <a:r>
              <a:rPr lang="ru-RU" sz="2500" b="1" i="1" dirty="0">
                <a:solidFill>
                  <a:srgbClr val="DFDBD5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июля 1240 году шведы </a:t>
            </a:r>
            <a:endParaRPr lang="ru-RU" sz="2500" b="1" i="1" dirty="0" smtClean="0">
              <a:solidFill>
                <a:srgbClr val="DFDBD5">
                  <a:lumMod val="2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20000"/>
              </a:lnSpc>
              <a:buClr>
                <a:srgbClr val="B71E42"/>
              </a:buClr>
              <a:buSzPct val="100000"/>
            </a:pPr>
            <a:r>
              <a:rPr lang="ru-RU" sz="2500" b="1" i="1" dirty="0" smtClean="0">
                <a:solidFill>
                  <a:srgbClr val="DFDBD5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нанесли </a:t>
            </a:r>
            <a:r>
              <a:rPr lang="ru-RU" sz="2500" b="1" i="1" dirty="0">
                <a:solidFill>
                  <a:srgbClr val="DFDBD5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удар</a:t>
            </a:r>
            <a:r>
              <a:rPr lang="ru-RU" sz="2500" b="1" i="1" dirty="0" smtClean="0">
                <a:solidFill>
                  <a:srgbClr val="DFDBD5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Шведские корабли бросили якорь в устье Невы.</a:t>
            </a:r>
            <a:endParaRPr lang="ru-RU" sz="2500" b="1" i="1" dirty="0">
              <a:solidFill>
                <a:srgbClr val="DFDBD5">
                  <a:lumMod val="2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920" y="-58190"/>
            <a:ext cx="6055818" cy="4228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6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96596" y="465512"/>
            <a:ext cx="4095404" cy="52702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2 года вновь </a:t>
            </a:r>
            <a:r>
              <a:rPr lang="ru-RU" sz="2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появились крестоносцы. </a:t>
            </a:r>
            <a:endParaRPr lang="ru-RU" sz="2800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Решающее </a:t>
            </a:r>
            <a:r>
              <a:rPr lang="ru-RU" sz="2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сражение произошло на Чудском озере 5 апреля 1242 года. Битва получила название </a:t>
            </a:r>
            <a:r>
              <a:rPr lang="ru-RU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Ледовое побоище.</a:t>
            </a:r>
            <a:endParaRPr lang="ru-RU" b="1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4691"/>
            <a:ext cx="8038407" cy="631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82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45484" y="157942"/>
            <a:ext cx="3646517" cy="5951914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Рыцари особым образом строили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свое</a:t>
            </a:r>
            <a:r>
              <a:rPr lang="ru-RU" sz="1050" dirty="0" smtClean="0">
                <a:latin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войско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- их боевой порядок напоминал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свинью. 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Дружина - по  бокам стояли 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тяжело</a:t>
            </a:r>
            <a:r>
              <a:rPr lang="ru-RU" sz="1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вооруженные 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всадники, сзади – легкая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конница, в центре – 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тяжеловооруженная</a:t>
            </a:r>
            <a:r>
              <a:rPr lang="ru-RU" sz="1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пехота 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(луки, мячи, топоры, крючья). </a:t>
            </a:r>
            <a:endParaRPr lang="ru-RU" sz="10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604A7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Противника </a:t>
            </a:r>
            <a:r>
              <a:rPr lang="ru-RU" b="1" i="1" dirty="0">
                <a:solidFill>
                  <a:srgbClr val="604A7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окружали, прорвав </a:t>
            </a:r>
            <a:r>
              <a:rPr lang="ru-RU" b="1" i="1" dirty="0" smtClean="0">
                <a:solidFill>
                  <a:srgbClr val="604A7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lang="ru-RU" sz="1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604A7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строй</a:t>
            </a:r>
            <a:r>
              <a:rPr lang="ru-RU" b="1" i="1" dirty="0">
                <a:solidFill>
                  <a:srgbClr val="604A7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"/>
            <a:ext cx="8462357" cy="620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06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4709"/>
            <a:ext cx="4984124" cy="4031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972" y="1647824"/>
            <a:ext cx="7194997" cy="4637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26546" y="24961"/>
            <a:ext cx="746545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defTabSz="914400">
              <a:spcBef>
                <a:spcPct val="20000"/>
              </a:spcBef>
            </a:pPr>
            <a:r>
              <a:rPr lang="ru-RU" sz="2500" b="1" i="1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Вскоре после сражения крестоносцы отказались от нашествий на русские земли и отправили своих послов в Новгород просить мира. Александр согласился на мир, но предупредил: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70951" y="3814956"/>
            <a:ext cx="48102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к нам с мячом придет, от мяча и погибнет.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том стоит и стоять будет Русская земля!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04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30836" y="789709"/>
            <a:ext cx="4322618" cy="5258527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Эдуард Асадов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начиналась не с меча!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начиналась не с меча,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с косы и плуга начиналась.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потому, что кровь не горяча,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потому, что русского плеча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 разу в жизни злоба не касалась…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89025" cy="613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3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11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81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Блиц - опрос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каких славян произошли русские, украинцы и белорусы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называлась первая столица Древней Руси?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возглавлял Русь? 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называлось войско князя?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звали князя, который первым принял крещение на Руси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древнерусский город славился своим богатством, которое приумножал за счёт торговли?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56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endParaRPr lang="ru-RU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5900" b="1" i="1" cap="all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Трудные </a:t>
            </a:r>
            <a:r>
              <a:rPr lang="ru-RU" sz="5900" b="1" i="1" cap="all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времена на русской </a:t>
            </a:r>
            <a:r>
              <a:rPr lang="ru-RU" sz="5900" b="1" i="1" cap="all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земле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607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799" y="14410267"/>
            <a:ext cx="5184773" cy="37168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86488" y="804519"/>
            <a:ext cx="5405512" cy="1049235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княжества 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земли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786488" cy="612986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88200" y="1853754"/>
            <a:ext cx="479213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Киевское княжество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Переяславское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княжество </a:t>
            </a:r>
            <a:endPara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Смоленское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княжество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Черниговское княжество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Галицко-Волынское княжество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Ростовское княжество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Ярославское княжество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Московское княжество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Углицкое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княжество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Костромское княжество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Новгородская земля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 другие.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16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3143" y="0"/>
            <a:ext cx="4718858" cy="1853738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en-US" sz="24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XIII </a:t>
            </a:r>
            <a:r>
              <a:rPr lang="ru-RU" sz="24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веке </a:t>
            </a:r>
            <a:r>
              <a:rPr lang="ru-RU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</a:t>
            </a:r>
            <a:r>
              <a:rPr lang="ru-RU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востока, из Азии, напали степные кочевники – </a:t>
            </a:r>
            <a:r>
              <a:rPr lang="ru-RU" sz="24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монголы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74816"/>
            <a:ext cx="7838902" cy="62511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1287" y="1853738"/>
            <a:ext cx="3588328" cy="414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20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18" y="191194"/>
            <a:ext cx="11147366" cy="1629294"/>
          </a:xfrm>
        </p:spPr>
        <p:txBody>
          <a:bodyPr>
            <a:normAutofit fontScale="90000"/>
          </a:bodyPr>
          <a:lstStyle/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2800" b="1" i="1" cap="none" dirty="0">
                <a:solidFill>
                  <a:srgbClr val="66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Поздней </a:t>
            </a:r>
            <a:r>
              <a:rPr lang="ru-RU" sz="2800" b="1" i="1" cap="none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осенью 1237</a:t>
            </a:r>
            <a:r>
              <a:rPr lang="ru-RU" sz="2800" b="1" i="1" cap="none" dirty="0">
                <a:solidFill>
                  <a:srgbClr val="66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года внук Чингисхана  </a:t>
            </a:r>
            <a:r>
              <a:rPr lang="ru-RU" sz="2800" b="1" i="1" u="sng" cap="none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хан Батый </a:t>
            </a:r>
            <a:r>
              <a:rPr lang="ru-RU" sz="2800" b="1" i="1" cap="none" dirty="0">
                <a:solidFill>
                  <a:srgbClr val="66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привёл к русским границам </a:t>
            </a:r>
            <a:r>
              <a:rPr lang="ru-RU" sz="2800" b="1" i="1" cap="none" dirty="0" smtClean="0">
                <a:solidFill>
                  <a:srgbClr val="66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огромное </a:t>
            </a:r>
            <a:r>
              <a:rPr lang="ru-RU" sz="2800" b="1" i="1" cap="none" dirty="0">
                <a:solidFill>
                  <a:srgbClr val="66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войско. На его пути лежало рязанское княжество. У </a:t>
            </a:r>
            <a:r>
              <a:rPr lang="ru-RU" sz="2800" b="1" i="1" cap="none" dirty="0" err="1">
                <a:solidFill>
                  <a:srgbClr val="66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рязанцев</a:t>
            </a:r>
            <a:r>
              <a:rPr lang="ru-RU" sz="2800" b="1" i="1" cap="none" dirty="0">
                <a:solidFill>
                  <a:srgbClr val="66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не было сил, чтобы дать отпор такому сильному врагу.</a:t>
            </a:r>
            <a:br>
              <a:rPr lang="ru-RU" sz="2800" b="1" i="1" cap="none" dirty="0">
                <a:solidFill>
                  <a:srgbClr val="66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317" y="1820487"/>
            <a:ext cx="3200400" cy="42770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4074" y="1559441"/>
            <a:ext cx="8013170" cy="479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6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315" y="0"/>
            <a:ext cx="11912139" cy="1837114"/>
          </a:xfrm>
        </p:spPr>
        <p:txBody>
          <a:bodyPr>
            <a:noAutofit/>
          </a:bodyPr>
          <a:lstStyle/>
          <a:p>
            <a:pPr marL="0" lvl="0" indent="0" algn="ctr">
              <a:buClr>
                <a:srgbClr val="B71E42"/>
              </a:buClr>
              <a:buNone/>
            </a:pPr>
            <a:r>
              <a:rPr lang="ru-RU" sz="25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Рязанский князь обратился за помощью к владимирскому и черниговским князьям, но те не откликнулись на его призыв. Пять дней держалась Рязань, на шестой – пала. Все жители погибли.</a:t>
            </a:r>
            <a:r>
              <a:rPr lang="ru-RU" sz="2300" b="1" i="1" dirty="0">
                <a:solidFill>
                  <a:prstClr val="black">
                    <a:lumMod val="65000"/>
                    <a:lumOff val="3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Вслед за Рязанью монголы заняли Владимир, Коломну, Москву, Тверь. </a:t>
            </a:r>
          </a:p>
          <a:p>
            <a:pPr marL="0" indent="0" algn="just">
              <a:buNone/>
            </a:pPr>
            <a:endParaRPr lang="ru-RU" sz="2500" b="1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5" descr="Рисунок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1" y="1837114"/>
            <a:ext cx="6201296" cy="426442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1295" y="1762299"/>
            <a:ext cx="5990706" cy="4181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87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8523" y="0"/>
            <a:ext cx="5993477" cy="1130532"/>
          </a:xfrm>
        </p:spPr>
        <p:txBody>
          <a:bodyPr>
            <a:normAutofit fontScale="70000" lnSpcReduction="20000"/>
          </a:bodyPr>
          <a:lstStyle/>
          <a:p>
            <a:pPr marL="342900" lvl="0" indent="-34290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endParaRPr lang="ru-RU" sz="25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Такая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печальная участь ожидала и Киев. </a:t>
            </a:r>
          </a:p>
          <a:p>
            <a:pPr marL="342900" lvl="0" indent="-34290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1240 году он был захвачен и разрушен.</a:t>
            </a:r>
          </a:p>
          <a:p>
            <a:pPr marL="342900" lvl="0" indent="-34290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endParaRPr lang="ru-RU" sz="29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endParaRPr lang="ru-RU" sz="2900" b="1" i="1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323439"/>
            <a:ext cx="6198524" cy="482797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1543" y="1323439"/>
            <a:ext cx="6090458" cy="48279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4443" y="268758"/>
            <a:ext cx="59740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defTabSz="914400">
              <a:spcBef>
                <a:spcPct val="20000"/>
              </a:spcBef>
            </a:pPr>
            <a:r>
              <a:rPr lang="ru-RU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Маленький город Козельск враги штурмовали 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недель</a:t>
            </a:r>
            <a:r>
              <a:rPr lang="ru-RU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6727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5651" y="264191"/>
            <a:ext cx="4122039" cy="1049235"/>
          </a:xfrm>
        </p:spPr>
        <p:txBody>
          <a:bodyPr>
            <a:normAutofit/>
          </a:bodyPr>
          <a:lstStyle/>
          <a:p>
            <a:pPr algn="ctr"/>
            <a:r>
              <a:rPr lang="ru-RU" sz="25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5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5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261956" y="0"/>
            <a:ext cx="6774874" cy="1837113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Русь стала подчиняться </a:t>
            </a:r>
            <a:r>
              <a:rPr lang="ru-RU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приказам 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ханов, платила </a:t>
            </a:r>
            <a:r>
              <a:rPr lang="ru-RU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огромную дань, подвергалась опустошающим набегам. </a:t>
            </a:r>
            <a:endParaRPr lang="ru-RU" sz="2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ru-RU" sz="2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Ханы </a:t>
            </a:r>
            <a:r>
              <a:rPr lang="ru-RU" sz="2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назначали князей по 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своему усмотрению. Силы монголов ослабли!</a:t>
            </a:r>
            <a:endParaRPr lang="ru-RU" sz="2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942"/>
            <a:ext cx="5700254" cy="59443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346" y="1837113"/>
            <a:ext cx="3795529" cy="42651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560377" y="2723193"/>
            <a:ext cx="293667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4400">
              <a:spcBef>
                <a:spcPct val="20000"/>
              </a:spcBef>
            </a:pPr>
            <a:r>
              <a:rPr lang="ru-RU" sz="25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Золотая Орда - </a:t>
            </a:r>
            <a:r>
              <a:rPr lang="ru-RU" sz="2500" b="1" i="1" dirty="0" smtClean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i="1" dirty="0" smtClean="0">
                <a:solidFill>
                  <a:srgbClr val="DFDBD5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государство монголов.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605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773</TotalTime>
  <Words>512</Words>
  <Application>Microsoft Office PowerPoint</Application>
  <PresentationFormat>Широкоэкранный</PresentationFormat>
  <Paragraphs>66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Gill Sans MT</vt:lpstr>
      <vt:lpstr>Times New Roman</vt:lpstr>
      <vt:lpstr>Wingdings</vt:lpstr>
      <vt:lpstr>Gallery</vt:lpstr>
      <vt:lpstr>Трудные времена на русской земле</vt:lpstr>
      <vt:lpstr> Блиц - опрос</vt:lpstr>
      <vt:lpstr> Тема урока:</vt:lpstr>
      <vt:lpstr>Русские княжества  и земли</vt:lpstr>
      <vt:lpstr>В XIII веке  С востока, из Азии, напали степные кочевники – монголы</vt:lpstr>
      <vt:lpstr>Поздней осенью 1237 года внук Чингисхана  хан Батый привёл к русским границам огромное войско. На его пути лежало рязанское княжество. У рязанцев не было сил, чтобы дать отпор такому сильному врагу. 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Трудные времена на русской земле</dc:title>
  <dc:creator>Пользователь</dc:creator>
  <cp:lastModifiedBy>Пользователь</cp:lastModifiedBy>
  <cp:revision>45</cp:revision>
  <cp:lastPrinted>2023-02-03T20:38:04Z</cp:lastPrinted>
  <dcterms:created xsi:type="dcterms:W3CDTF">2023-02-02T20:27:12Z</dcterms:created>
  <dcterms:modified xsi:type="dcterms:W3CDTF">2023-02-04T22:20:12Z</dcterms:modified>
</cp:coreProperties>
</file>