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7" r:id="rId1"/>
  </p:sldMasterIdLst>
  <p:sldIdLst>
    <p:sldId id="256" r:id="rId2"/>
    <p:sldId id="285" r:id="rId3"/>
    <p:sldId id="286" r:id="rId4"/>
    <p:sldId id="287" r:id="rId5"/>
    <p:sldId id="288" r:id="rId6"/>
    <p:sldId id="258" r:id="rId7"/>
    <p:sldId id="260" r:id="rId8"/>
    <p:sldId id="269" r:id="rId9"/>
    <p:sldId id="270" r:id="rId10"/>
    <p:sldId id="272" r:id="rId11"/>
    <p:sldId id="277" r:id="rId12"/>
    <p:sldId id="259" r:id="rId13"/>
    <p:sldId id="278" r:id="rId14"/>
    <p:sldId id="274" r:id="rId15"/>
    <p:sldId id="280" r:id="rId16"/>
    <p:sldId id="281" r:id="rId17"/>
    <p:sldId id="282" r:id="rId18"/>
    <p:sldId id="289" r:id="rId19"/>
    <p:sldId id="283" r:id="rId20"/>
    <p:sldId id="279" r:id="rId21"/>
  </p:sldIdLst>
  <p:sldSz cx="12192000" cy="6858000"/>
  <p:notesSz cx="6858000" cy="99472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D6F3668-51B2-4D10-A3C5-6C77A272DF0D}">
          <p14:sldIdLst>
            <p14:sldId id="256"/>
            <p14:sldId id="285"/>
            <p14:sldId id="286"/>
            <p14:sldId id="287"/>
            <p14:sldId id="288"/>
            <p14:sldId id="258"/>
            <p14:sldId id="260"/>
            <p14:sldId id="269"/>
            <p14:sldId id="270"/>
            <p14:sldId id="272"/>
            <p14:sldId id="277"/>
            <p14:sldId id="259"/>
            <p14:sldId id="278"/>
            <p14:sldId id="274"/>
            <p14:sldId id="280"/>
            <p14:sldId id="281"/>
            <p14:sldId id="282"/>
            <p14:sldId id="289"/>
            <p14:sldId id="283"/>
            <p14:sldId id="279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615" autoAdjust="0"/>
  </p:normalViewPr>
  <p:slideViewPr>
    <p:cSldViewPr snapToGrid="0">
      <p:cViewPr varScale="1">
        <p:scale>
          <a:sx n="72" d="100"/>
          <a:sy n="72" d="100"/>
        </p:scale>
        <p:origin x="-63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54EDB-A8DF-452B-B904-0804E2FB4FD0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5ACB-7523-47B6-ACD6-4B26085360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1889638"/>
      </p:ext>
    </p:extLst>
  </p:cSld>
  <p:clrMapOvr>
    <a:masterClrMapping/>
  </p:clrMapOvr>
  <p:transition spd="slow">
    <p:wheel spokes="1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54EDB-A8DF-452B-B904-0804E2FB4FD0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5ACB-7523-47B6-ACD6-4B26085360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6373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54EDB-A8DF-452B-B904-0804E2FB4FD0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5ACB-7523-47B6-ACD6-4B26085360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54616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54EDB-A8DF-452B-B904-0804E2FB4FD0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5ACB-7523-47B6-ACD6-4B260853601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861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54EDB-A8DF-452B-B904-0804E2FB4FD0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5ACB-7523-47B6-ACD6-4B26085360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7154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54EDB-A8DF-452B-B904-0804E2FB4FD0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5ACB-7523-47B6-ACD6-4B26085360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69668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54EDB-A8DF-452B-B904-0804E2FB4FD0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5ACB-7523-47B6-ACD6-4B26085360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820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54EDB-A8DF-452B-B904-0804E2FB4FD0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5ACB-7523-47B6-ACD6-4B26085360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585179"/>
      </p:ext>
    </p:extLst>
  </p:cSld>
  <p:clrMapOvr>
    <a:masterClrMapping/>
  </p:clrMapOvr>
  <p:transition spd="slow">
    <p:wheel spokes="1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54EDB-A8DF-452B-B904-0804E2FB4FD0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5ACB-7523-47B6-ACD6-4B26085360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4723305"/>
      </p:ext>
    </p:extLst>
  </p:cSld>
  <p:clrMapOvr>
    <a:masterClrMapping/>
  </p:clrMapOvr>
  <p:transition spd="slow">
    <p:wheel spokes="1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54EDB-A8DF-452B-B904-0804E2FB4FD0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5ACB-7523-47B6-ACD6-4B26085360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3247201"/>
      </p:ext>
    </p:extLst>
  </p:cSld>
  <p:clrMapOvr>
    <a:masterClrMapping/>
  </p:clrMapOvr>
  <p:transition spd="slow">
    <p:wheel spokes="1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54EDB-A8DF-452B-B904-0804E2FB4FD0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5ACB-7523-47B6-ACD6-4B26085360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977320"/>
      </p:ext>
    </p:extLst>
  </p:cSld>
  <p:clrMapOvr>
    <a:masterClrMapping/>
  </p:clrMapOvr>
  <p:transition spd="slow">
    <p:wheel spokes="1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54EDB-A8DF-452B-B904-0804E2FB4FD0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5ACB-7523-47B6-ACD6-4B26085360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2512"/>
      </p:ext>
    </p:extLst>
  </p:cSld>
  <p:clrMapOvr>
    <a:masterClrMapping/>
  </p:clrMapOvr>
  <p:transition spd="slow">
    <p:wheel spokes="1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54EDB-A8DF-452B-B904-0804E2FB4FD0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5ACB-7523-47B6-ACD6-4B26085360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2810819"/>
      </p:ext>
    </p:extLst>
  </p:cSld>
  <p:clrMapOvr>
    <a:masterClrMapping/>
  </p:clrMapOvr>
  <p:transition spd="slow">
    <p:wheel spokes="1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54EDB-A8DF-452B-B904-0804E2FB4FD0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5ACB-7523-47B6-ACD6-4B26085360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348585"/>
      </p:ext>
    </p:extLst>
  </p:cSld>
  <p:clrMapOvr>
    <a:masterClrMapping/>
  </p:clrMapOvr>
  <p:transition spd="slow">
    <p:wheel spokes="1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54EDB-A8DF-452B-B904-0804E2FB4FD0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5ACB-7523-47B6-ACD6-4B26085360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7432876"/>
      </p:ext>
    </p:extLst>
  </p:cSld>
  <p:clrMapOvr>
    <a:masterClrMapping/>
  </p:clrMapOvr>
  <p:transition spd="slow">
    <p:wheel spokes="1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54EDB-A8DF-452B-B904-0804E2FB4FD0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5ACB-7523-47B6-ACD6-4B26085360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1148500"/>
      </p:ext>
    </p:extLst>
  </p:cSld>
  <p:clrMapOvr>
    <a:masterClrMapping/>
  </p:clrMapOvr>
  <p:transition spd="slow">
    <p:wheel spokes="1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54EDB-A8DF-452B-B904-0804E2FB4FD0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5ACB-7523-47B6-ACD6-4B26085360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0026761"/>
      </p:ext>
    </p:extLst>
  </p:cSld>
  <p:clrMapOvr>
    <a:masterClrMapping/>
  </p:clrMapOvr>
  <p:transition spd="slow">
    <p:wheel spokes="1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6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5.png"/><Relationship Id="rId10" Type="http://schemas.openxmlformats.org/officeDocument/2006/relationships/slideLayout" Target="../slideLayouts/slideLayout10.xml"/><Relationship Id="rId19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EAA54EDB-A8DF-452B-B904-0804E2FB4FD0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CF5ACB-7523-47B6-ACD6-4B26085360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228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98" r:id="rId1"/>
    <p:sldLayoutId id="2147483999" r:id="rId2"/>
    <p:sldLayoutId id="2147484000" r:id="rId3"/>
    <p:sldLayoutId id="2147484001" r:id="rId4"/>
    <p:sldLayoutId id="2147484002" r:id="rId5"/>
    <p:sldLayoutId id="2147484003" r:id="rId6"/>
    <p:sldLayoutId id="2147484004" r:id="rId7"/>
    <p:sldLayoutId id="2147484005" r:id="rId8"/>
    <p:sldLayoutId id="2147484006" r:id="rId9"/>
    <p:sldLayoutId id="2147484007" r:id="rId10"/>
    <p:sldLayoutId id="2147484008" r:id="rId11"/>
    <p:sldLayoutId id="2147484009" r:id="rId12"/>
    <p:sldLayoutId id="2147484010" r:id="rId13"/>
    <p:sldLayoutId id="2147484011" r:id="rId14"/>
    <p:sldLayoutId id="2147484012" r:id="rId15"/>
    <p:sldLayoutId id="2147484013" r:id="rId16"/>
    <p:sldLayoutId id="2147484014" r:id="rId17"/>
  </p:sldLayoutIdLst>
  <p:transition spd="slow">
    <p:wheel spokes="1"/>
    <p:sndAc>
      <p:stSnd>
        <p:snd r:embed="rId19" name="chimes.wav"/>
      </p:stSnd>
    </p:sndAc>
  </p:transition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16181" y="152401"/>
            <a:ext cx="8664431" cy="2461845"/>
          </a:xfrm>
        </p:spPr>
        <p:txBody>
          <a:bodyPr/>
          <a:lstStyle/>
          <a:p>
            <a:pPr algn="ctr"/>
            <a:r>
              <a:rPr lang="ru-RU" sz="1800" b="1" i="1" dirty="0" smtClean="0">
                <a:solidFill>
                  <a:schemeClr val="bg2">
                    <a:lumMod val="75000"/>
                  </a:schemeClr>
                </a:solidFill>
              </a:rPr>
              <a:t>МАДОУ Детский сад №38 «</a:t>
            </a:r>
            <a:r>
              <a:rPr lang="ru-RU" sz="1800" b="1" i="1" dirty="0" err="1" smtClean="0">
                <a:solidFill>
                  <a:schemeClr val="bg2">
                    <a:lumMod val="75000"/>
                  </a:schemeClr>
                </a:solidFill>
              </a:rPr>
              <a:t>Семицветик</a:t>
            </a:r>
            <a:r>
              <a:rPr lang="ru-RU" sz="1800" b="1" i="1" dirty="0" smtClean="0">
                <a:solidFill>
                  <a:schemeClr val="bg2">
                    <a:lumMod val="75000"/>
                  </a:schemeClr>
                </a:solidFill>
              </a:rPr>
              <a:t> » п. Ждановский  </a:t>
            </a:r>
            <a:r>
              <a:rPr lang="ru-RU" sz="1800" b="1" i="1" dirty="0" err="1" smtClean="0">
                <a:solidFill>
                  <a:schemeClr val="bg2">
                    <a:lumMod val="75000"/>
                  </a:schemeClr>
                </a:solidFill>
              </a:rPr>
              <a:t>Кстовского</a:t>
            </a:r>
            <a:r>
              <a:rPr lang="ru-RU" sz="1800" b="1" i="1" dirty="0" smtClean="0">
                <a:solidFill>
                  <a:schemeClr val="bg2">
                    <a:lumMod val="75000"/>
                  </a:schemeClr>
                </a:solidFill>
              </a:rPr>
              <a:t> района</a:t>
            </a:r>
            <a:br>
              <a:rPr lang="ru-RU" sz="1800" b="1" i="1" dirty="0" smtClean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sz="4800" b="1" i="1" dirty="0" smtClean="0">
                <a:solidFill>
                  <a:srgbClr val="7030A0"/>
                </a:solidFill>
              </a:rPr>
              <a:t>«Забытые игры нашего детства»</a:t>
            </a:r>
            <a:endParaRPr lang="ru-RU" sz="4800" b="1" i="1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4651" y="4267200"/>
            <a:ext cx="10811095" cy="2382981"/>
          </a:xfrm>
        </p:spPr>
        <p:txBody>
          <a:bodyPr>
            <a:normAutofit/>
          </a:bodyPr>
          <a:lstStyle/>
          <a:p>
            <a:pPr algn="r"/>
            <a:r>
              <a:rPr lang="ru-RU" sz="1600" b="1" i="1" dirty="0" smtClean="0">
                <a:solidFill>
                  <a:schemeClr val="bg2">
                    <a:lumMod val="75000"/>
                  </a:schemeClr>
                </a:solidFill>
              </a:rPr>
              <a:t>Подготовила </a:t>
            </a:r>
            <a:r>
              <a:rPr lang="ru-RU" sz="1600" b="1" i="1" dirty="0">
                <a:solidFill>
                  <a:schemeClr val="bg2">
                    <a:lumMod val="75000"/>
                  </a:schemeClr>
                </a:solidFill>
              </a:rPr>
              <a:t>воспитатель  старшей </a:t>
            </a:r>
            <a:r>
              <a:rPr lang="ru-RU" sz="1600" b="1" i="1" dirty="0" smtClean="0">
                <a:solidFill>
                  <a:schemeClr val="bg2">
                    <a:lumMod val="75000"/>
                  </a:schemeClr>
                </a:solidFill>
              </a:rPr>
              <a:t>группы</a:t>
            </a:r>
          </a:p>
          <a:p>
            <a:pPr algn="r"/>
            <a:r>
              <a:rPr lang="ru-RU" sz="1600" b="1" i="1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sz="1600" b="1" i="1" dirty="0">
                <a:solidFill>
                  <a:schemeClr val="bg2">
                    <a:lumMod val="75000"/>
                  </a:schemeClr>
                </a:solidFill>
              </a:rPr>
              <a:t>«Почемучки» </a:t>
            </a:r>
            <a:r>
              <a:rPr lang="ru-RU" sz="1600" b="1" i="1" dirty="0" err="1">
                <a:solidFill>
                  <a:schemeClr val="bg2">
                    <a:lumMod val="75000"/>
                  </a:schemeClr>
                </a:solidFill>
              </a:rPr>
              <a:t>Смердина</a:t>
            </a:r>
            <a:r>
              <a:rPr lang="ru-RU" sz="1600" b="1" i="1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sz="1600" b="1" i="1" dirty="0" smtClean="0">
                <a:solidFill>
                  <a:schemeClr val="bg2">
                    <a:lumMod val="75000"/>
                  </a:schemeClr>
                </a:solidFill>
              </a:rPr>
              <a:t>Е.В</a:t>
            </a:r>
          </a:p>
          <a:p>
            <a:pPr algn="r"/>
            <a:r>
              <a:rPr lang="ru-RU" sz="1600" b="1" i="1" dirty="0" smtClean="0">
                <a:solidFill>
                  <a:schemeClr val="bg2">
                    <a:lumMod val="75000"/>
                  </a:schemeClr>
                </a:solidFill>
              </a:rPr>
              <a:t>2022г..</a:t>
            </a:r>
            <a:r>
              <a:rPr lang="ru-RU" sz="1600" b="1" i="1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ru-RU" sz="1600" b="1" i="1" dirty="0">
                <a:solidFill>
                  <a:schemeClr val="bg2">
                    <a:lumMod val="75000"/>
                  </a:schemeClr>
                </a:solidFill>
              </a:rPr>
            </a:br>
            <a:endParaRPr lang="ru-RU" sz="1600" b="1" dirty="0" smtClean="0">
              <a:solidFill>
                <a:schemeClr val="tx1"/>
              </a:solidFill>
            </a:endParaRPr>
          </a:p>
        </p:txBody>
      </p:sp>
      <p:pic>
        <p:nvPicPr>
          <p:cNvPr id="1026" name="Picture 2" descr="C:\Users\user\Desktop\kak_igrat_v_klassiki_na_asfalte_pravila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510" y="4350327"/>
            <a:ext cx="5181600" cy="2161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7952478"/>
      </p:ext>
    </p:extLst>
  </p:cSld>
  <p:clrMapOvr>
    <a:masterClrMapping/>
  </p:clrMapOvr>
  <p:transition spd="slow" advClick="0" advTm="10000">
    <p:wheel spokes="1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Правила игры в классики «Улитка»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4293" y="1152983"/>
            <a:ext cx="8946541" cy="4195481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бросает битку в первую клеточку и прыгает на одной ножке в эту клеточку так, чтобы не задеть ни одной линии.</a:t>
            </a: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Затем носком ноги он старается передвинуть битку так, чтобы она передвинулась в следующую клеточку. Если битка при передвижении попала на одну из линий, то придется начать все сначала. И уступить ход другому игроку.</a:t>
            </a: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дойдешь до «огня» -заштрихованной клеточки, надо «огонь» перепрыгнуть. Для этого носком ноги нужно подтолкнуть битку и передвинуть ее вперед, пропуская  заштрихованную клетку «огня». Вслед  за битой нужно самому перепрыгнуть в эту клеточку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Если бита или нога задела заштрихованную клеточку или любую линию «Улитки», то придется уступить ход и начать все сначала.</a:t>
            </a: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игрока- провести биту без ошибок и заступов до середины «Улитки» и вернуться обратно.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середине «Улитки» можно поменять ногу.</a:t>
            </a:r>
          </a:p>
          <a:p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966661"/>
      </p:ext>
    </p:extLst>
  </p:cSld>
  <p:clrMapOvr>
    <a:masterClrMapping/>
  </p:clrMapOvr>
  <p:transition spd="slow" advClick="0" advTm="7000">
    <p:wheel spokes="1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«Классики» (обычный вариант)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                                                   </a:t>
            </a:r>
            <a:endParaRPr lang="ru-RU" dirty="0"/>
          </a:p>
        </p:txBody>
      </p:sp>
      <p:pic>
        <p:nvPicPr>
          <p:cNvPr id="3074" name="Picture 2" descr="C:\Users\user\Desktop\i[4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20" y="1828800"/>
            <a:ext cx="4599708" cy="4566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8390060_Kovrik_Klassiki[1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435" y="1828800"/>
            <a:ext cx="3796147" cy="4566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\Desktop\kids-playing-hopscotch-Download-Royalty-free-Vector-File-EPS-61616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782" y="2530151"/>
            <a:ext cx="2895600" cy="2457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4448440"/>
      </p:ext>
    </p:extLst>
  </p:cSld>
  <p:clrMapOvr>
    <a:masterClrMapping/>
  </p:clrMapOvr>
  <p:transition spd="slow">
    <p:wheel spokes="1"/>
    <p:sndAc>
      <p:stSnd>
        <p:snd r:embed="rId2" name="chimes.wav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Правила игры в «Классики» (вариант «Обычный»)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2200" b="1" u="sng" dirty="0" smtClean="0">
                <a:solidFill>
                  <a:schemeClr val="accent4">
                    <a:lumMod val="50000"/>
                  </a:schemeClr>
                </a:solidFill>
              </a:rPr>
              <a:t>«Простые»  классики. 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Прыгаем на одной ноге на 1, потом 2, потом сразу двумя ногами на 3-4, одной на 5, двумя на 6-7, одной на 8, двумя на 9-10, поворачиваемся на 180%, при этом оказываясь вновь двумя ногами на 9-10, и обратно тем же ходом. Дальше кидаем на 2  квадрат(это-</a:t>
            </a: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« второй класс» ) и снова прыгаем сначала. И так далее, кидая биту все дальше и дальше, но всегда начиная прыгать с первого квадрата. На «обратном пути» нужно наклониться и поднять свою биту (если в этот момент игрок стоит на одной ноге, нужно  все равно наклониться- тут главное не потерять равновесие). Если не  попадаем битой в нужный квадрат, происходит переход хода-прыгает следующий игрок. Выигрывает  тот, кто первый «осилил» 10 (десятку). Если бита вдруг попадет в «котел», то сгорает один «класс» (надо будет кидать биту на 1 квадрат меньше, чем до этого «набрали»)</a:t>
            </a:r>
            <a:endParaRPr lang="ru-RU" sz="2400" b="1" dirty="0">
              <a:solidFill>
                <a:schemeClr val="accent4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2200" b="1" dirty="0">
                <a:solidFill>
                  <a:schemeClr val="accent4">
                    <a:lumMod val="50000"/>
                  </a:schemeClr>
                </a:solidFill>
              </a:rPr>
              <a:t>   </a:t>
            </a:r>
          </a:p>
          <a:p>
            <a:pPr marL="0" indent="0">
              <a:buNone/>
            </a:pP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656618"/>
      </p:ext>
    </p:extLst>
  </p:cSld>
  <p:clrMapOvr>
    <a:masterClrMapping/>
  </p:clrMapOvr>
  <p:transition spd="slow" advClick="0" advTm="19000">
    <p:wheel spokes="1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>
                <a:solidFill>
                  <a:schemeClr val="accent4">
                    <a:lumMod val="50000"/>
                  </a:schemeClr>
                </a:solidFill>
              </a:rPr>
              <a:t>«Классики» 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(разнообразный </a:t>
            </a:r>
            <a:r>
              <a:rPr lang="ru-RU" sz="3600" b="1" dirty="0">
                <a:solidFill>
                  <a:schemeClr val="accent4">
                    <a:lumMod val="50000"/>
                  </a:schemeClr>
                </a:solidFill>
              </a:rPr>
              <a:t>вариант)</a:t>
            </a:r>
            <a:endParaRPr lang="ru-RU" sz="36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V="1">
            <a:off x="2107379" y="6248398"/>
            <a:ext cx="7008912" cy="45719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C:\Users\user\Desktop\igri-vo-dvore-kakie-bivayut-classiki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7379" y="1330036"/>
            <a:ext cx="7008912" cy="505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7415037"/>
      </p:ext>
    </p:extLst>
  </p:cSld>
  <p:clrMapOvr>
    <a:masterClrMapping/>
  </p:clrMapOvr>
  <p:transition spd="slow">
    <p:wheel spokes="1"/>
    <p:sndAc>
      <p:stSnd>
        <p:snd r:embed="rId2" name="chimes.wav"/>
      </p:stSnd>
    </p:sndAc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Правила игры классики вариант «Разнообразный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2052918"/>
            <a:ext cx="9815700" cy="4195481"/>
          </a:xfrm>
        </p:spPr>
        <p:txBody>
          <a:bodyPr/>
          <a:lstStyle/>
          <a:p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Главное отличие этого варианта в том, что биту нужно "провести" по всем классам - от 1 до 10. Пройденным класс считается после того, как игрок дошел до 10 ячейки вместе с битой.</a:t>
            </a:r>
          </a:p>
          <a:p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. Первый играющий бросает биту в первую клеточку с цифрой 1, т.е. в первый класс. Затем он должен был, прыгая на одной ноге, постараться выбить биту во вторую клетку и т.д. Т.е. прогнать биту по всем клеткам и выбить ее за пределы начерченного поля.  Естественно если была нарисована клетка-огонь, то в нее нельзя было биту выбивать, а то «сгоришь».</a:t>
            </a:r>
          </a:p>
          <a:p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13941"/>
      </p:ext>
    </p:extLst>
  </p:cSld>
  <p:clrMapOvr>
    <a:masterClrMapping/>
  </p:clrMapOvr>
  <p:transition spd="slow">
    <p:wheel spokes="1"/>
    <p:sndAc>
      <p:stSnd>
        <p:snd r:embed="rId2" name="chimes.wav"/>
      </p:stSnd>
    </p:sndAc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Как играют дети в группе</a:t>
            </a:r>
            <a:b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Игра «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</a:rPr>
              <a:t>Сломаный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 телефон»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585" y="1853346"/>
            <a:ext cx="3928458" cy="4195762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1746737"/>
            <a:ext cx="4147930" cy="4163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18915"/>
      </p:ext>
    </p:extLst>
  </p:cSld>
  <p:clrMapOvr>
    <a:masterClrMapping/>
  </p:clrMapOvr>
  <p:transition spd="slow">
    <p:wheel spokes="1"/>
    <p:sndAc>
      <p:stSnd>
        <p:snd r:embed="rId2" name="chimes.wav"/>
      </p:stSnd>
    </p:sndAc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Игра «Море волнуется»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76"/>
          <a:stretch/>
        </p:blipFill>
        <p:spPr>
          <a:xfrm>
            <a:off x="2570921" y="1219201"/>
            <a:ext cx="6732104" cy="5002696"/>
          </a:xfrm>
        </p:spPr>
      </p:pic>
    </p:spTree>
    <p:extLst>
      <p:ext uri="{BB962C8B-B14F-4D97-AF65-F5344CB8AC3E}">
        <p14:creationId xmlns:p14="http://schemas.microsoft.com/office/powerpoint/2010/main" val="657696671"/>
      </p:ext>
    </p:extLst>
  </p:cSld>
  <p:clrMapOvr>
    <a:masterClrMapping/>
  </p:clrMapOvr>
  <p:transition spd="slow">
    <p:wheel spokes="1"/>
    <p:sndAc>
      <p:stSnd>
        <p:snd r:embed="rId2" name="chimes.wav"/>
      </p:stSnd>
    </p:sndAc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«Каравай»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304" y="1166191"/>
            <a:ext cx="7195930" cy="5274366"/>
          </a:xfrm>
        </p:spPr>
      </p:pic>
    </p:spTree>
    <p:extLst>
      <p:ext uri="{BB962C8B-B14F-4D97-AF65-F5344CB8AC3E}">
        <p14:creationId xmlns:p14="http://schemas.microsoft.com/office/powerpoint/2010/main" val="3822069281"/>
      </p:ext>
    </p:extLst>
  </p:cSld>
  <p:clrMapOvr>
    <a:masterClrMapping/>
  </p:clrMapOvr>
  <p:transition spd="slow">
    <p:wheel spokes="1"/>
    <p:sndAc>
      <p:stSnd>
        <p:snd r:embed="rId2" name="chimes.wav"/>
      </p:stSnd>
    </p:sndAc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30017" y="702365"/>
            <a:ext cx="846814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Играя в игры с детьми , в 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которые 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играли мы в детстве, конечно изменились некоторые правила, изменились названия, расширился словарный состав в словесных играх, но ценность и воспитательное значение игр для ребенка не изменились.</a:t>
            </a:r>
          </a:p>
        </p:txBody>
      </p:sp>
    </p:spTree>
    <p:extLst>
      <p:ext uri="{BB962C8B-B14F-4D97-AF65-F5344CB8AC3E}">
        <p14:creationId xmlns:p14="http://schemas.microsoft.com/office/powerpoint/2010/main" val="1309188517"/>
      </p:ext>
    </p:extLst>
  </p:cSld>
  <p:clrMapOvr>
    <a:masterClrMapping/>
  </p:clrMapOvr>
  <p:transition spd="slow">
    <p:wheel spokes="1"/>
    <p:sndAc>
      <p:stSnd>
        <p:snd r:embed="rId2" name="chimes.wav"/>
      </p:stSnd>
    </p:sndAc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Игра «Колечко» вариант игры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348" y="1139686"/>
            <a:ext cx="6798365" cy="4943061"/>
          </a:xfrm>
        </p:spPr>
      </p:pic>
    </p:spTree>
    <p:extLst>
      <p:ext uri="{BB962C8B-B14F-4D97-AF65-F5344CB8AC3E}">
        <p14:creationId xmlns:p14="http://schemas.microsoft.com/office/powerpoint/2010/main" val="1411330823"/>
      </p:ext>
    </p:extLst>
  </p:cSld>
  <p:clrMapOvr>
    <a:masterClrMapping/>
  </p:clrMapOvr>
  <p:transition spd="slow">
    <p:wheel spokes="1"/>
    <p:sndAc>
      <p:stSnd>
        <p:snd r:embed="rId2" name="chimes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48136" y="583096"/>
            <a:ext cx="10429461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Цель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:</a:t>
            </a:r>
          </a:p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приобщение детей к традициям национальной игровой культуры,</a:t>
            </a:r>
          </a:p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стимулирование интереса к региональному традиционному наследию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через</a:t>
            </a:r>
          </a:p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Игровую деятельность</a:t>
            </a:r>
            <a:endParaRPr lang="ru-RU" sz="2000" b="1" dirty="0">
              <a:solidFill>
                <a:schemeClr val="accent4">
                  <a:lumMod val="75000"/>
                </a:schemeClr>
              </a:solidFill>
            </a:endParaRPr>
          </a:p>
          <a:p>
            <a:endParaRPr lang="ru-RU" sz="20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Задачи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: - познакомить детей с играми, в которые в детстве играли их родители,</a:t>
            </a:r>
          </a:p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вызвать интерес к дворовым играм;</a:t>
            </a:r>
          </a:p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- укреплять связи и преемственность поколений;</a:t>
            </a:r>
          </a:p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- демонстрировать способы организации самостоятельной игровой деятельности,</a:t>
            </a:r>
          </a:p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своего досуга при помощи разнообразных дворовых игр;</a:t>
            </a:r>
          </a:p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- способствовать сохранению психофизического здоровья детей;</a:t>
            </a:r>
          </a:p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- создать условия для проявления личностных качеств: взаимопомощи, умения</a:t>
            </a:r>
          </a:p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работать в команде, доброжелательности и др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  <a:endParaRPr lang="ru-RU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150055"/>
      </p:ext>
    </p:extLst>
  </p:cSld>
  <p:clrMapOvr>
    <a:masterClrMapping/>
  </p:clrMapOvr>
  <p:transition spd="slow">
    <p:wheel spokes="1"/>
    <p:sndAc>
      <p:stSnd>
        <p:snd r:embed="rId2" name="chimes.wav"/>
      </p:stSnd>
    </p:sndAc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2509" y="415636"/>
            <a:ext cx="10764982" cy="1163782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Все новое - это хорошо забытое старое!</a:t>
            </a:r>
            <a:b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</a:br>
            <a:endParaRPr lang="ru-RU" sz="36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30401" y="1288472"/>
            <a:ext cx="8969198" cy="2355272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ИГРАЙТЕ САМИ!</a:t>
            </a:r>
          </a:p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ИГРАЙТЕ С НАМИ!</a:t>
            </a:r>
          </a:p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ИГРАЙТЕ ВМЕСТЕ!</a:t>
            </a:r>
          </a:p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ИГРАЙТЕ ВСЕГДА!</a:t>
            </a:r>
          </a:p>
          <a:p>
            <a:pPr algn="ctr"/>
            <a:endParaRPr lang="ru-RU" sz="2400" b="1" dirty="0">
              <a:solidFill>
                <a:schemeClr val="accent4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И НЕ УСТАВАЙТЕ НИКОГДА!</a:t>
            </a:r>
            <a:endParaRPr lang="ru-RU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122" name="Picture 2" descr="C:\Users\user\Desktop\kids-playing-outside-clipart-10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1236" y="3643744"/>
            <a:ext cx="5209309" cy="3006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1577276"/>
      </p:ext>
    </p:extLst>
  </p:cSld>
  <p:clrMapOvr>
    <a:masterClrMapping/>
  </p:clrMapOvr>
  <p:transition spd="slow">
    <p:wheel spokes="1"/>
    <p:sndAc>
      <p:stSnd>
        <p:snd r:embed="rId2" name="chimes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3094" y="151180"/>
            <a:ext cx="1084028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endParaRPr lang="ru-RU" sz="2000" b="1" dirty="0">
              <a:solidFill>
                <a:schemeClr val="accent4">
                  <a:lumMod val="75000"/>
                </a:schemeClr>
              </a:solidFill>
            </a:endParaRPr>
          </a:p>
          <a:p>
            <a:pPr marL="342900" indent="-342900">
              <a:buFontTx/>
              <a:buChar char="-"/>
            </a:pP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развивать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физические качества (ловкость, быстроту и др.),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коммуникативные</a:t>
            </a:r>
          </a:p>
          <a:p>
            <a:pPr marL="342900" indent="-342900">
              <a:buFontTx/>
              <a:buChar char="-"/>
            </a:pPr>
            <a:endParaRPr lang="ru-RU" sz="2000" b="1" dirty="0">
              <a:solidFill>
                <a:schemeClr val="accent4">
                  <a:lumMod val="75000"/>
                </a:schemeClr>
              </a:solidFill>
            </a:endParaRPr>
          </a:p>
          <a:p>
            <a:pPr marL="342900" indent="-342900">
              <a:buFontTx/>
              <a:buChar char="-"/>
            </a:pP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привлечь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детей к активному участию в групповых, словесных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,</a:t>
            </a:r>
            <a:endParaRPr lang="ru-RU" sz="2000" b="1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соревновательных играх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;</a:t>
            </a:r>
          </a:p>
          <a:p>
            <a:endParaRPr lang="ru-RU" sz="2000" b="1" dirty="0">
              <a:solidFill>
                <a:schemeClr val="accent4">
                  <a:lumMod val="75000"/>
                </a:schemeClr>
              </a:solidFill>
            </a:endParaRPr>
          </a:p>
          <a:p>
            <a:pPr marL="342900" indent="-342900">
              <a:buFontTx/>
              <a:buChar char="-"/>
            </a:pP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создать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положительное эмоциональное настроение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;</a:t>
            </a:r>
          </a:p>
          <a:p>
            <a:pPr marL="342900" indent="-342900">
              <a:buFontTx/>
              <a:buChar char="-"/>
            </a:pPr>
            <a:endParaRPr lang="ru-RU" sz="2000" b="1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- вызвать чувство удовлетворения от участия в коллективной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игровой</a:t>
            </a:r>
            <a:endParaRPr lang="ru-RU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783608"/>
      </p:ext>
    </p:extLst>
  </p:cSld>
  <p:clrMapOvr>
    <a:masterClrMapping/>
  </p:clrMapOvr>
  <p:transition spd="slow">
    <p:wheel spokes="1"/>
    <p:sndAc>
      <p:stSnd>
        <p:snd r:embed="rId2" name="chimes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689380" cy="1085137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</a:rPr>
              <a:t>Актуальность игр</a:t>
            </a:r>
            <a:endParaRPr lang="ru-RU" sz="4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4909" y="1302327"/>
            <a:ext cx="11360727" cy="322811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800" b="1" i="1" dirty="0" smtClean="0">
                <a:solidFill>
                  <a:schemeClr val="accent4">
                    <a:lumMod val="75000"/>
                  </a:schemeClr>
                </a:solidFill>
              </a:rPr>
              <a:t>Сегодня на смену увлекательным, коллективным, подвижным играм пришли компьютерные аналоги. Не отрицая  их значимости, надо признать, что у ребенка остается все меньше времени для подвижных игр, прогулок, общения со сверстниками, да и родителями в целом. Часто, после открытых занятий или спортивных праздников, приходилось слышать от родителей детей: «А помните, как мы играли в нашем детстве? Сейчас, многие игры забыты». Эти высказывания родителей, натолкнули меня на создание данного материала.</a:t>
            </a:r>
          </a:p>
          <a:p>
            <a:pPr marL="0" indent="0">
              <a:buNone/>
            </a:pPr>
            <a:endParaRPr lang="ru-RU" dirty="0" smtClean="0"/>
          </a:p>
        </p:txBody>
      </p:sp>
      <p:pic>
        <p:nvPicPr>
          <p:cNvPr id="7170" name="Picture 2" descr="C:\Users\user\Desktop\iJBO3PRP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7744" y="4281055"/>
            <a:ext cx="2549237" cy="2479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4511603"/>
      </p:ext>
    </p:extLst>
  </p:cSld>
  <p:clrMapOvr>
    <a:masterClrMapping/>
  </p:clrMapOvr>
  <p:transition spd="slow" advClick="0" advTm="17000">
    <p:wheel spokes="1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Некоторые игры, в которые играют и сейчас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32500" lnSpcReduction="20000"/>
          </a:bodyPr>
          <a:lstStyle/>
          <a:p>
            <a:r>
              <a:rPr lang="ru-RU" sz="6200" dirty="0">
                <a:solidFill>
                  <a:schemeClr val="accent4">
                    <a:lumMod val="75000"/>
                  </a:schemeClr>
                </a:solidFill>
              </a:rPr>
              <a:t>«Я садовником родился.»</a:t>
            </a:r>
          </a:p>
          <a:p>
            <a:r>
              <a:rPr lang="ru-RU" sz="6200" dirty="0">
                <a:solidFill>
                  <a:schemeClr val="accent4">
                    <a:lumMod val="75000"/>
                  </a:schemeClr>
                </a:solidFill>
              </a:rPr>
              <a:t>"Колечко"</a:t>
            </a:r>
          </a:p>
          <a:p>
            <a:r>
              <a:rPr lang="ru-RU" sz="6200" dirty="0">
                <a:solidFill>
                  <a:schemeClr val="accent4">
                    <a:lumMod val="75000"/>
                  </a:schemeClr>
                </a:solidFill>
              </a:rPr>
              <a:t>Детская игра «Краски (Монах)»</a:t>
            </a:r>
          </a:p>
          <a:p>
            <a:r>
              <a:rPr lang="ru-RU" sz="6200" dirty="0">
                <a:solidFill>
                  <a:schemeClr val="accent4">
                    <a:lumMod val="75000"/>
                  </a:schemeClr>
                </a:solidFill>
              </a:rPr>
              <a:t>«Вышибалы»</a:t>
            </a:r>
          </a:p>
          <a:p>
            <a:r>
              <a:rPr lang="ru-RU" sz="6200" dirty="0">
                <a:solidFill>
                  <a:schemeClr val="accent4">
                    <a:lumMod val="75000"/>
                  </a:schemeClr>
                </a:solidFill>
              </a:rPr>
              <a:t>Игры со скакалкой</a:t>
            </a:r>
          </a:p>
          <a:p>
            <a:r>
              <a:rPr lang="ru-RU" sz="6200" dirty="0">
                <a:solidFill>
                  <a:schemeClr val="accent4">
                    <a:lumMod val="75000"/>
                  </a:schemeClr>
                </a:solidFill>
              </a:rPr>
              <a:t>«</a:t>
            </a:r>
            <a:r>
              <a:rPr lang="ru-RU" sz="6200" dirty="0" err="1">
                <a:solidFill>
                  <a:schemeClr val="accent4">
                    <a:lumMod val="75000"/>
                  </a:schemeClr>
                </a:solidFill>
              </a:rPr>
              <a:t>Сломаный</a:t>
            </a:r>
            <a:r>
              <a:rPr lang="ru-RU" sz="6200" dirty="0">
                <a:solidFill>
                  <a:schemeClr val="accent4">
                    <a:lumMod val="75000"/>
                  </a:schemeClr>
                </a:solidFill>
              </a:rPr>
              <a:t> телефон</a:t>
            </a:r>
            <a:r>
              <a:rPr lang="ru-RU" sz="6200" dirty="0" smtClean="0">
                <a:solidFill>
                  <a:schemeClr val="accent4">
                    <a:lumMod val="75000"/>
                  </a:schemeClr>
                </a:solidFill>
              </a:rPr>
              <a:t>»</a:t>
            </a:r>
          </a:p>
          <a:p>
            <a:r>
              <a:rPr lang="ru-RU" sz="6200" dirty="0" smtClean="0">
                <a:solidFill>
                  <a:schemeClr val="accent4">
                    <a:lumMod val="75000"/>
                  </a:schemeClr>
                </a:solidFill>
              </a:rPr>
              <a:t>«Прятки»</a:t>
            </a:r>
          </a:p>
          <a:p>
            <a:endParaRPr lang="ru-RU" sz="62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sz="62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ru-RU" dirty="0" smtClean="0"/>
              <a:t>..</a:t>
            </a:r>
            <a:endParaRPr lang="ru-RU" dirty="0"/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813520" y="1789043"/>
            <a:ext cx="4396341" cy="4679329"/>
          </a:xfrm>
        </p:spPr>
        <p:txBody>
          <a:bodyPr>
            <a:normAutofit fontScale="32500" lnSpcReduction="20000"/>
          </a:bodyPr>
          <a:lstStyle/>
          <a:p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«</a:t>
            </a:r>
            <a:r>
              <a:rPr lang="ru-RU" dirty="0" err="1">
                <a:solidFill>
                  <a:schemeClr val="accent4">
                    <a:lumMod val="75000"/>
                  </a:schemeClr>
                </a:solidFill>
              </a:rPr>
              <a:t>Сьедобное-несьедобное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»</a:t>
            </a:r>
          </a:p>
          <a:p>
            <a:r>
              <a:rPr lang="ru-RU" sz="6200" dirty="0">
                <a:solidFill>
                  <a:schemeClr val="accent4">
                    <a:lumMod val="75000"/>
                  </a:schemeClr>
                </a:solidFill>
              </a:rPr>
              <a:t>«Прятки»</a:t>
            </a:r>
          </a:p>
          <a:p>
            <a:r>
              <a:rPr lang="ru-RU" sz="6200" dirty="0">
                <a:solidFill>
                  <a:schemeClr val="accent4">
                    <a:lumMod val="75000"/>
                  </a:schemeClr>
                </a:solidFill>
              </a:rPr>
              <a:t>«</a:t>
            </a:r>
            <a:r>
              <a:rPr lang="ru-RU" sz="6200" dirty="0" err="1">
                <a:solidFill>
                  <a:schemeClr val="accent4">
                    <a:lumMod val="75000"/>
                  </a:schemeClr>
                </a:solidFill>
              </a:rPr>
              <a:t>Войнушки</a:t>
            </a:r>
            <a:r>
              <a:rPr lang="ru-RU" sz="6200" dirty="0">
                <a:solidFill>
                  <a:schemeClr val="accent4">
                    <a:lumMod val="75000"/>
                  </a:schemeClr>
                </a:solidFill>
              </a:rPr>
              <a:t>»</a:t>
            </a:r>
          </a:p>
          <a:p>
            <a:r>
              <a:rPr lang="ru-RU" sz="6200" dirty="0">
                <a:solidFill>
                  <a:schemeClr val="accent4">
                    <a:lumMod val="75000"/>
                  </a:schemeClr>
                </a:solidFill>
              </a:rPr>
              <a:t>«Путаница»</a:t>
            </a:r>
          </a:p>
          <a:p>
            <a:r>
              <a:rPr lang="ru-RU" sz="6200" dirty="0">
                <a:solidFill>
                  <a:schemeClr val="accent4">
                    <a:lumMod val="75000"/>
                  </a:schemeClr>
                </a:solidFill>
              </a:rPr>
              <a:t>«Чехарда»</a:t>
            </a:r>
          </a:p>
          <a:p>
            <a:r>
              <a:rPr lang="ru-RU" sz="6200" dirty="0">
                <a:solidFill>
                  <a:schemeClr val="accent4">
                    <a:lumMod val="75000"/>
                  </a:schemeClr>
                </a:solidFill>
              </a:rPr>
              <a:t>«Удочка</a:t>
            </a:r>
            <a:r>
              <a:rPr lang="ru-RU" sz="6200" dirty="0" smtClean="0">
                <a:solidFill>
                  <a:schemeClr val="accent4">
                    <a:lumMod val="75000"/>
                  </a:schemeClr>
                </a:solidFill>
              </a:rPr>
              <a:t>»</a:t>
            </a:r>
          </a:p>
          <a:p>
            <a:r>
              <a:rPr lang="ru-RU" sz="6200" dirty="0" smtClean="0">
                <a:solidFill>
                  <a:schemeClr val="accent4">
                    <a:lumMod val="75000"/>
                  </a:schemeClr>
                </a:solidFill>
              </a:rPr>
              <a:t>Игры с мячом</a:t>
            </a:r>
          </a:p>
          <a:p>
            <a:r>
              <a:rPr lang="ru-RU" sz="6200" dirty="0" smtClean="0">
                <a:solidFill>
                  <a:schemeClr val="accent4">
                    <a:lumMod val="75000"/>
                  </a:schemeClr>
                </a:solidFill>
              </a:rPr>
              <a:t>Я знаю пять имен девочек им </a:t>
            </a:r>
            <a:r>
              <a:rPr lang="ru-RU" sz="6200" dirty="0" err="1" smtClean="0">
                <a:solidFill>
                  <a:schemeClr val="accent4">
                    <a:lumMod val="75000"/>
                  </a:schemeClr>
                </a:solidFill>
              </a:rPr>
              <a:t>ного</a:t>
            </a:r>
            <a:r>
              <a:rPr lang="ru-RU" sz="6200" dirty="0" smtClean="0">
                <a:solidFill>
                  <a:schemeClr val="accent4">
                    <a:lumMod val="75000"/>
                  </a:schemeClr>
                </a:solidFill>
              </a:rPr>
              <a:t> других</a:t>
            </a:r>
            <a:endParaRPr lang="ru-RU" sz="62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586339"/>
      </p:ext>
    </p:extLst>
  </p:cSld>
  <p:clrMapOvr>
    <a:masterClrMapping/>
  </p:clrMapOvr>
  <p:transition spd="slow">
    <p:wheel spokes="1"/>
    <p:sndAc>
      <p:stSnd>
        <p:snd r:embed="rId2" name="chimes.wav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452717"/>
            <a:ext cx="9441234" cy="101586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    Цель и задачи игры в «Классики»:</a:t>
            </a:r>
            <a:b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</a:b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2618" y="1233055"/>
            <a:ext cx="11388437" cy="4059381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Развивает глазомер;</a:t>
            </a:r>
          </a:p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Развивает ловкость и меткость;</a:t>
            </a:r>
          </a:p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Развивает наблюдательность и быстроту реакции;</a:t>
            </a:r>
          </a:p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Учит детей управлять своим поведением в соответствии с правилами;</a:t>
            </a:r>
          </a:p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Развивать умение скакать на одной и двух ногах;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Улучшает координацию движения;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Влияет на формирование качеств личности, поскольку ребенок учится считаться с мнением других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444506"/>
      </p:ext>
    </p:extLst>
  </p:cSld>
  <p:clrMapOvr>
    <a:masterClrMapping/>
  </p:clrMapOvr>
  <p:transition spd="slow" advClick="0" advTm="24000">
    <p:wheel spokes="1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4182" y="1233055"/>
            <a:ext cx="11222182" cy="314498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Школьные мелки</a:t>
            </a:r>
          </a:p>
          <a:p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Битка или плоский камень («</a:t>
            </a:r>
            <a:r>
              <a:rPr lang="ru-RU" sz="2800" b="1" dirty="0" err="1" smtClean="0">
                <a:solidFill>
                  <a:schemeClr val="accent4">
                    <a:lumMod val="75000"/>
                  </a:schemeClr>
                </a:solidFill>
              </a:rPr>
              <a:t>биткой</a:t>
            </a: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»  может служить, коробочка из-под конфет «монпансье»)</a:t>
            </a:r>
          </a:p>
          <a:p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Площадка, асфальт (летний вариант) </a:t>
            </a:r>
          </a:p>
          <a:p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Любое резиновое покрытие (линолеум, резиновый коврик),(зимний вариант)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Оборудование: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9218" name="Picture 2" descr="C:\Users\user\Desktop\sl_493848_0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8982" y="4405745"/>
            <a:ext cx="2687782" cy="2202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user\Desktop\8aa5cd7048ee28012ca3ad8bdd17f2c93fe57edb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0035" y="4405745"/>
            <a:ext cx="2701637" cy="2202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140035" y="4572000"/>
            <a:ext cx="60267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ПОКРЫТИЕ: АСФАЛЬТ  или  ЛИНОЛЕУМ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869160"/>
      </p:ext>
    </p:extLst>
  </p:cSld>
  <p:clrMapOvr>
    <a:masterClrMapping/>
  </p:clrMapOvr>
  <p:transition spd="slow" advClick="0" advTm="7000">
    <p:wheel spokes="1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Классификация «Классиков»: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9490" y="1136074"/>
            <a:ext cx="11416145" cy="171796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Классики  «Улитка» (самый простой вид  игры)</a:t>
            </a:r>
          </a:p>
          <a:p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Классики вариант «Обычный»</a:t>
            </a:r>
          </a:p>
          <a:p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Классики вариант «Разнообразный»</a:t>
            </a:r>
            <a:endParaRPr lang="ru-RU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8194" name="Picture 2" descr="C:\Users\user\Desktop\pravila_igry_v_klassiki1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345" y="2770910"/>
            <a:ext cx="5223164" cy="393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517487"/>
      </p:ext>
    </p:extLst>
  </p:cSld>
  <p:clrMapOvr>
    <a:masterClrMapping/>
  </p:clrMapOvr>
  <p:transition spd="slow" advClick="0" advTm="7000">
    <p:wheel spokes="1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2836" y="452718"/>
            <a:ext cx="9177998" cy="808046"/>
          </a:xfrm>
        </p:spPr>
        <p:txBody>
          <a:bodyPr/>
          <a:lstStyle/>
          <a:p>
            <a:pPr algn="ctr"/>
            <a:r>
              <a:rPr lang="ru-RU" sz="5400" b="1" dirty="0" smtClean="0">
                <a:solidFill>
                  <a:schemeClr val="accent4">
                    <a:lumMod val="75000"/>
                  </a:schemeClr>
                </a:solidFill>
              </a:rPr>
              <a:t> «Улитка»</a:t>
            </a:r>
            <a:endParaRPr lang="ru-RU" sz="5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0218" y="1357745"/>
            <a:ext cx="11610108" cy="40593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                   </a:t>
            </a:r>
            <a:endParaRPr lang="ru-RU" dirty="0"/>
          </a:p>
        </p:txBody>
      </p:sp>
      <p:pic>
        <p:nvPicPr>
          <p:cNvPr id="2050" name="Picture 2" descr="C:\Users\user\Desktop\iLIVC2OR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413164"/>
            <a:ext cx="5818909" cy="5292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snail-clipart-funny-17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8473" y="4502727"/>
            <a:ext cx="2566930" cy="2190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5304629"/>
      </p:ext>
    </p:extLst>
  </p:cSld>
  <p:clrMapOvr>
    <a:masterClrMapping/>
  </p:clrMapOvr>
  <p:transition spd="slow" advClick="0" advTm="5000">
    <p:wheel spokes="1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BACC050B-8757-4460-95D8-E37B46A6B42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1037</TotalTime>
  <Words>1006</Words>
  <Application>Microsoft Office PowerPoint</Application>
  <PresentationFormat>Произвольный</PresentationFormat>
  <Paragraphs>97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Ион</vt:lpstr>
      <vt:lpstr>МАДОУ Детский сад №38 «Семицветик » п. Ждановский  Кстовского района «Забытые игры нашего детства»</vt:lpstr>
      <vt:lpstr>Презентация PowerPoint</vt:lpstr>
      <vt:lpstr>Презентация PowerPoint</vt:lpstr>
      <vt:lpstr>Актуальность игр</vt:lpstr>
      <vt:lpstr>Некоторые игры, в которые играют и сейчас</vt:lpstr>
      <vt:lpstr>    Цель и задачи игры в «Классики»: </vt:lpstr>
      <vt:lpstr>Оборудование:</vt:lpstr>
      <vt:lpstr>Классификация «Классиков»:</vt:lpstr>
      <vt:lpstr> «Улитка»</vt:lpstr>
      <vt:lpstr>Правила игры в классики «Улитка»</vt:lpstr>
      <vt:lpstr>«Классики» (обычный вариант)</vt:lpstr>
      <vt:lpstr>Правила игры в «Классики» (вариант «Обычный»)</vt:lpstr>
      <vt:lpstr>«Классики» (разнообразный вариант)</vt:lpstr>
      <vt:lpstr>Правила игры классики вариант «Разнообразный</vt:lpstr>
      <vt:lpstr>Как играют дети в группе Игра «Сломаный телефон»</vt:lpstr>
      <vt:lpstr>Игра «Море волнуется»</vt:lpstr>
      <vt:lpstr>«Каравай»</vt:lpstr>
      <vt:lpstr>Презентация PowerPoint</vt:lpstr>
      <vt:lpstr>Игра «Колечко» вариант игры</vt:lpstr>
      <vt:lpstr>Все новое - это хорошо забытое старое! 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Тропа здоровья в ДОУ</dc:title>
  <dc:creator>Александр</dc:creator>
  <cp:lastModifiedBy>79081</cp:lastModifiedBy>
  <cp:revision>82</cp:revision>
  <cp:lastPrinted>2018-01-23T09:58:39Z</cp:lastPrinted>
  <dcterms:created xsi:type="dcterms:W3CDTF">2016-08-25T17:41:23Z</dcterms:created>
  <dcterms:modified xsi:type="dcterms:W3CDTF">2023-02-08T10:03:41Z</dcterms:modified>
</cp:coreProperties>
</file>