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omments/comment1.xml" ContentType="application/vnd.openxmlformats-officedocument.presentationml.comment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Пользователь" initials="П" lastIdx="1" clrIdx="0">
    <p:extLst>
      <p:ext uri="{19B8F6BF-5375-455C-9EA6-DF929625EA0E}">
        <p15:presenceInfo xmlns:p15="http://schemas.microsoft.com/office/powerpoint/2012/main" userId="7264f8a20d56de7e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784" autoAdjust="0"/>
    <p:restoredTop sz="89791" autoAdjust="0"/>
  </p:normalViewPr>
  <p:slideViewPr>
    <p:cSldViewPr snapToGrid="0">
      <p:cViewPr varScale="1">
        <p:scale>
          <a:sx n="62" d="100"/>
          <a:sy n="62" d="100"/>
        </p:scale>
        <p:origin x="836" y="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commentAuthors" Target="commentAuthor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3-06-05T02:30:01.526" idx="1">
    <p:pos x="10" y="10"/>
    <p:text/>
    <p:extLst>
      <p:ext uri="{C676402C-5697-4E1C-873F-D02D1690AC5C}">
        <p15:threadingInfo xmlns:p15="http://schemas.microsoft.com/office/powerpoint/2012/main" timeZoneBias="-420"/>
      </p:ext>
    </p:extLst>
  </p:cm>
</p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BD4A6D0-3AEB-402B-80CF-E9E95F2B5ECB}" type="datetimeFigureOut">
              <a:rPr lang="ru-RU" smtClean="0"/>
              <a:t>пн 12.06.23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0606CE-5734-458A-A9AA-496D249A7B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89507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0606CE-5734-458A-A9AA-496D249A7B4C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42319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A5A45D-7586-482C-9F73-AD90F7FFB001}" type="datetimeFigureOut">
              <a:rPr lang="ru-RU" smtClean="0"/>
              <a:t>пн 12.06.23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27DDF4-8C80-4C3D-9ECE-887B99A8E3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92877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A5A45D-7586-482C-9F73-AD90F7FFB001}" type="datetimeFigureOut">
              <a:rPr lang="ru-RU" smtClean="0"/>
              <a:t>пн 12.06.23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27DDF4-8C80-4C3D-9ECE-887B99A8E3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68525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A5A45D-7586-482C-9F73-AD90F7FFB001}" type="datetimeFigureOut">
              <a:rPr lang="ru-RU" smtClean="0"/>
              <a:t>пн 12.06.23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27DDF4-8C80-4C3D-9ECE-887B99A8E3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34073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A5A45D-7586-482C-9F73-AD90F7FFB001}" type="datetimeFigureOut">
              <a:rPr lang="ru-RU" smtClean="0"/>
              <a:t>пн 12.06.23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27DDF4-8C80-4C3D-9ECE-887B99A8E3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56759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A5A45D-7586-482C-9F73-AD90F7FFB001}" type="datetimeFigureOut">
              <a:rPr lang="ru-RU" smtClean="0"/>
              <a:t>пн 12.06.23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27DDF4-8C80-4C3D-9ECE-887B99A8E3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81802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A5A45D-7586-482C-9F73-AD90F7FFB001}" type="datetimeFigureOut">
              <a:rPr lang="ru-RU" smtClean="0"/>
              <a:t>пн 12.06.23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27DDF4-8C80-4C3D-9ECE-887B99A8E3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12320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A5A45D-7586-482C-9F73-AD90F7FFB001}" type="datetimeFigureOut">
              <a:rPr lang="ru-RU" smtClean="0"/>
              <a:t>пн 12.06.23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27DDF4-8C80-4C3D-9ECE-887B99A8E3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46387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A5A45D-7586-482C-9F73-AD90F7FFB001}" type="datetimeFigureOut">
              <a:rPr lang="ru-RU" smtClean="0"/>
              <a:t>пн 12.06.23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27DDF4-8C80-4C3D-9ECE-887B99A8E3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204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A5A45D-7586-482C-9F73-AD90F7FFB001}" type="datetimeFigureOut">
              <a:rPr lang="ru-RU" smtClean="0"/>
              <a:t>пн 12.06.23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27DDF4-8C80-4C3D-9ECE-887B99A8E3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88568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A5A45D-7586-482C-9F73-AD90F7FFB001}" type="datetimeFigureOut">
              <a:rPr lang="ru-RU" smtClean="0"/>
              <a:t>пн 12.06.23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27DDF4-8C80-4C3D-9ECE-887B99A8E3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85220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A5A45D-7586-482C-9F73-AD90F7FFB001}" type="datetimeFigureOut">
              <a:rPr lang="ru-RU" smtClean="0"/>
              <a:t>пн 12.06.23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27DDF4-8C80-4C3D-9ECE-887B99A8E3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7398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A5A45D-7586-482C-9F73-AD90F7FFB001}" type="datetimeFigureOut">
              <a:rPr lang="ru-RU" smtClean="0"/>
              <a:t>пн 12.06.23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27DDF4-8C80-4C3D-9ECE-887B99A8E3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18917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" Target="slide12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" Target="slide14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" Target="slide16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" Target="slide18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" Target="slide20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13.xml"/><Relationship Id="rId13" Type="http://schemas.openxmlformats.org/officeDocument/2006/relationships/slide" Target="slide23.xml"/><Relationship Id="rId3" Type="http://schemas.openxmlformats.org/officeDocument/2006/relationships/slide" Target="slide3.xml"/><Relationship Id="rId7" Type="http://schemas.openxmlformats.org/officeDocument/2006/relationships/slide" Target="slide11.xml"/><Relationship Id="rId12" Type="http://schemas.openxmlformats.org/officeDocument/2006/relationships/slide" Target="slide21.xml"/><Relationship Id="rId17" Type="http://schemas.openxmlformats.org/officeDocument/2006/relationships/slide" Target="slide31.xml"/><Relationship Id="rId2" Type="http://schemas.openxmlformats.org/officeDocument/2006/relationships/notesSlide" Target="../notesSlides/notesSlide1.xml"/><Relationship Id="rId16" Type="http://schemas.openxmlformats.org/officeDocument/2006/relationships/slide" Target="slide29.xml"/><Relationship Id="rId1" Type="http://schemas.openxmlformats.org/officeDocument/2006/relationships/slideLayout" Target="../slideLayouts/slideLayout7.xml"/><Relationship Id="rId6" Type="http://schemas.openxmlformats.org/officeDocument/2006/relationships/slide" Target="slide9.xml"/><Relationship Id="rId11" Type="http://schemas.openxmlformats.org/officeDocument/2006/relationships/slide" Target="slide19.xml"/><Relationship Id="rId5" Type="http://schemas.openxmlformats.org/officeDocument/2006/relationships/slide" Target="slide7.xml"/><Relationship Id="rId15" Type="http://schemas.openxmlformats.org/officeDocument/2006/relationships/slide" Target="slide27.xml"/><Relationship Id="rId10" Type="http://schemas.openxmlformats.org/officeDocument/2006/relationships/slide" Target="slide17.xml"/><Relationship Id="rId4" Type="http://schemas.openxmlformats.org/officeDocument/2006/relationships/slide" Target="slide5.xml"/><Relationship Id="rId9" Type="http://schemas.openxmlformats.org/officeDocument/2006/relationships/slide" Target="slide15.xml"/><Relationship Id="rId14" Type="http://schemas.openxmlformats.org/officeDocument/2006/relationships/slide" Target="slide2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" Target="slide22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" Target="slide24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" Target="slide26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" Target="slide28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" Target="slide30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omments" Target="../comments/comment1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" Target="slide32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" Target="slide6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" Target="slide8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10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52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7654" y="0"/>
            <a:ext cx="11740055" cy="2387600"/>
          </a:xfrm>
        </p:spPr>
        <p:txBody>
          <a:bodyPr>
            <a:normAutofit/>
          </a:bodyPr>
          <a:lstStyle/>
          <a:p>
            <a:r>
              <a:rPr lang="ru-RU" dirty="0" smtClean="0"/>
              <a:t>Викторина по теме: «В.М. Шукшин. Краткий очерк творчества»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-909145" y="6263592"/>
            <a:ext cx="9144000" cy="549548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6" name="Picture 2" descr="https://felicina.ru/wp-content/uploads/2019/07/picture-1134-634x63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7822" y="2387600"/>
            <a:ext cx="3869887" cy="3875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3999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0144">
              <a:srgbClr val="C4DBF0"/>
            </a:gs>
            <a:gs pos="0">
              <a:schemeClr val="accent1">
                <a:lumMod val="5000"/>
                <a:lumOff val="9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71752" y="441434"/>
            <a:ext cx="10720551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dirty="0"/>
              <a:t>В 1946 году уезжает из родного села, работает слесарем на Калужском турбинном заводе, а затем на Владимирском тракторном заводе.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713809" y="5412828"/>
            <a:ext cx="383643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hlinkClick r:id="rId2" action="ppaction://hlinksldjump"/>
              </a:rPr>
              <a:t>Вернуться к выбору тем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106218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0144">
              <a:srgbClr val="C4DBF0"/>
            </a:gs>
            <a:gs pos="0">
              <a:schemeClr val="accent1">
                <a:lumMod val="5000"/>
                <a:lumOff val="9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-126124" y="1219200"/>
            <a:ext cx="1211842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dirty="0" smtClean="0"/>
              <a:t>Кем были родители Василия </a:t>
            </a:r>
            <a:r>
              <a:rPr lang="ru-RU" sz="5400" dirty="0" err="1" smtClean="0"/>
              <a:t>Макаровича</a:t>
            </a:r>
            <a:r>
              <a:rPr lang="en-US" sz="5400" dirty="0" smtClean="0"/>
              <a:t>?</a:t>
            </a:r>
            <a:endParaRPr lang="ru-RU" sz="5400" dirty="0"/>
          </a:p>
        </p:txBody>
      </p:sp>
      <p:sp>
        <p:nvSpPr>
          <p:cNvPr id="3" name="TextBox 2"/>
          <p:cNvSpPr txBox="1"/>
          <p:nvPr/>
        </p:nvSpPr>
        <p:spPr>
          <a:xfrm>
            <a:off x="4430531" y="4771697"/>
            <a:ext cx="300511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hlinkClick r:id="rId2" action="ppaction://hlinksldjump"/>
              </a:rPr>
              <a:t>Правильный ответ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035603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0144">
              <a:srgbClr val="C4DBF0"/>
            </a:gs>
            <a:gs pos="0">
              <a:schemeClr val="accent1">
                <a:lumMod val="5000"/>
                <a:lumOff val="9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8676" y="693681"/>
            <a:ext cx="11887199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dirty="0"/>
              <a:t>Его родители, Макар Шукшин и Мария Попова, были крестьянами и вскоре после рождения сына вступили в местный колхоз, где и работали.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204057" y="5202622"/>
            <a:ext cx="383643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dirty="0" smtClean="0">
                <a:hlinkClick r:id="rId2" action="ppaction://hlinksldjump"/>
              </a:rPr>
              <a:t>Вернуться к выбору тем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50784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0144">
              <a:srgbClr val="C4DBF0"/>
            </a:gs>
            <a:gs pos="0">
              <a:schemeClr val="accent1">
                <a:lumMod val="5000"/>
                <a:lumOff val="9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6027" y="1208689"/>
            <a:ext cx="1130913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dirty="0" smtClean="0"/>
              <a:t>Кто был руководителем Василия </a:t>
            </a:r>
            <a:r>
              <a:rPr lang="ru-RU" sz="5400" dirty="0" err="1" smtClean="0"/>
              <a:t>Макаровича</a:t>
            </a:r>
            <a:r>
              <a:rPr lang="en-US" sz="5400" dirty="0" smtClean="0"/>
              <a:t>?</a:t>
            </a:r>
            <a:endParaRPr lang="ru-RU" sz="5400" dirty="0"/>
          </a:p>
        </p:txBody>
      </p:sp>
      <p:sp>
        <p:nvSpPr>
          <p:cNvPr id="3" name="TextBox 2"/>
          <p:cNvSpPr txBox="1"/>
          <p:nvPr/>
        </p:nvSpPr>
        <p:spPr>
          <a:xfrm>
            <a:off x="4688033" y="4508937"/>
            <a:ext cx="300511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hlinkClick r:id="rId2" action="ppaction://hlinksldjump"/>
              </a:rPr>
              <a:t>Правильный ответ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433278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0144">
              <a:srgbClr val="C4DBF0"/>
            </a:gs>
            <a:gs pos="0">
              <a:schemeClr val="accent1">
                <a:lumMod val="5000"/>
                <a:lumOff val="9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1292771"/>
            <a:ext cx="1184515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dirty="0"/>
              <a:t>Его руководителем был Михаил Ильич Ромм.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004361" y="4960883"/>
            <a:ext cx="383643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dirty="0" smtClean="0">
                <a:hlinkClick r:id="rId2" action="ppaction://hlinksldjump"/>
              </a:rPr>
              <a:t>Вернуться к выбору тем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314338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0144">
              <a:srgbClr val="C4DBF0"/>
            </a:gs>
            <a:gs pos="0">
              <a:schemeClr val="accent1">
                <a:lumMod val="5000"/>
                <a:lumOff val="9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2249" y="178676"/>
            <a:ext cx="11939751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dirty="0" smtClean="0"/>
              <a:t>На следующий день после первого учебного дня первокурсники читали рассказы</a:t>
            </a:r>
          </a:p>
          <a:p>
            <a:pPr algn="ctr"/>
            <a:r>
              <a:rPr lang="ru-RU" sz="5400" dirty="0"/>
              <a:t>и</a:t>
            </a:r>
            <a:r>
              <a:rPr lang="ru-RU" sz="5400" dirty="0" smtClean="0"/>
              <a:t> басни по своему выбору, какой рассказ прочитал Шукшин</a:t>
            </a:r>
            <a:r>
              <a:rPr lang="en-US" sz="5400" dirty="0" smtClean="0"/>
              <a:t>?</a:t>
            </a:r>
            <a:endParaRPr lang="ru-RU" sz="5400" dirty="0"/>
          </a:p>
        </p:txBody>
      </p:sp>
      <p:sp>
        <p:nvSpPr>
          <p:cNvPr id="3" name="TextBox 2"/>
          <p:cNvSpPr txBox="1"/>
          <p:nvPr/>
        </p:nvSpPr>
        <p:spPr>
          <a:xfrm>
            <a:off x="4719565" y="5370787"/>
            <a:ext cx="300511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hlinkClick r:id="rId2" action="ppaction://hlinksldjump"/>
              </a:rPr>
              <a:t>Правильный ответ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415928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0144">
              <a:srgbClr val="C4DBF0"/>
            </a:gs>
            <a:gs pos="0">
              <a:schemeClr val="accent1">
                <a:lumMod val="5000"/>
                <a:lumOff val="9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1135117"/>
            <a:ext cx="121920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dirty="0"/>
              <a:t>Шукшин прочитал рассказ Максима Горького «26 и одна»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177782" y="4414345"/>
            <a:ext cx="383643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hlinkClick r:id="rId2" action="ppaction://hlinksldjump"/>
              </a:rPr>
              <a:t>Вернуться к выбору тем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020211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0144">
              <a:srgbClr val="C4DBF0"/>
            </a:gs>
            <a:gs pos="0">
              <a:schemeClr val="accent1">
                <a:lumMod val="5000"/>
                <a:lumOff val="9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-168165" y="515006"/>
            <a:ext cx="1210491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dirty="0" smtClean="0"/>
              <a:t>К кому попало письмо Василия в 1957 году, в котором он писал матери, что будет разводиться </a:t>
            </a:r>
          </a:p>
          <a:p>
            <a:pPr algn="ctr"/>
            <a:r>
              <a:rPr lang="ru-RU" sz="5400" dirty="0" smtClean="0"/>
              <a:t>с женой, потому что встретил другую</a:t>
            </a:r>
            <a:r>
              <a:rPr lang="en-US" sz="5400" dirty="0" smtClean="0"/>
              <a:t>?</a:t>
            </a:r>
            <a:r>
              <a:rPr lang="ru-RU" sz="5400" dirty="0" smtClean="0"/>
              <a:t> </a:t>
            </a:r>
            <a:endParaRPr lang="ru-RU" sz="5400" dirty="0"/>
          </a:p>
        </p:txBody>
      </p:sp>
      <p:sp>
        <p:nvSpPr>
          <p:cNvPr id="3" name="TextBox 2"/>
          <p:cNvSpPr txBox="1"/>
          <p:nvPr/>
        </p:nvSpPr>
        <p:spPr>
          <a:xfrm>
            <a:off x="4381733" y="4981904"/>
            <a:ext cx="300511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hlinkClick r:id="rId2" action="ppaction://hlinksldjump"/>
              </a:rPr>
              <a:t>Правильный ответ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034467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0144">
              <a:srgbClr val="C4DBF0"/>
            </a:gs>
            <a:gs pos="0">
              <a:schemeClr val="accent1">
                <a:lumMod val="5000"/>
                <a:lumOff val="9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3780" y="924910"/>
            <a:ext cx="1152571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 </a:t>
            </a:r>
            <a:r>
              <a:rPr lang="ru-RU" sz="5400" dirty="0"/>
              <a:t>По ошибке письмо попало в дом родителей его жены Марии.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128421" y="4351283"/>
            <a:ext cx="383643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dirty="0" smtClean="0">
                <a:hlinkClick r:id="rId2" action="ppaction://hlinksldjump"/>
              </a:rPr>
              <a:t>Вернуться к выбору тем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572836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0144">
              <a:srgbClr val="C4DBF0"/>
            </a:gs>
            <a:gs pos="0">
              <a:schemeClr val="accent1">
                <a:lumMod val="5000"/>
                <a:lumOff val="9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-73572" y="966951"/>
            <a:ext cx="121920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dirty="0" smtClean="0"/>
              <a:t>Кому показывал свои работы Шукшин, которые писал в учебные годы</a:t>
            </a:r>
            <a:r>
              <a:rPr lang="en-US" sz="5400" dirty="0" smtClean="0"/>
              <a:t>?</a:t>
            </a:r>
            <a:endParaRPr lang="ru-RU" sz="5400" dirty="0"/>
          </a:p>
        </p:txBody>
      </p:sp>
      <p:sp>
        <p:nvSpPr>
          <p:cNvPr id="3" name="TextBox 2"/>
          <p:cNvSpPr txBox="1"/>
          <p:nvPr/>
        </p:nvSpPr>
        <p:spPr>
          <a:xfrm>
            <a:off x="4519869" y="4225159"/>
            <a:ext cx="300511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dirty="0" smtClean="0">
                <a:hlinkClick r:id="rId2" action="ppaction://hlinksldjump"/>
              </a:rPr>
              <a:t>Правильный ответ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119421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52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6219308"/>
              </p:ext>
            </p:extLst>
          </p:nvPr>
        </p:nvGraphicFramePr>
        <p:xfrm>
          <a:off x="0" y="0"/>
          <a:ext cx="12192000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2000">
                  <a:extLst>
                    <a:ext uri="{9D8B030D-6E8A-4147-A177-3AD203B41FA5}">
                      <a16:colId xmlns:a16="http://schemas.microsoft.com/office/drawing/2014/main" val="53316014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3082503473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2206050050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3538209779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1216729652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2541075175"/>
                    </a:ext>
                  </a:extLst>
                </a:gridCol>
              </a:tblGrid>
              <a:tr h="2286000">
                <a:tc>
                  <a:txBody>
                    <a:bodyPr/>
                    <a:lstStyle/>
                    <a:p>
                      <a:pPr algn="ctr"/>
                      <a:endParaRPr lang="ru-RU" sz="2400" b="0" u="none" dirty="0" smtClean="0">
                        <a:solidFill>
                          <a:schemeClr val="bg1"/>
                        </a:solidFill>
                      </a:endParaRPr>
                    </a:p>
                    <a:p>
                      <a:pPr algn="ctr"/>
                      <a:endParaRPr lang="ru-RU" sz="2400" b="0" u="none" dirty="0" smtClean="0">
                        <a:solidFill>
                          <a:schemeClr val="bg1"/>
                        </a:solidFill>
                      </a:endParaRPr>
                    </a:p>
                    <a:p>
                      <a:pPr algn="ctr"/>
                      <a:r>
                        <a:rPr lang="ru-RU" sz="2400" b="0" u="none" dirty="0" smtClean="0">
                          <a:solidFill>
                            <a:schemeClr val="bg1"/>
                          </a:solidFill>
                        </a:rPr>
                        <a:t>Биография</a:t>
                      </a:r>
                      <a:endParaRPr lang="ru-RU" sz="2400" b="0" u="none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600" b="0" dirty="0" smtClean="0">
                        <a:solidFill>
                          <a:schemeClr val="bg1"/>
                        </a:solidFill>
                      </a:endParaRPr>
                    </a:p>
                    <a:p>
                      <a:pPr algn="ctr"/>
                      <a:r>
                        <a:rPr lang="ru-RU" sz="3600" b="0" u="none" dirty="0" smtClean="0">
                          <a:solidFill>
                            <a:schemeClr val="bg1"/>
                          </a:solidFill>
                          <a:hlinkClick r:id="rId3" action="ppaction://hlinksldjump"/>
                        </a:rPr>
                        <a:t>10</a:t>
                      </a:r>
                      <a:endParaRPr lang="ru-RU" sz="3600" b="0" u="none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600" b="0" dirty="0" smtClean="0">
                        <a:solidFill>
                          <a:schemeClr val="bg1"/>
                        </a:solidFill>
                      </a:endParaRPr>
                    </a:p>
                    <a:p>
                      <a:pPr algn="ctr"/>
                      <a:r>
                        <a:rPr lang="ru-RU" sz="3600" b="0" dirty="0" smtClean="0">
                          <a:solidFill>
                            <a:schemeClr val="bg1"/>
                          </a:solidFill>
                          <a:hlinkClick r:id="rId4" action="ppaction://hlinksldjump"/>
                        </a:rPr>
                        <a:t>20</a:t>
                      </a:r>
                      <a:endParaRPr lang="ru-RU" sz="36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600" b="0" dirty="0" smtClean="0">
                        <a:solidFill>
                          <a:schemeClr val="bg1"/>
                        </a:solidFill>
                      </a:endParaRPr>
                    </a:p>
                    <a:p>
                      <a:pPr algn="ctr"/>
                      <a:r>
                        <a:rPr lang="ru-RU" sz="3600" b="0" dirty="0" smtClean="0">
                          <a:solidFill>
                            <a:schemeClr val="bg1"/>
                          </a:solidFill>
                          <a:hlinkClick r:id="rId5" action="ppaction://hlinksldjump"/>
                        </a:rPr>
                        <a:t>30</a:t>
                      </a:r>
                      <a:endParaRPr lang="ru-RU" sz="36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600" b="0" dirty="0" smtClean="0">
                        <a:solidFill>
                          <a:schemeClr val="bg1"/>
                        </a:solidFill>
                      </a:endParaRPr>
                    </a:p>
                    <a:p>
                      <a:pPr algn="ctr"/>
                      <a:r>
                        <a:rPr lang="ru-RU" sz="3600" b="0" dirty="0" smtClean="0">
                          <a:solidFill>
                            <a:schemeClr val="bg1"/>
                          </a:solidFill>
                          <a:hlinkClick r:id="rId6" action="ppaction://hlinksldjump"/>
                        </a:rPr>
                        <a:t>40</a:t>
                      </a:r>
                      <a:endParaRPr lang="ru-RU" sz="36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600" b="0" dirty="0" smtClean="0">
                        <a:solidFill>
                          <a:schemeClr val="bg1"/>
                        </a:solidFill>
                      </a:endParaRPr>
                    </a:p>
                    <a:p>
                      <a:pPr algn="ctr"/>
                      <a:r>
                        <a:rPr lang="ru-RU" sz="3600" b="0" dirty="0" smtClean="0">
                          <a:solidFill>
                            <a:schemeClr val="bg1"/>
                          </a:solidFill>
                          <a:hlinkClick r:id="rId7" action="ppaction://hlinksldjump"/>
                        </a:rPr>
                        <a:t>50</a:t>
                      </a:r>
                      <a:endParaRPr lang="ru-RU" sz="36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95499245"/>
                  </a:ext>
                </a:extLst>
              </a:tr>
              <a:tr h="2286000">
                <a:tc>
                  <a:txBody>
                    <a:bodyPr/>
                    <a:lstStyle/>
                    <a:p>
                      <a:pPr algn="ctr"/>
                      <a:endParaRPr lang="ru-RU" sz="2400" dirty="0" smtClean="0">
                        <a:solidFill>
                          <a:schemeClr val="bg1"/>
                        </a:solidFill>
                      </a:endParaRPr>
                    </a:p>
                    <a:p>
                      <a:pPr algn="ctr"/>
                      <a:endParaRPr lang="ru-RU" sz="2400" dirty="0" smtClean="0">
                        <a:solidFill>
                          <a:schemeClr val="bg1"/>
                        </a:solidFill>
                      </a:endParaRPr>
                    </a:p>
                    <a:p>
                      <a:pPr algn="ctr"/>
                      <a:r>
                        <a:rPr lang="ru-RU" sz="2400" dirty="0" smtClean="0">
                          <a:solidFill>
                            <a:schemeClr val="bg1"/>
                          </a:solidFill>
                        </a:rPr>
                        <a:t>Учеба в ВГИКе</a:t>
                      </a:r>
                      <a:endParaRPr lang="ru-RU" sz="2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600" dirty="0" smtClean="0">
                        <a:solidFill>
                          <a:schemeClr val="bg1"/>
                        </a:solidFill>
                      </a:endParaRPr>
                    </a:p>
                    <a:p>
                      <a:pPr algn="ctr"/>
                      <a:r>
                        <a:rPr lang="ru-RU" sz="3600" dirty="0" smtClean="0">
                          <a:solidFill>
                            <a:schemeClr val="bg1"/>
                          </a:solidFill>
                          <a:hlinkClick r:id="rId8" action="ppaction://hlinksldjump"/>
                        </a:rPr>
                        <a:t>10</a:t>
                      </a:r>
                      <a:endParaRPr lang="ru-RU" sz="36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600" dirty="0" smtClean="0">
                        <a:solidFill>
                          <a:schemeClr val="bg1"/>
                        </a:solidFill>
                      </a:endParaRPr>
                    </a:p>
                    <a:p>
                      <a:pPr algn="ctr"/>
                      <a:r>
                        <a:rPr lang="ru-RU" sz="3600" dirty="0" smtClean="0">
                          <a:solidFill>
                            <a:schemeClr val="bg1"/>
                          </a:solidFill>
                          <a:hlinkClick r:id="rId9" action="ppaction://hlinksldjump"/>
                        </a:rPr>
                        <a:t>20</a:t>
                      </a:r>
                      <a:endParaRPr lang="ru-RU" sz="36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600" dirty="0" smtClean="0">
                        <a:solidFill>
                          <a:schemeClr val="bg1"/>
                        </a:solidFill>
                      </a:endParaRPr>
                    </a:p>
                    <a:p>
                      <a:pPr algn="ctr"/>
                      <a:r>
                        <a:rPr lang="ru-RU" sz="3600" dirty="0" smtClean="0">
                          <a:solidFill>
                            <a:schemeClr val="bg1"/>
                          </a:solidFill>
                          <a:hlinkClick r:id="rId10" action="ppaction://hlinksldjump"/>
                        </a:rPr>
                        <a:t>30</a:t>
                      </a:r>
                      <a:endParaRPr lang="ru-RU" sz="36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600" dirty="0" smtClean="0">
                        <a:solidFill>
                          <a:schemeClr val="bg1"/>
                        </a:solidFill>
                      </a:endParaRPr>
                    </a:p>
                    <a:p>
                      <a:pPr algn="ctr"/>
                      <a:r>
                        <a:rPr lang="ru-RU" sz="3600" dirty="0" smtClean="0">
                          <a:solidFill>
                            <a:schemeClr val="bg1"/>
                          </a:solidFill>
                          <a:hlinkClick r:id="rId11" action="ppaction://hlinksldjump"/>
                        </a:rPr>
                        <a:t>40</a:t>
                      </a:r>
                      <a:endParaRPr lang="ru-RU" sz="36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600" dirty="0" smtClean="0">
                        <a:solidFill>
                          <a:schemeClr val="bg1"/>
                        </a:solidFill>
                      </a:endParaRPr>
                    </a:p>
                    <a:p>
                      <a:pPr algn="ctr"/>
                      <a:r>
                        <a:rPr lang="ru-RU" sz="3600" dirty="0" smtClean="0">
                          <a:solidFill>
                            <a:schemeClr val="bg1"/>
                          </a:solidFill>
                          <a:hlinkClick r:id="rId12" action="ppaction://hlinksldjump"/>
                        </a:rPr>
                        <a:t>50</a:t>
                      </a:r>
                      <a:endParaRPr lang="ru-RU" sz="36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54498636"/>
                  </a:ext>
                </a:extLst>
              </a:tr>
              <a:tr h="2286000">
                <a:tc>
                  <a:txBody>
                    <a:bodyPr/>
                    <a:lstStyle/>
                    <a:p>
                      <a:pPr algn="ctr"/>
                      <a:endParaRPr lang="ru-RU" sz="2400" dirty="0" smtClean="0">
                        <a:solidFill>
                          <a:schemeClr val="bg1"/>
                        </a:solidFill>
                      </a:endParaRPr>
                    </a:p>
                    <a:p>
                      <a:pPr algn="ctr"/>
                      <a:endParaRPr lang="ru-RU" sz="2400" dirty="0" smtClean="0">
                        <a:solidFill>
                          <a:schemeClr val="bg1"/>
                        </a:solidFill>
                      </a:endParaRPr>
                    </a:p>
                    <a:p>
                      <a:pPr algn="ctr"/>
                      <a:r>
                        <a:rPr lang="ru-RU" sz="2400" dirty="0" smtClean="0">
                          <a:solidFill>
                            <a:schemeClr val="bg1"/>
                          </a:solidFill>
                        </a:rPr>
                        <a:t>«Сельские жители»</a:t>
                      </a:r>
                      <a:endParaRPr lang="ru-RU" sz="2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600" dirty="0" smtClean="0">
                        <a:solidFill>
                          <a:schemeClr val="bg1"/>
                        </a:solidFill>
                      </a:endParaRPr>
                    </a:p>
                    <a:p>
                      <a:pPr algn="ctr"/>
                      <a:r>
                        <a:rPr lang="ru-RU" sz="3600" dirty="0" smtClean="0">
                          <a:solidFill>
                            <a:schemeClr val="bg1"/>
                          </a:solidFill>
                          <a:hlinkClick r:id="rId13" action="ppaction://hlinksldjump"/>
                        </a:rPr>
                        <a:t>10</a:t>
                      </a:r>
                      <a:endParaRPr lang="ru-RU" sz="36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600" dirty="0" smtClean="0">
                        <a:solidFill>
                          <a:schemeClr val="bg1"/>
                        </a:solidFill>
                      </a:endParaRPr>
                    </a:p>
                    <a:p>
                      <a:pPr algn="ctr"/>
                      <a:r>
                        <a:rPr lang="ru-RU" sz="3600" dirty="0" smtClean="0">
                          <a:solidFill>
                            <a:schemeClr val="bg1"/>
                          </a:solidFill>
                          <a:hlinkClick r:id="rId14" action="ppaction://hlinksldjump"/>
                        </a:rPr>
                        <a:t>20</a:t>
                      </a:r>
                      <a:endParaRPr lang="ru-RU" sz="36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600" dirty="0" smtClean="0">
                        <a:solidFill>
                          <a:schemeClr val="bg1"/>
                        </a:solidFill>
                      </a:endParaRPr>
                    </a:p>
                    <a:p>
                      <a:pPr algn="ctr"/>
                      <a:r>
                        <a:rPr lang="ru-RU" sz="3600" dirty="0" smtClean="0">
                          <a:solidFill>
                            <a:schemeClr val="bg1"/>
                          </a:solidFill>
                          <a:hlinkClick r:id="rId15" action="ppaction://hlinksldjump"/>
                        </a:rPr>
                        <a:t>30</a:t>
                      </a:r>
                      <a:endParaRPr lang="ru-RU" sz="36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600" dirty="0" smtClean="0">
                        <a:solidFill>
                          <a:schemeClr val="bg1"/>
                        </a:solidFill>
                      </a:endParaRPr>
                    </a:p>
                    <a:p>
                      <a:pPr algn="ctr"/>
                      <a:r>
                        <a:rPr lang="ru-RU" sz="3600" dirty="0" smtClean="0">
                          <a:solidFill>
                            <a:schemeClr val="bg1"/>
                          </a:solidFill>
                          <a:hlinkClick r:id="rId16" action="ppaction://hlinksldjump"/>
                        </a:rPr>
                        <a:t>40</a:t>
                      </a:r>
                      <a:endParaRPr lang="ru-RU" sz="36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600" dirty="0" smtClean="0">
                        <a:solidFill>
                          <a:schemeClr val="bg1"/>
                        </a:solidFill>
                      </a:endParaRPr>
                    </a:p>
                    <a:p>
                      <a:pPr algn="ctr"/>
                      <a:r>
                        <a:rPr lang="ru-RU" sz="3600" dirty="0" smtClean="0">
                          <a:solidFill>
                            <a:schemeClr val="bg1"/>
                          </a:solidFill>
                          <a:hlinkClick r:id="rId17" action="ppaction://hlinksldjump"/>
                        </a:rPr>
                        <a:t>50</a:t>
                      </a:r>
                      <a:endParaRPr lang="ru-RU" sz="36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556152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55869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0144">
              <a:srgbClr val="C4DBF0"/>
            </a:gs>
            <a:gs pos="0">
              <a:schemeClr val="accent1">
                <a:lumMod val="5000"/>
                <a:lumOff val="9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5868" y="693683"/>
            <a:ext cx="11447641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dirty="0"/>
              <a:t>Свои работы он показывал Михаилу Ильичу </a:t>
            </a:r>
            <a:r>
              <a:rPr lang="ru-RU" sz="5400" dirty="0" err="1"/>
              <a:t>Ромму</a:t>
            </a:r>
            <a:r>
              <a:rPr lang="ru-RU" sz="5400" dirty="0"/>
              <a:t>, тот читал, делал замечания, и советовал продолжать.</a:t>
            </a:r>
          </a:p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4051470" y="4656083"/>
            <a:ext cx="383643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hlinkClick r:id="rId2" action="ppaction://hlinksldjump"/>
              </a:rPr>
              <a:t>Вернуться к выбору тем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150332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0144">
              <a:srgbClr val="C4DBF0"/>
            </a:gs>
            <a:gs pos="0">
              <a:schemeClr val="accent1">
                <a:lumMod val="5000"/>
                <a:lumOff val="9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-213086" y="522514"/>
            <a:ext cx="12405086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dirty="0" smtClean="0"/>
              <a:t>Какое название было у небольших рассказов, многостраничного  романа, написанного в учебные годы, который удалось опубликовать несколько лет спустя</a:t>
            </a:r>
            <a:r>
              <a:rPr lang="en-US" sz="5400" dirty="0" smtClean="0"/>
              <a:t>?</a:t>
            </a:r>
            <a:r>
              <a:rPr lang="ru-RU" sz="5400" dirty="0" smtClean="0"/>
              <a:t> </a:t>
            </a:r>
            <a:endParaRPr lang="ru-RU" sz="5400" dirty="0"/>
          </a:p>
        </p:txBody>
      </p:sp>
      <p:sp>
        <p:nvSpPr>
          <p:cNvPr id="3" name="TextBox 2"/>
          <p:cNvSpPr txBox="1"/>
          <p:nvPr/>
        </p:nvSpPr>
        <p:spPr>
          <a:xfrm>
            <a:off x="4446021" y="4974771"/>
            <a:ext cx="308687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dirty="0" smtClean="0">
                <a:hlinkClick r:id="rId2" action="ppaction://hlinksldjump"/>
              </a:rPr>
              <a:t>Правильный ответ 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447444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0144">
              <a:srgbClr val="C4DBF0"/>
            </a:gs>
            <a:gs pos="0">
              <a:schemeClr val="accent1">
                <a:lumMod val="5000"/>
                <a:lumOff val="9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169228" y="2286000"/>
            <a:ext cx="405591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dirty="0"/>
              <a:t>«Любавины»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278969" y="4985657"/>
            <a:ext cx="383643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hlinkClick r:id="rId2" action="ppaction://hlinksldjump"/>
              </a:rPr>
              <a:t>Вернуться к выбору тем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448341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0144">
              <a:srgbClr val="C4DBF0"/>
            </a:gs>
            <a:gs pos="0">
              <a:schemeClr val="accent1">
                <a:lumMod val="5000"/>
                <a:lumOff val="9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980840"/>
            <a:ext cx="1193374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dirty="0" smtClean="0"/>
              <a:t>В каком году было написано произведение</a:t>
            </a:r>
            <a:r>
              <a:rPr lang="en-US" sz="5400" dirty="0" smtClean="0"/>
              <a:t>?</a:t>
            </a:r>
            <a:endParaRPr lang="ru-RU" sz="5400" dirty="0"/>
          </a:p>
        </p:txBody>
      </p:sp>
      <p:sp>
        <p:nvSpPr>
          <p:cNvPr id="3" name="TextBox 2"/>
          <p:cNvSpPr txBox="1"/>
          <p:nvPr/>
        </p:nvSpPr>
        <p:spPr>
          <a:xfrm>
            <a:off x="4464314" y="4361793"/>
            <a:ext cx="300511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hlinkClick r:id="rId2" action="ppaction://hlinksldjump"/>
              </a:rPr>
              <a:t>Правильный ответ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678281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0144">
              <a:srgbClr val="C4DBF0"/>
            </a:gs>
            <a:gs pos="0">
              <a:schemeClr val="accent1">
                <a:lumMod val="5000"/>
                <a:lumOff val="9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1124606"/>
            <a:ext cx="11960772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dirty="0"/>
              <a:t>«Сельские жители» – произведение Василия </a:t>
            </a:r>
            <a:r>
              <a:rPr lang="ru-RU" sz="5400" dirty="0" err="1"/>
              <a:t>Макаровича</a:t>
            </a:r>
            <a:r>
              <a:rPr lang="ru-RU" sz="5400" dirty="0"/>
              <a:t>. Оно было написано Шукшиным в 1962 году.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062168" y="4992414"/>
            <a:ext cx="383643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hlinkClick r:id="rId2" action="ppaction://hlinksldjump"/>
              </a:rPr>
              <a:t>Вернуться к выбору тем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613012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0144">
              <a:srgbClr val="C4DBF0"/>
            </a:gs>
            <a:gs pos="0">
              <a:schemeClr val="accent1">
                <a:lumMod val="5000"/>
                <a:lumOff val="9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56210" y="1615214"/>
            <a:ext cx="983807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dirty="0" smtClean="0"/>
              <a:t>Кому посв</a:t>
            </a:r>
            <a:r>
              <a:rPr lang="ru-RU" sz="5400" dirty="0"/>
              <a:t>я</a:t>
            </a:r>
            <a:r>
              <a:rPr lang="ru-RU" sz="5400" dirty="0" smtClean="0"/>
              <a:t>щено произведение</a:t>
            </a:r>
            <a:r>
              <a:rPr lang="en-US" sz="5400" dirty="0" smtClean="0"/>
              <a:t>?</a:t>
            </a:r>
            <a:endParaRPr lang="ru-RU" sz="5400" dirty="0"/>
          </a:p>
        </p:txBody>
      </p:sp>
      <p:sp>
        <p:nvSpPr>
          <p:cNvPr id="3" name="TextBox 2"/>
          <p:cNvSpPr txBox="1"/>
          <p:nvPr/>
        </p:nvSpPr>
        <p:spPr>
          <a:xfrm>
            <a:off x="4772690" y="4506686"/>
            <a:ext cx="300511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hlinkClick r:id="rId2" action="ppaction://hlinksldjump"/>
              </a:rPr>
              <a:t>Правильный ответ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755887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0144">
              <a:srgbClr val="C4DBF0"/>
            </a:gs>
            <a:gs pos="0">
              <a:schemeClr val="accent1">
                <a:lumMod val="5000"/>
                <a:lumOff val="9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81447" y="419662"/>
            <a:ext cx="11070771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dirty="0"/>
              <a:t>Произведение, как и весь сборник, посвящено простым людям, односельчанам Василия </a:t>
            </a:r>
            <a:r>
              <a:rPr lang="ru-RU" sz="5400" dirty="0" err="1"/>
              <a:t>Макаровича</a:t>
            </a:r>
            <a:r>
              <a:rPr lang="ru-RU" sz="5400" dirty="0"/>
              <a:t>.</a:t>
            </a:r>
            <a:r>
              <a:rPr lang="ru-RU" dirty="0"/>
              <a:t> 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198614" y="5129048"/>
            <a:ext cx="383643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hlinkClick r:id="rId2" action="ppaction://hlinksldjump"/>
              </a:rPr>
              <a:t>Вернуться к выбору тем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37251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0144">
              <a:srgbClr val="C4DBF0"/>
            </a:gs>
            <a:gs pos="0">
              <a:schemeClr val="accent1">
                <a:lumMod val="5000"/>
                <a:lumOff val="9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76943" y="1520997"/>
            <a:ext cx="1132951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dirty="0" smtClean="0"/>
              <a:t>Назовите направление произведения</a:t>
            </a:r>
            <a:endParaRPr lang="ru-RU" sz="5400" dirty="0"/>
          </a:p>
        </p:txBody>
      </p:sp>
      <p:sp>
        <p:nvSpPr>
          <p:cNvPr id="3" name="TextBox 2"/>
          <p:cNvSpPr txBox="1"/>
          <p:nvPr/>
        </p:nvSpPr>
        <p:spPr>
          <a:xfrm>
            <a:off x="4739140" y="4466896"/>
            <a:ext cx="300511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hlinkClick r:id="rId2" action="ppaction://hlinksldjump"/>
              </a:rPr>
              <a:t>Правильный ответ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641232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0144">
              <a:srgbClr val="C4DBF0"/>
            </a:gs>
            <a:gs pos="0">
              <a:schemeClr val="accent1">
                <a:lumMod val="5000"/>
                <a:lumOff val="9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430924"/>
            <a:ext cx="11876689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dirty="0"/>
              <a:t>Произведение является представителем реализма. В этом направлении писатель и создавал свои рассказы, в которых отражалось видение автора жизни.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020126" y="5486400"/>
            <a:ext cx="383643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hlinkClick r:id="rId2" action="ppaction://hlinksldjump"/>
              </a:rPr>
              <a:t>Вернуться к выбору тем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444184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0144">
              <a:srgbClr val="C4DBF0"/>
            </a:gs>
            <a:gs pos="0">
              <a:schemeClr val="accent1">
                <a:lumMod val="5000"/>
                <a:lumOff val="9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1106965"/>
            <a:ext cx="121920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dirty="0" smtClean="0"/>
              <a:t>Кем работал Павел, сын Маланьи в рассказе</a:t>
            </a:r>
            <a:r>
              <a:rPr lang="en-US" sz="5400" dirty="0" smtClean="0"/>
              <a:t>?</a:t>
            </a:r>
            <a:endParaRPr lang="ru-RU" sz="5400" dirty="0"/>
          </a:p>
        </p:txBody>
      </p:sp>
      <p:sp>
        <p:nvSpPr>
          <p:cNvPr id="3" name="TextBox 2"/>
          <p:cNvSpPr txBox="1"/>
          <p:nvPr/>
        </p:nvSpPr>
        <p:spPr>
          <a:xfrm>
            <a:off x="4593441" y="4550229"/>
            <a:ext cx="300511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hlinkClick r:id="rId2" action="ppaction://hlinksldjump"/>
              </a:rPr>
              <a:t>Правильный ответ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286162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0144">
              <a:srgbClr val="C4DBF0"/>
            </a:gs>
            <a:gs pos="0">
              <a:schemeClr val="accent1">
                <a:lumMod val="5000"/>
                <a:lumOff val="9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03284" y="1061545"/>
            <a:ext cx="991125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dirty="0" smtClean="0"/>
              <a:t>Назовите годы </a:t>
            </a:r>
            <a:r>
              <a:rPr lang="ru-RU" sz="5400" dirty="0"/>
              <a:t>ж</a:t>
            </a:r>
            <a:r>
              <a:rPr lang="ru-RU" sz="5400" dirty="0" smtClean="0"/>
              <a:t>изни Василия </a:t>
            </a:r>
            <a:r>
              <a:rPr lang="ru-RU" sz="5400" dirty="0" err="1" smtClean="0"/>
              <a:t>Макаровича</a:t>
            </a:r>
            <a:r>
              <a:rPr lang="ru-RU" sz="5400" dirty="0" smtClean="0"/>
              <a:t> Шукшина</a:t>
            </a:r>
            <a:endParaRPr lang="ru-RU" sz="5400" dirty="0"/>
          </a:p>
        </p:txBody>
      </p:sp>
      <p:sp>
        <p:nvSpPr>
          <p:cNvPr id="4" name="TextBox 3"/>
          <p:cNvSpPr txBox="1"/>
          <p:nvPr/>
        </p:nvSpPr>
        <p:spPr>
          <a:xfrm>
            <a:off x="4277710" y="4294809"/>
            <a:ext cx="52551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chemeClr val="bg1"/>
                </a:solidFill>
                <a:hlinkClick r:id="" action="ppaction://hlinkshowjump?jump=nextslide"/>
              </a:rPr>
              <a:t>Правильный ответ</a:t>
            </a:r>
            <a:endParaRPr lang="ru-RU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8413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0144">
              <a:srgbClr val="C4DBF0"/>
            </a:gs>
            <a:gs pos="0">
              <a:schemeClr val="accent1">
                <a:lumMod val="5000"/>
                <a:lumOff val="9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397827" y="2351315"/>
            <a:ext cx="306237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dirty="0" smtClean="0"/>
              <a:t>Лётчиком</a:t>
            </a:r>
            <a:endParaRPr lang="ru-RU" sz="5400" dirty="0"/>
          </a:p>
        </p:txBody>
      </p:sp>
      <p:sp>
        <p:nvSpPr>
          <p:cNvPr id="3" name="TextBox 2"/>
          <p:cNvSpPr txBox="1"/>
          <p:nvPr/>
        </p:nvSpPr>
        <p:spPr>
          <a:xfrm>
            <a:off x="4010799" y="4920342"/>
            <a:ext cx="383643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dirty="0" smtClean="0">
                <a:hlinkClick r:id="rId2" action="ppaction://hlinksldjump"/>
              </a:rPr>
              <a:t>Вернуться к выбору тем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241435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0144">
              <a:srgbClr val="C4DBF0"/>
            </a:gs>
            <a:gs pos="0">
              <a:schemeClr val="accent1">
                <a:lumMod val="5000"/>
                <a:lumOff val="9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25518" y="1282261"/>
            <a:ext cx="1127647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dirty="0" smtClean="0"/>
              <a:t>Назовите основную мысль произведения</a:t>
            </a:r>
            <a:endParaRPr lang="ru-RU" sz="5400" dirty="0"/>
          </a:p>
        </p:txBody>
      </p:sp>
      <p:sp>
        <p:nvSpPr>
          <p:cNvPr id="3" name="TextBox 2"/>
          <p:cNvSpPr txBox="1"/>
          <p:nvPr/>
        </p:nvSpPr>
        <p:spPr>
          <a:xfrm>
            <a:off x="4529959" y="4593021"/>
            <a:ext cx="300511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hlinkClick r:id="rId2" action="ppaction://hlinksldjump"/>
              </a:rPr>
              <a:t>Правильный ответ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6166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0144">
              <a:srgbClr val="C4DBF0"/>
            </a:gs>
            <a:gs pos="0">
              <a:schemeClr val="accent1">
                <a:lumMod val="5000"/>
                <a:lumOff val="9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02373" y="557046"/>
            <a:ext cx="915901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dirty="0"/>
              <a:t>В произведении основной мыслью является то, что нужно отбрасывать все стереотипы.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563662" y="5055476"/>
            <a:ext cx="383643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hlinkClick r:id="rId2" action="ppaction://hlinksldjump"/>
              </a:rPr>
              <a:t>Вернуться к выбору тем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455933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0144">
              <a:srgbClr val="C4DBF0"/>
            </a:gs>
            <a:gs pos="0">
              <a:schemeClr val="accent1">
                <a:lumMod val="5000"/>
                <a:lumOff val="9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014951" y="2385849"/>
            <a:ext cx="537078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/>
              <a:t>1929–1974 гг.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014951" y="5150070"/>
            <a:ext cx="61800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hlinkClick r:id="rId2" action="ppaction://hlinksldjump"/>
              </a:rPr>
              <a:t>Вернуться к выбору тем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288126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0144">
              <a:srgbClr val="C4DBF0"/>
            </a:gs>
            <a:gs pos="0">
              <a:schemeClr val="accent1">
                <a:lumMod val="5000"/>
                <a:lumOff val="9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25518" y="2112579"/>
            <a:ext cx="112670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dirty="0" smtClean="0"/>
              <a:t>Где родился </a:t>
            </a:r>
            <a:r>
              <a:rPr lang="ru-RU" sz="5400" dirty="0" err="1" smtClean="0"/>
              <a:t>В.М.Шукшин</a:t>
            </a:r>
            <a:r>
              <a:rPr lang="en-US" sz="5400" dirty="0"/>
              <a:t>?</a:t>
            </a:r>
            <a:endParaRPr lang="ru-RU" sz="5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411272" y="4358431"/>
            <a:ext cx="300511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>
                <a:hlinkClick r:id="rId2" action="ppaction://hlinksldjump"/>
              </a:rPr>
              <a:t>Правильный ответ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386346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0144">
              <a:srgbClr val="C4DBF0"/>
            </a:gs>
            <a:gs pos="0">
              <a:schemeClr val="accent1">
                <a:lumMod val="5000"/>
                <a:lumOff val="9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35724" y="1219201"/>
            <a:ext cx="10888717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dirty="0"/>
              <a:t>Василий </a:t>
            </a:r>
            <a:r>
              <a:rPr lang="ru-RU" sz="5400" dirty="0" err="1"/>
              <a:t>Макарович</a:t>
            </a:r>
            <a:r>
              <a:rPr lang="ru-RU" sz="5400" dirty="0"/>
              <a:t> Шукшин родился </a:t>
            </a:r>
            <a:r>
              <a:rPr lang="ru-RU" sz="5400" dirty="0" smtClean="0"/>
              <a:t>в </a:t>
            </a:r>
            <a:r>
              <a:rPr lang="ru-RU" sz="5400" dirty="0"/>
              <a:t>селе Сростки Алтайского края</a:t>
            </a:r>
            <a:r>
              <a:rPr lang="ru-RU" dirty="0"/>
              <a:t> 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261864" y="5013434"/>
            <a:ext cx="383643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hlinkClick r:id="rId2" action="ppaction://hlinksldjump"/>
              </a:rPr>
              <a:t>Вернуться к выбору тем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896866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0144">
              <a:srgbClr val="C4DBF0"/>
            </a:gs>
            <a:gs pos="0">
              <a:schemeClr val="accent1">
                <a:lumMod val="5000"/>
                <a:lumOff val="9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73269" y="1387365"/>
            <a:ext cx="1161393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dirty="0" smtClean="0"/>
              <a:t>В каком флоте начал службу Василий </a:t>
            </a:r>
            <a:r>
              <a:rPr lang="ru-RU" sz="5400" dirty="0" err="1" smtClean="0"/>
              <a:t>Макарович</a:t>
            </a:r>
            <a:r>
              <a:rPr lang="ru-RU" sz="5400" dirty="0" smtClean="0"/>
              <a:t> в 1949</a:t>
            </a:r>
            <a:r>
              <a:rPr lang="en-US" sz="5400" dirty="0" smtClean="0"/>
              <a:t>?</a:t>
            </a:r>
            <a:endParaRPr lang="ru-RU" sz="5400" dirty="0"/>
          </a:p>
        </p:txBody>
      </p:sp>
      <p:sp>
        <p:nvSpPr>
          <p:cNvPr id="3" name="TextBox 2"/>
          <p:cNvSpPr txBox="1"/>
          <p:nvPr/>
        </p:nvSpPr>
        <p:spPr>
          <a:xfrm>
            <a:off x="4351282" y="4288221"/>
            <a:ext cx="34579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hlinkClick r:id="rId2" action="ppaction://hlinksldjump"/>
              </a:rPr>
              <a:t>Правильный ответ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567420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0144">
              <a:srgbClr val="C4DBF0"/>
            </a:gs>
            <a:gs pos="0">
              <a:schemeClr val="accent1">
                <a:lumMod val="5000"/>
                <a:lumOff val="9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2207173"/>
            <a:ext cx="1182413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dirty="0"/>
              <a:t> </a:t>
            </a:r>
            <a:r>
              <a:rPr lang="ru-RU" sz="5400" dirty="0" smtClean="0"/>
              <a:t>В </a:t>
            </a:r>
            <a:r>
              <a:rPr lang="ru-RU" sz="5400" dirty="0"/>
              <a:t>военно-морском флоте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999186" y="4593020"/>
            <a:ext cx="38257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hlinkClick r:id="rId2" action="ppaction://hlinksldjump"/>
              </a:rPr>
              <a:t>Вернуться к выбору тем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264145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0144">
              <a:srgbClr val="C4DBF0"/>
            </a:gs>
            <a:gs pos="0">
              <a:schemeClr val="accent1">
                <a:lumMod val="5000"/>
                <a:lumOff val="9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9393" y="798786"/>
            <a:ext cx="11792607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dirty="0" smtClean="0"/>
              <a:t>Кем работал Шукшин в 1946 </a:t>
            </a:r>
            <a:r>
              <a:rPr lang="ru-RU" sz="5400" dirty="0"/>
              <a:t>на Калужском турбинном заводе, а затем на Владимирском тракторном </a:t>
            </a:r>
            <a:r>
              <a:rPr lang="ru-RU" sz="5400" dirty="0" smtClean="0"/>
              <a:t>заводе</a:t>
            </a:r>
            <a:r>
              <a:rPr lang="en-US" sz="5400" dirty="0" smtClean="0"/>
              <a:t>?</a:t>
            </a:r>
            <a:endParaRPr lang="ru-RU" sz="5400" dirty="0"/>
          </a:p>
        </p:txBody>
      </p:sp>
      <p:sp>
        <p:nvSpPr>
          <p:cNvPr id="3" name="TextBox 2"/>
          <p:cNvSpPr txBox="1"/>
          <p:nvPr/>
        </p:nvSpPr>
        <p:spPr>
          <a:xfrm>
            <a:off x="4793137" y="4866289"/>
            <a:ext cx="300511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hlinkClick r:id="rId2" action="ppaction://hlinksldjump"/>
              </a:rPr>
              <a:t>Правильный ответ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764871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104</TotalTime>
  <Words>429</Words>
  <Application>Microsoft Office PowerPoint</Application>
  <PresentationFormat>Широкоэкранный</PresentationFormat>
  <Paragraphs>104</Paragraphs>
  <Slides>32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6" baseType="lpstr">
      <vt:lpstr>Arial</vt:lpstr>
      <vt:lpstr>Calibri</vt:lpstr>
      <vt:lpstr>Calibri Light</vt:lpstr>
      <vt:lpstr>Тема Office</vt:lpstr>
      <vt:lpstr>Викторина по теме: «В.М. Шукшин. Краткий очерк творчества»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Пользователь</cp:lastModifiedBy>
  <cp:revision>13</cp:revision>
  <dcterms:created xsi:type="dcterms:W3CDTF">2023-06-04T19:13:06Z</dcterms:created>
  <dcterms:modified xsi:type="dcterms:W3CDTF">2023-06-11T19:06:09Z</dcterms:modified>
</cp:coreProperties>
</file>