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61" r:id="rId4"/>
    <p:sldId id="262" r:id="rId5"/>
    <p:sldId id="273" r:id="rId6"/>
    <p:sldId id="259" r:id="rId7"/>
    <p:sldId id="264" r:id="rId8"/>
    <p:sldId id="266" r:id="rId9"/>
    <p:sldId id="268" r:id="rId10"/>
    <p:sldId id="269" r:id="rId11"/>
    <p:sldId id="272" r:id="rId12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68" autoAdjust="0"/>
    <p:restoredTop sz="94660"/>
  </p:normalViewPr>
  <p:slideViewPr>
    <p:cSldViewPr snapToGrid="0">
      <p:cViewPr varScale="1">
        <p:scale>
          <a:sx n="91" d="100"/>
          <a:sy n="91" d="100"/>
        </p:scale>
        <p:origin x="11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15330"/>
            <a:ext cx="10018713" cy="1449859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  <a:b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детский сад комбинированного вида №16 «Радуга»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927654"/>
            <a:ext cx="10018713" cy="3311612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ru-RU" sz="56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4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«Новый взгляд на родительское собрание. Кейс-технология – как современная технология максимального вовлечения каждого в работу по решению ситуации»</a:t>
            </a:r>
          </a:p>
          <a:p>
            <a:pPr marL="0" indent="0" algn="ctr">
              <a:buNone/>
            </a:pPr>
            <a:endParaRPr lang="ru-RU" sz="14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3600" dirty="0" smtClean="0">
              <a:solidFill>
                <a:srgbClr val="7030A0"/>
              </a:solidFill>
              <a:latin typeface="Georgia" panose="02040502050405020303" pitchFamily="18" charset="0"/>
            </a:endParaRPr>
          </a:p>
          <a:p>
            <a:pPr marL="0" indent="0" algn="r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Выполнила воспитатель:</a:t>
            </a:r>
          </a:p>
          <a:p>
            <a:pPr marL="0" indent="0" algn="r">
              <a:buNone/>
            </a:pP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Душаева.И.А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69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8670" y="685800"/>
            <a:ext cx="10283824" cy="1752599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 smtClean="0">
                <a:latin typeface="Georgia" panose="02040502050405020303" pitchFamily="18" charset="0"/>
              </a:rPr>
              <a:t/>
            </a:r>
            <a:br>
              <a:rPr lang="ru-RU" sz="3100" dirty="0" smtClean="0">
                <a:latin typeface="Georgia" panose="02040502050405020303" pitchFamily="18" charset="0"/>
              </a:rPr>
            </a:br>
            <a:r>
              <a:rPr lang="ru-RU" sz="3100" dirty="0">
                <a:latin typeface="Georgia" panose="02040502050405020303" pitchFamily="18" charset="0"/>
              </a:rPr>
              <a:t/>
            </a:r>
            <a:br>
              <a:rPr lang="ru-RU" sz="3100" dirty="0">
                <a:latin typeface="Georgia" panose="02040502050405020303" pitchFamily="18" charset="0"/>
              </a:rPr>
            </a:br>
            <a:r>
              <a:rPr lang="ru-RU" sz="3100" dirty="0" smtClean="0">
                <a:latin typeface="Georgia" panose="02040502050405020303" pitchFamily="18" charset="0"/>
              </a:rPr>
              <a:t/>
            </a:r>
            <a:br>
              <a:rPr lang="ru-RU" sz="3100" dirty="0" smtClean="0">
                <a:latin typeface="Georgia" panose="02040502050405020303" pitchFamily="18" charset="0"/>
              </a:rPr>
            </a:br>
            <a:r>
              <a:rPr lang="ru-RU" sz="3100" dirty="0">
                <a:latin typeface="Georgia" panose="02040502050405020303" pitchFamily="18" charset="0"/>
              </a:rPr>
              <a:t/>
            </a:r>
            <a:br>
              <a:rPr lang="ru-RU" sz="3100" dirty="0">
                <a:latin typeface="Georgia" panose="02040502050405020303" pitchFamily="18" charset="0"/>
              </a:rPr>
            </a:br>
            <a:r>
              <a:rPr lang="ru-RU" sz="3100" dirty="0" smtClean="0">
                <a:latin typeface="Georgia" panose="02040502050405020303" pitchFamily="18" charset="0"/>
              </a:rPr>
              <a:t/>
            </a:r>
            <a:br>
              <a:rPr lang="ru-RU" sz="3100" dirty="0" smtClean="0">
                <a:latin typeface="Georgia" panose="02040502050405020303" pitchFamily="18" charset="0"/>
              </a:rPr>
            </a:br>
            <a:r>
              <a:rPr lang="ru-RU" sz="3100" dirty="0">
                <a:latin typeface="Georgia" panose="02040502050405020303" pitchFamily="18" charset="0"/>
              </a:rPr>
              <a:t/>
            </a:r>
            <a:br>
              <a:rPr lang="ru-RU" sz="3100" dirty="0">
                <a:latin typeface="Georgia" panose="02040502050405020303" pitchFamily="18" charset="0"/>
              </a:rPr>
            </a:br>
            <a:r>
              <a:rPr lang="ru-RU" sz="3100" dirty="0" smtClean="0">
                <a:latin typeface="Georgia" panose="02040502050405020303" pitchFamily="18" charset="0"/>
              </a:rPr>
              <a:t/>
            </a:r>
            <a:br>
              <a:rPr lang="ru-RU" sz="3100" dirty="0" smtClean="0">
                <a:latin typeface="Georgia" panose="02040502050405020303" pitchFamily="18" charset="0"/>
              </a:rPr>
            </a:br>
            <a:r>
              <a:rPr lang="ru-RU" sz="3100" dirty="0">
                <a:latin typeface="Georgia" panose="02040502050405020303" pitchFamily="18" charset="0"/>
              </a:rPr>
              <a:t/>
            </a:r>
            <a:br>
              <a:rPr lang="ru-RU" sz="3100" dirty="0">
                <a:latin typeface="Georgia" panose="02040502050405020303" pitchFamily="18" charset="0"/>
              </a:rPr>
            </a:b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Предполагаемые результаты использования метода кейсов в работе с родителями:</a:t>
            </a:r>
            <a:r>
              <a:rPr lang="ru-RU" sz="3100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/>
            </a:r>
            <a:br>
              <a:rPr lang="ru-RU" sz="3100" b="1" dirty="0" smtClean="0">
                <a:solidFill>
                  <a:srgbClr val="7030A0"/>
                </a:solidFill>
                <a:latin typeface="Georgia" panose="02040502050405020303" pitchFamily="18" charset="0"/>
              </a:rPr>
            </a:b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-</a:t>
            </a:r>
            <a:r>
              <a:rPr lang="ru-RU" sz="3100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повышение эффективности родительских собраний, интереса родителей к жизни и деятельности ребёнка в целом;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формирование и развитие у родителей коммуникативных навыков и умений, эмоциональных контактов (понимание того, что такое диалог и зачем он нужен);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формирование и развитие аналитических способностей (умение делать обоснованные выводы, решить проблемы и разрешить конфликты, умение принимать решение и нести ответственность за них).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545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://gifr.ru/data/gifs/7/2/f/72ff59127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978" y="544328"/>
            <a:ext cx="9054533" cy="242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kartinki-vernisazh.ru/_ph/98/2/74660159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9112" y="3174305"/>
            <a:ext cx="2008077" cy="267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017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2239" y="290383"/>
            <a:ext cx="10366202" cy="175259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</a:t>
            </a: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Кейс-технология 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педагогическая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технология</a:t>
            </a:r>
            <a:b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Кейс-технология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– это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интерактивная технология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для краткосрочного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обучения, на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основе реальных или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вымышленных ситуаций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, направленная не столько на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освоение знаний, сколько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на формирование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у слушателей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новых качеств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и умений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Кейс</a:t>
            </a:r>
            <a:r>
              <a:rPr lang="ru-RU" sz="27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–это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реальный случай, который можно перевести из статуса «жизненной ситуации» в статус задачи, и затем решать с последующей рефлексией хода и ресурсов решения.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описание реальной ситуации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или«моментальный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снимок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реальности»,«фотография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действительности».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47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perranmaven.com/Brands/CarReward/CarRewardCaseStudy/files/stacks_image_5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508" y="3634370"/>
            <a:ext cx="3726055" cy="304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849" y="1200955"/>
            <a:ext cx="10018713" cy="175259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Источники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кейсов</a:t>
            </a:r>
            <a:r>
              <a:rPr lang="ru-RU" dirty="0">
                <a:latin typeface="Georgia" panose="02040502050405020303" pitchFamily="18" charset="0"/>
              </a:rPr>
              <a:t/>
            </a:r>
            <a:br>
              <a:rPr lang="ru-RU" dirty="0">
                <a:latin typeface="Georgia" panose="02040502050405020303" pitchFamily="18" charset="0"/>
              </a:rPr>
            </a:b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●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Жизненные ситуации</a:t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●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Типовые ситуации</a:t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●</a:t>
            </a:r>
            <a:r>
              <a:rPr lang="ru-RU" sz="3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Художественная и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публицистическая литература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Статистические материалы</a:t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●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Интернет-ресурсы и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другие…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71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8707" y="119130"/>
            <a:ext cx="9855018" cy="119466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представления кейсов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70538" y="1055367"/>
            <a:ext cx="8795552" cy="260223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0538" y="3657600"/>
            <a:ext cx="87955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Печатный кейс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(может содержать графики, таблицы, диаграммы, иллюстрации, что делает его более наглядным).</a:t>
            </a:r>
          </a:p>
          <a:p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Мультимедиа - кейс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(наиболее популярный в последнее время, но зависит от технического оснащения ).</a:t>
            </a:r>
          </a:p>
          <a:p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Видео кейс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(может содержать фильм,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аудио и видео материалы. Его минус –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ограничена возможность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многократного просмотра 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искажение информации и ошибки).</a:t>
            </a:r>
            <a:endParaRPr lang="ru-RU" sz="16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42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31599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Кейс –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стадии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метод работы с родителями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84310" y="1647568"/>
            <a:ext cx="10155755" cy="3608173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Формы и методы работы с родителями должны быть направлены на повышение педагогической культуры родителей, на укрепление взаимодействия образовательной организации и семьи, на усиление ее воспитательного потенциала.</a:t>
            </a:r>
          </a:p>
          <a:p>
            <a:pPr marL="0" indent="0">
              <a:lnSpc>
                <a:spcPct val="120000"/>
              </a:lnSpc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Case-study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(англ.яз.) – анализ конкретных практических ситуаций.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772" y="685800"/>
            <a:ext cx="10511481" cy="1752599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Кейс-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стади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Georgia" panose="02040502050405020303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latin typeface="Georgia" panose="02040502050405020303" pitchFamily="18" charset="0"/>
                <a:cs typeface="Times New Roman" pitchFamily="18" charset="0"/>
              </a:rPr>
              <a:t>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метод активного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проблемно- ситуационного анализа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, основанный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решении конкретных задач-ситуаций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(кейсов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31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этого </a:t>
            </a:r>
            <a:r>
              <a:rPr lang="ru-RU" sz="31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метода: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1. Способствовать формированию умения родителей анализировать информацию;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ыявлять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ключевые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проблемы;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ыбирать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альтернативные пути решения, оценивать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их;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аходить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оптимальный вариант и формулировать программы действий.</a:t>
            </a:r>
            <a:r>
              <a:rPr lang="ru-RU" sz="3100" dirty="0">
                <a:latin typeface="Georgia" panose="02040502050405020303" pitchFamily="18" charset="0"/>
              </a:rPr>
              <a:t/>
            </a:r>
            <a:br>
              <a:rPr lang="ru-RU" sz="3100" dirty="0">
                <a:latin typeface="Georgia" panose="02040502050405020303" pitchFamily="18" charset="0"/>
              </a:rPr>
            </a:br>
            <a:r>
              <a:rPr lang="ru-RU" dirty="0">
                <a:latin typeface="Georgia" panose="02040502050405020303" pitchFamily="18" charset="0"/>
              </a:rPr>
              <a:t/>
            </a:r>
            <a:br>
              <a:rPr lang="ru-RU" dirty="0">
                <a:latin typeface="Georgia" panose="02040502050405020303" pitchFamily="18" charset="0"/>
              </a:rPr>
            </a:b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8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7038" y="238897"/>
            <a:ext cx="10018713" cy="1046206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        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работы с кейсом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96980" y="1062681"/>
            <a:ext cx="10251583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alt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Первый этап</a:t>
            </a:r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- знакомство с ситуацией, ее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особенностями. </a:t>
            </a: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alt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Второй 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выделение основной проблемы (основных проблем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alt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Третий этап</a:t>
            </a:r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- предложение концепций или тем для "мозгового штурма".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alt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Четвертый этап</a:t>
            </a:r>
            <a:r>
              <a:rPr lang="ru-RU" alt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-анализ последствий принятие того или иного решения. </a:t>
            </a:r>
          </a:p>
          <a:p>
            <a:pPr lvl="1">
              <a:lnSpc>
                <a:spcPct val="90000"/>
              </a:lnSpc>
            </a:pPr>
            <a:r>
              <a:rPr lang="ru-RU" alt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Пятый 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решение кейса - предложение одного или нескольких вариантов (последовательности действий), указание на возможное возникновение проблем, механизмы их предотвращения и решения. </a:t>
            </a: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altLang="ru-RU" b="1" dirty="0"/>
          </a:p>
        </p:txBody>
      </p:sp>
    </p:spTree>
    <p:extLst>
      <p:ext uri="{BB962C8B-B14F-4D97-AF65-F5344CB8AC3E}">
        <p14:creationId xmlns:p14="http://schemas.microsoft.com/office/powerpoint/2010/main" val="229218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9917" y="0"/>
            <a:ext cx="10018713" cy="175259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Технология работы с кейсом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633652"/>
              </p:ext>
            </p:extLst>
          </p:nvPr>
        </p:nvGraphicFramePr>
        <p:xfrm>
          <a:off x="2190693" y="1288959"/>
          <a:ext cx="8477160" cy="4826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5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5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25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9429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Фаза работы</a:t>
                      </a:r>
                      <a:endParaRPr lang="ru-RU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Действия воспитателя</a:t>
                      </a:r>
                      <a:endParaRPr lang="ru-RU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Действия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родителей</a:t>
                      </a:r>
                      <a:endParaRPr lang="ru-RU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16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Работа</a:t>
                      </a:r>
                      <a:r>
                        <a:rPr lang="ru-RU" b="0" baseline="0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 с кейсом в подгруппах.</a:t>
                      </a:r>
                      <a:endParaRPr lang="ru-RU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1. Организует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предварительное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обсуждение кейса.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2. Делит группу на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подгруппы.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3. Определяет лидера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подгруппы.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4. Наблюдает за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обсуждением кейса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в подгруппах,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обеспечивая их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дополнительными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сведениями.</a:t>
                      </a:r>
                      <a:endParaRPr lang="ru-RU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1.Задают вопросы,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углубляющие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понимание кейса и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проблемы.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2. Разрабатывают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варианты решений,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слушает, что говорят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другие.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3. Принимают или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участвуют в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принятии решений.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4. Обсуждение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решений в малых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группах.</a:t>
                      </a:r>
                      <a:endParaRPr lang="ru-RU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774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8706" y="444843"/>
            <a:ext cx="9803035" cy="1307756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Georgia" panose="02040502050405020303" pitchFamily="18" charset="0"/>
              </a:rPr>
              <a:t/>
            </a:r>
            <a:br>
              <a:rPr lang="ru-RU" sz="3200" dirty="0" smtClean="0">
                <a:latin typeface="Georgia" panose="02040502050405020303" pitchFamily="18" charset="0"/>
              </a:rPr>
            </a:br>
            <a:r>
              <a:rPr lang="ru-RU" sz="3200" dirty="0">
                <a:latin typeface="Georgia" panose="02040502050405020303" pitchFamily="18" charset="0"/>
              </a:rPr>
              <a:t/>
            </a:r>
            <a:br>
              <a:rPr lang="ru-RU" sz="3200" dirty="0">
                <a:latin typeface="Georgia" panose="02040502050405020303" pitchFamily="18" charset="0"/>
              </a:rPr>
            </a:br>
            <a:r>
              <a:rPr lang="ru-RU" sz="3200" dirty="0" smtClean="0">
                <a:latin typeface="Georgia" panose="02040502050405020303" pitchFamily="18" charset="0"/>
              </a:rPr>
              <a:t/>
            </a:r>
            <a:br>
              <a:rPr lang="ru-RU" sz="3200" dirty="0" smtClean="0">
                <a:latin typeface="Georgia" panose="02040502050405020303" pitchFamily="18" charset="0"/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Примеры кейсов</a:t>
            </a:r>
            <a:r>
              <a:rPr lang="ru-RU" sz="2000" dirty="0" smtClean="0">
                <a:latin typeface="Georgia" panose="02040502050405020303" pitchFamily="18" charset="0"/>
              </a:rPr>
              <a:t/>
            </a:r>
            <a:br>
              <a:rPr lang="ru-RU" sz="2000" dirty="0" smtClean="0">
                <a:latin typeface="Georgia" panose="02040502050405020303" pitchFamily="18" charset="0"/>
              </a:rPr>
            </a:br>
            <a:r>
              <a:rPr lang="ru-RU" sz="2000" dirty="0" smtClean="0">
                <a:latin typeface="Georgia" panose="02040502050405020303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Предложенные в кейсе решения не являются единственно правильными, а служат толчком для творческого осмысления реальной проблемы.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Georgia" panose="02040502050405020303" pitchFamily="18" charset="0"/>
              </a:rPr>
              <a:t/>
            </a:r>
            <a:br>
              <a:rPr lang="ru-RU" sz="2000" dirty="0" smtClean="0">
                <a:latin typeface="Georgia" panose="02040502050405020303" pitchFamily="18" charset="0"/>
              </a:rPr>
            </a:br>
            <a:r>
              <a:rPr lang="ru-RU" sz="1600" dirty="0" smtClean="0">
                <a:latin typeface="Georgia" panose="02040502050405020303" pitchFamily="18" charset="0"/>
              </a:rPr>
              <a:t/>
            </a:r>
            <a:br>
              <a:rPr lang="ru-RU" sz="1600" dirty="0" smtClean="0">
                <a:latin typeface="Georgia" panose="02040502050405020303" pitchFamily="18" charset="0"/>
              </a:rPr>
            </a:br>
            <a:r>
              <a:rPr lang="ru-RU" sz="3200" dirty="0" smtClean="0">
                <a:latin typeface="Georgia" panose="02040502050405020303" pitchFamily="18" charset="0"/>
              </a:rPr>
              <a:t/>
            </a:r>
            <a:br>
              <a:rPr lang="ru-RU" sz="3200" dirty="0" smtClean="0">
                <a:latin typeface="Georgia" panose="02040502050405020303" pitchFamily="18" charset="0"/>
              </a:rPr>
            </a:br>
            <a:r>
              <a:rPr lang="ru-RU" sz="3200" dirty="0">
                <a:latin typeface="Georgia" panose="02040502050405020303" pitchFamily="18" charset="0"/>
              </a:rPr>
              <a:t/>
            </a:r>
            <a:br>
              <a:rPr lang="ru-RU" sz="3200" dirty="0">
                <a:latin typeface="Georgia" panose="02040502050405020303" pitchFamily="18" charset="0"/>
              </a:rPr>
            </a:br>
            <a:r>
              <a:rPr lang="ru-RU" sz="3200" dirty="0" smtClean="0">
                <a:latin typeface="Georgia" panose="02040502050405020303" pitchFamily="18" charset="0"/>
              </a:rPr>
              <a:t/>
            </a:r>
            <a:br>
              <a:rPr lang="ru-RU" sz="3200" dirty="0" smtClean="0">
                <a:latin typeface="Georgia" panose="02040502050405020303" pitchFamily="18" charset="0"/>
              </a:rPr>
            </a:br>
            <a:endParaRPr lang="ru-RU" sz="3200" b="1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324865" y="1359242"/>
            <a:ext cx="4242486" cy="167228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 средней группы собираются вечером на прогулку. У Ромы и Лизы шкафчики для одежды расположены рядом, дети ссорятся, мешают друг другу. Чтобы разрешить ситуацию, воспитатель отодвигает скамейку, чтобы детям было удобнее, но дети продолжают спорить и мешать друг другу. Как бы вы поступили?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3311612" y="2965620"/>
            <a:ext cx="1029731" cy="980303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5" idx="2"/>
          </p:cNvCxnSpPr>
          <p:nvPr/>
        </p:nvCxnSpPr>
        <p:spPr>
          <a:xfrm rot="5400000">
            <a:off x="5986848" y="3486665"/>
            <a:ext cx="914402" cy="411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8522042" y="3010929"/>
            <a:ext cx="1087400" cy="848499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1540476" y="3995351"/>
            <a:ext cx="2702010" cy="170523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Вариант 1.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Предложить Роме, как настоящему джентльмену, уступить место даме. Сказать, что настоящие мужчины всегда так поступают.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975655" y="4020066"/>
            <a:ext cx="2702010" cy="170523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Вариант 2.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Предложить Лизе не ссориться, взять свои вещи и перейти на другое место.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756822" y="4044779"/>
            <a:ext cx="2710248" cy="16805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Вариант 3.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дети часто ссорятся, по поводу шкафчиков, то можно попробовать «переселить» их в другие шкафчики.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7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950</TotalTime>
  <Words>361</Words>
  <Application>Microsoft Office PowerPoint</Application>
  <PresentationFormat>Широкоэкранный</PresentationFormat>
  <Paragraphs>75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Corbel</vt:lpstr>
      <vt:lpstr>Georgia</vt:lpstr>
      <vt:lpstr>Times New Roman</vt:lpstr>
      <vt:lpstr>Параллакс</vt:lpstr>
      <vt:lpstr>муниципальное бюджетное дошкольное образовательное учреждение  детский сад комбинированного вида №16 «Радуга»</vt:lpstr>
      <vt:lpstr>                   Кейс-технология как педагогическая технология Кейс-технология – это интерактивная технология для краткосрочного обучения, на основе реальных или вымышленных ситуаций, направленная не столько на освоение знаний, сколько на формирование у слушателей новых качеств и умений.  Кейс –это • реальный случай, который можно перевести из статуса «жизненной ситуации» в статус задачи, и затем решать с последующей рефлексией хода и ресурсов решения. • описание реальной ситуации или«моментальный снимок реальности»,«фотография действительности». </vt:lpstr>
      <vt:lpstr>  Источники кейсов ● Жизненные ситуации ● Типовые ситуации ● Художественная и публицистическая литература ● Статистические материалы ● Интернет-ресурсы и другие… </vt:lpstr>
      <vt:lpstr>Виды представления кейсов</vt:lpstr>
      <vt:lpstr>Кейс – стадии как метод работы с родителями</vt:lpstr>
      <vt:lpstr>         Кейс- стади - это метод активного проблемно- ситуационного анализа, основанный на решении конкретных задач-ситуаций (кейсов). Задачи этого метода:  1. Способствовать формированию умения родителей анализировать информацию; 2. Выявлять ключевые проблемы; 3. Выбирать альтернативные пути решения, оценивать их; 4. Находить оптимальный вариант и формулировать программы действий.  </vt:lpstr>
      <vt:lpstr>         Этапы работы с кейсом</vt:lpstr>
      <vt:lpstr>Технология работы с кейсом</vt:lpstr>
      <vt:lpstr>   Примеры кейсов  Предложенные в кейсе решения не являются единственно правильными, а служат толчком для творческого осмысления реальной проблемы.      </vt:lpstr>
      <vt:lpstr>        Предполагаемые результаты использования метода кейсов в работе с родителями: - повышение эффективности родительских собраний, интереса родителей к жизни и деятельности ребёнка в целом; - формирование и развитие у родителей коммуникативных навыков и умений, эмоциональных контактов (понимание того, что такое диалог и зачем он нужен); - формирование и развитие аналитических способностей (умение делать обоснованные выводы, решить проблемы и разрешить конфликты, умение принимать решение и нести ответственность за них). 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Кейс – стади как форма работы с родителями</dc:title>
  <dc:creator>user</dc:creator>
  <cp:lastModifiedBy>User</cp:lastModifiedBy>
  <cp:revision>77</cp:revision>
  <dcterms:created xsi:type="dcterms:W3CDTF">2016-08-12T14:59:36Z</dcterms:created>
  <dcterms:modified xsi:type="dcterms:W3CDTF">2022-11-30T19:57:55Z</dcterms:modified>
</cp:coreProperties>
</file>