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8269B6-FC7A-4C54-BB11-86F2CFFBC156}" v="1828" dt="2023-03-17T16:25:00.9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>
        <p:scale>
          <a:sx n="89" d="100"/>
          <a:sy n="89" d="100"/>
        </p:scale>
        <p:origin x="-1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31E93E-6E27-417D-95C4-DB5D08983D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769CE0-FD89-4BDE-ACD0-AAD2CABB1503}">
      <dgm:prSet/>
      <dgm:spPr/>
      <dgm:t>
        <a:bodyPr/>
        <a:lstStyle/>
        <a:p>
          <a:r>
            <a:rPr lang="ru-RU" dirty="0"/>
            <a:t>Высокая скорость принятия решений;</a:t>
          </a:r>
          <a:endParaRPr lang="en-US" dirty="0"/>
        </a:p>
      </dgm:t>
    </dgm:pt>
    <dgm:pt modelId="{EB8E0861-D8B9-4173-8D41-AE969B0E9478}" type="parTrans" cxnId="{543AEFAF-C7F3-4AF2-A619-C32F005681E9}">
      <dgm:prSet/>
      <dgm:spPr/>
      <dgm:t>
        <a:bodyPr/>
        <a:lstStyle/>
        <a:p>
          <a:endParaRPr lang="en-US"/>
        </a:p>
      </dgm:t>
    </dgm:pt>
    <dgm:pt modelId="{57CD4E81-C7FE-4CF2-AA76-13FEB4CDE0B7}" type="sibTrans" cxnId="{543AEFAF-C7F3-4AF2-A619-C32F005681E9}">
      <dgm:prSet/>
      <dgm:spPr/>
      <dgm:t>
        <a:bodyPr/>
        <a:lstStyle/>
        <a:p>
          <a:endParaRPr lang="en-US"/>
        </a:p>
      </dgm:t>
    </dgm:pt>
    <dgm:pt modelId="{2D14066B-92B4-44E6-855C-B5063DF456C4}">
      <dgm:prSet/>
      <dgm:spPr/>
      <dgm:t>
        <a:bodyPr/>
        <a:lstStyle/>
        <a:p>
          <a:r>
            <a:rPr lang="ru-RU" dirty="0"/>
            <a:t>Полный контроль исполнения;</a:t>
          </a:r>
          <a:endParaRPr lang="en-US" dirty="0"/>
        </a:p>
      </dgm:t>
    </dgm:pt>
    <dgm:pt modelId="{DA18D8AB-1357-4A83-AB12-AF2764484D60}" type="parTrans" cxnId="{7CAEB406-730F-4D6F-8E08-CBE465686A28}">
      <dgm:prSet/>
      <dgm:spPr/>
      <dgm:t>
        <a:bodyPr/>
        <a:lstStyle/>
        <a:p>
          <a:endParaRPr lang="en-US"/>
        </a:p>
      </dgm:t>
    </dgm:pt>
    <dgm:pt modelId="{8E20F0F0-61F7-4EC7-98D5-888087BDE463}" type="sibTrans" cxnId="{7CAEB406-730F-4D6F-8E08-CBE465686A28}">
      <dgm:prSet/>
      <dgm:spPr/>
      <dgm:t>
        <a:bodyPr/>
        <a:lstStyle/>
        <a:p>
          <a:endParaRPr lang="en-US"/>
        </a:p>
      </dgm:t>
    </dgm:pt>
    <dgm:pt modelId="{C1DDCDE2-9C84-4E3D-A2DA-57FC236E270F}">
      <dgm:prSet/>
      <dgm:spPr/>
      <dgm:t>
        <a:bodyPr/>
        <a:lstStyle/>
        <a:p>
          <a:r>
            <a:rPr lang="ru-RU" dirty="0"/>
            <a:t>Низкий уровень требования к уровню квалификации;</a:t>
          </a:r>
          <a:endParaRPr lang="en-US" dirty="0"/>
        </a:p>
      </dgm:t>
    </dgm:pt>
    <dgm:pt modelId="{AAD877C5-3B52-48D0-AB69-68F19D6D242A}" type="parTrans" cxnId="{1ED620A0-84F8-4710-8B39-2DA45211A422}">
      <dgm:prSet/>
      <dgm:spPr/>
      <dgm:t>
        <a:bodyPr/>
        <a:lstStyle/>
        <a:p>
          <a:endParaRPr lang="en-US"/>
        </a:p>
      </dgm:t>
    </dgm:pt>
    <dgm:pt modelId="{3C3DB586-7ABA-48CD-B915-8895BD325F75}" type="sibTrans" cxnId="{1ED620A0-84F8-4710-8B39-2DA45211A422}">
      <dgm:prSet/>
      <dgm:spPr/>
      <dgm:t>
        <a:bodyPr/>
        <a:lstStyle/>
        <a:p>
          <a:endParaRPr lang="en-US"/>
        </a:p>
      </dgm:t>
    </dgm:pt>
    <dgm:pt modelId="{83B5D75A-785A-4551-B7C8-783073CC71A6}">
      <dgm:prSet phldr="0"/>
      <dgm:spPr/>
      <dgm:t>
        <a:bodyPr/>
        <a:lstStyle/>
        <a:p>
          <a:pPr rtl="0"/>
          <a:r>
            <a:rPr lang="ru-RU" dirty="0">
              <a:latin typeface="Posterama"/>
            </a:rPr>
            <a:t>Максимальная эксплуатация ресурсов</a:t>
          </a:r>
        </a:p>
      </dgm:t>
    </dgm:pt>
    <dgm:pt modelId="{5B6DEC16-2053-45D5-9EA8-06F0E8DA7B7B}" type="parTrans" cxnId="{A2911453-F178-4AB4-9986-CE7DA6E41147}">
      <dgm:prSet/>
      <dgm:spPr/>
    </dgm:pt>
    <dgm:pt modelId="{01264C56-D6D9-4521-9FBF-51ED17DBCE8E}" type="sibTrans" cxnId="{A2911453-F178-4AB4-9986-CE7DA6E41147}">
      <dgm:prSet/>
      <dgm:spPr/>
    </dgm:pt>
    <dgm:pt modelId="{BF855A7A-63EB-4AAA-9200-197AC391A47C}" type="pres">
      <dgm:prSet presAssocID="{5C31E93E-6E27-417D-95C4-DB5D08983D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8F4C8E-FEE2-4398-94B6-19EE18274EE0}" type="pres">
      <dgm:prSet presAssocID="{49769CE0-FD89-4BDE-ACD0-AAD2CABB150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541832-3202-42C2-B377-C692232BCDED}" type="pres">
      <dgm:prSet presAssocID="{57CD4E81-C7FE-4CF2-AA76-13FEB4CDE0B7}" presName="spacer" presStyleCnt="0"/>
      <dgm:spPr/>
    </dgm:pt>
    <dgm:pt modelId="{115E92A5-819B-485C-AC2D-FF8AA2F5DF01}" type="pres">
      <dgm:prSet presAssocID="{2D14066B-92B4-44E6-855C-B5063DF456C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D34F7-247B-4102-912D-11571CE6DEBA}" type="pres">
      <dgm:prSet presAssocID="{8E20F0F0-61F7-4EC7-98D5-888087BDE463}" presName="spacer" presStyleCnt="0"/>
      <dgm:spPr/>
    </dgm:pt>
    <dgm:pt modelId="{361FB3D0-F8E3-403C-89A4-7659032A7879}" type="pres">
      <dgm:prSet presAssocID="{C1DDCDE2-9C84-4E3D-A2DA-57FC236E270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9E518-BF2A-49F8-B5DA-C2EF68233483}" type="pres">
      <dgm:prSet presAssocID="{3C3DB586-7ABA-48CD-B915-8895BD325F75}" presName="spacer" presStyleCnt="0"/>
      <dgm:spPr/>
    </dgm:pt>
    <dgm:pt modelId="{E52E7D2E-FB1D-4925-AA1D-9C6D5F74F77D}" type="pres">
      <dgm:prSet presAssocID="{83B5D75A-785A-4551-B7C8-783073CC71A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4D4E28-E17F-449B-A0C4-2ACE08C7D272}" type="presOf" srcId="{49769CE0-FD89-4BDE-ACD0-AAD2CABB1503}" destId="{8B8F4C8E-FEE2-4398-94B6-19EE18274EE0}" srcOrd="0" destOrd="0" presId="urn:microsoft.com/office/officeart/2005/8/layout/vList2"/>
    <dgm:cxn modelId="{44F1AC95-A7FE-46C1-B648-9BD3DA8021FE}" type="presOf" srcId="{2D14066B-92B4-44E6-855C-B5063DF456C4}" destId="{115E92A5-819B-485C-AC2D-FF8AA2F5DF01}" srcOrd="0" destOrd="0" presId="urn:microsoft.com/office/officeart/2005/8/layout/vList2"/>
    <dgm:cxn modelId="{A2911453-F178-4AB4-9986-CE7DA6E41147}" srcId="{5C31E93E-6E27-417D-95C4-DB5D08983D26}" destId="{83B5D75A-785A-4551-B7C8-783073CC71A6}" srcOrd="3" destOrd="0" parTransId="{5B6DEC16-2053-45D5-9EA8-06F0E8DA7B7B}" sibTransId="{01264C56-D6D9-4521-9FBF-51ED17DBCE8E}"/>
    <dgm:cxn modelId="{FC8A5C20-D19C-4D5D-84A4-19B834AA775B}" type="presOf" srcId="{C1DDCDE2-9C84-4E3D-A2DA-57FC236E270F}" destId="{361FB3D0-F8E3-403C-89A4-7659032A7879}" srcOrd="0" destOrd="0" presId="urn:microsoft.com/office/officeart/2005/8/layout/vList2"/>
    <dgm:cxn modelId="{5C1CE397-D01D-4852-9893-AEBD1E7A57E7}" type="presOf" srcId="{83B5D75A-785A-4551-B7C8-783073CC71A6}" destId="{E52E7D2E-FB1D-4925-AA1D-9C6D5F74F77D}" srcOrd="0" destOrd="0" presId="urn:microsoft.com/office/officeart/2005/8/layout/vList2"/>
    <dgm:cxn modelId="{9DBAEA39-07F3-4FB0-918F-E287C1709430}" type="presOf" srcId="{5C31E93E-6E27-417D-95C4-DB5D08983D26}" destId="{BF855A7A-63EB-4AAA-9200-197AC391A47C}" srcOrd="0" destOrd="0" presId="urn:microsoft.com/office/officeart/2005/8/layout/vList2"/>
    <dgm:cxn modelId="{1ED620A0-84F8-4710-8B39-2DA45211A422}" srcId="{5C31E93E-6E27-417D-95C4-DB5D08983D26}" destId="{C1DDCDE2-9C84-4E3D-A2DA-57FC236E270F}" srcOrd="2" destOrd="0" parTransId="{AAD877C5-3B52-48D0-AB69-68F19D6D242A}" sibTransId="{3C3DB586-7ABA-48CD-B915-8895BD325F75}"/>
    <dgm:cxn modelId="{543AEFAF-C7F3-4AF2-A619-C32F005681E9}" srcId="{5C31E93E-6E27-417D-95C4-DB5D08983D26}" destId="{49769CE0-FD89-4BDE-ACD0-AAD2CABB1503}" srcOrd="0" destOrd="0" parTransId="{EB8E0861-D8B9-4173-8D41-AE969B0E9478}" sibTransId="{57CD4E81-C7FE-4CF2-AA76-13FEB4CDE0B7}"/>
    <dgm:cxn modelId="{7CAEB406-730F-4D6F-8E08-CBE465686A28}" srcId="{5C31E93E-6E27-417D-95C4-DB5D08983D26}" destId="{2D14066B-92B4-44E6-855C-B5063DF456C4}" srcOrd="1" destOrd="0" parTransId="{DA18D8AB-1357-4A83-AB12-AF2764484D60}" sibTransId="{8E20F0F0-61F7-4EC7-98D5-888087BDE463}"/>
    <dgm:cxn modelId="{A48547FD-C18A-4750-888B-D9C474712495}" type="presParOf" srcId="{BF855A7A-63EB-4AAA-9200-197AC391A47C}" destId="{8B8F4C8E-FEE2-4398-94B6-19EE18274EE0}" srcOrd="0" destOrd="0" presId="urn:microsoft.com/office/officeart/2005/8/layout/vList2"/>
    <dgm:cxn modelId="{7F83332A-3C3A-45AD-9E98-4161511ED045}" type="presParOf" srcId="{BF855A7A-63EB-4AAA-9200-197AC391A47C}" destId="{A1541832-3202-42C2-B377-C692232BCDED}" srcOrd="1" destOrd="0" presId="urn:microsoft.com/office/officeart/2005/8/layout/vList2"/>
    <dgm:cxn modelId="{E8EBD350-79CD-49F4-848B-316F20CABE72}" type="presParOf" srcId="{BF855A7A-63EB-4AAA-9200-197AC391A47C}" destId="{115E92A5-819B-485C-AC2D-FF8AA2F5DF01}" srcOrd="2" destOrd="0" presId="urn:microsoft.com/office/officeart/2005/8/layout/vList2"/>
    <dgm:cxn modelId="{277FB5D7-6ED9-4B9E-A752-C1B20A0833B9}" type="presParOf" srcId="{BF855A7A-63EB-4AAA-9200-197AC391A47C}" destId="{EC6D34F7-247B-4102-912D-11571CE6DEBA}" srcOrd="3" destOrd="0" presId="urn:microsoft.com/office/officeart/2005/8/layout/vList2"/>
    <dgm:cxn modelId="{101CE32E-E7A2-499B-926F-6D7CED2B70AB}" type="presParOf" srcId="{BF855A7A-63EB-4AAA-9200-197AC391A47C}" destId="{361FB3D0-F8E3-403C-89A4-7659032A7879}" srcOrd="4" destOrd="0" presId="urn:microsoft.com/office/officeart/2005/8/layout/vList2"/>
    <dgm:cxn modelId="{D19D1FFB-6D4D-4639-B823-E514B045FD22}" type="presParOf" srcId="{BF855A7A-63EB-4AAA-9200-197AC391A47C}" destId="{9809E518-BF2A-49F8-B5DA-C2EF68233483}" srcOrd="5" destOrd="0" presId="urn:microsoft.com/office/officeart/2005/8/layout/vList2"/>
    <dgm:cxn modelId="{D6C83A73-575D-4D64-8FB1-2AB33E2C4D8B}" type="presParOf" srcId="{BF855A7A-63EB-4AAA-9200-197AC391A47C}" destId="{E52E7D2E-FB1D-4925-AA1D-9C6D5F74F77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31E93E-6E27-417D-95C4-DB5D08983D26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49769CE0-FD89-4BDE-ACD0-AAD2CABB1503}">
      <dgm:prSet/>
      <dgm:spPr/>
      <dgm:t>
        <a:bodyPr/>
        <a:lstStyle/>
        <a:p>
          <a:pPr algn="l">
            <a:lnSpc>
              <a:spcPct val="110000"/>
            </a:lnSpc>
          </a:pPr>
          <a:r>
            <a:rPr lang="ru-RU" b="1" dirty="0"/>
            <a:t>Много сил тратится на контроль сотрудников;</a:t>
          </a:r>
          <a:endParaRPr lang="en-US" b="1" dirty="0"/>
        </a:p>
      </dgm:t>
    </dgm:pt>
    <dgm:pt modelId="{EB8E0861-D8B9-4173-8D41-AE969B0E9478}" type="parTrans" cxnId="{96A084E9-1FA3-4BF2-A89E-2250228C23A1}">
      <dgm:prSet/>
      <dgm:spPr/>
      <dgm:t>
        <a:bodyPr/>
        <a:lstStyle/>
        <a:p>
          <a:endParaRPr lang="en-US"/>
        </a:p>
      </dgm:t>
    </dgm:pt>
    <dgm:pt modelId="{57CD4E81-C7FE-4CF2-AA76-13FEB4CDE0B7}" type="sibTrans" cxnId="{96A084E9-1FA3-4BF2-A89E-2250228C23A1}">
      <dgm:prSet/>
      <dgm:spPr/>
      <dgm:t>
        <a:bodyPr/>
        <a:lstStyle/>
        <a:p>
          <a:endParaRPr lang="en-US"/>
        </a:p>
      </dgm:t>
    </dgm:pt>
    <dgm:pt modelId="{2D14066B-92B4-44E6-855C-B5063DF456C4}">
      <dgm:prSet/>
      <dgm:spPr/>
      <dgm:t>
        <a:bodyPr/>
        <a:lstStyle/>
        <a:p>
          <a:pPr algn="l">
            <a:lnSpc>
              <a:spcPct val="110000"/>
            </a:lnSpc>
          </a:pPr>
          <a:r>
            <a:rPr lang="ru-RU" b="1" dirty="0"/>
            <a:t>Инициатива работников подавляется;</a:t>
          </a:r>
          <a:endParaRPr lang="en-US" b="1" dirty="0"/>
        </a:p>
      </dgm:t>
    </dgm:pt>
    <dgm:pt modelId="{DA18D8AB-1357-4A83-AB12-AF2764484D60}" type="parTrans" cxnId="{11F04169-22AF-4BEC-AB70-F2F20EFD1670}">
      <dgm:prSet/>
      <dgm:spPr/>
      <dgm:t>
        <a:bodyPr/>
        <a:lstStyle/>
        <a:p>
          <a:endParaRPr lang="en-US"/>
        </a:p>
      </dgm:t>
    </dgm:pt>
    <dgm:pt modelId="{8E20F0F0-61F7-4EC7-98D5-888087BDE463}" type="sibTrans" cxnId="{11F04169-22AF-4BEC-AB70-F2F20EFD1670}">
      <dgm:prSet/>
      <dgm:spPr/>
      <dgm:t>
        <a:bodyPr/>
        <a:lstStyle/>
        <a:p>
          <a:endParaRPr lang="en-US"/>
        </a:p>
      </dgm:t>
    </dgm:pt>
    <dgm:pt modelId="{F02EAEAB-4E50-4C3E-8869-685A51291063}">
      <dgm:prSet phldr="0"/>
      <dgm:spPr/>
      <dgm:t>
        <a:bodyPr/>
        <a:lstStyle/>
        <a:p>
          <a:pPr algn="l">
            <a:lnSpc>
              <a:spcPct val="110000"/>
            </a:lnSpc>
          </a:pPr>
          <a:r>
            <a:rPr lang="ru-RU" b="1" dirty="0"/>
            <a:t>Высокий риск принятий решений</a:t>
          </a:r>
          <a:endParaRPr lang="en-US" dirty="0"/>
        </a:p>
      </dgm:t>
    </dgm:pt>
    <dgm:pt modelId="{193D6A8D-E8B7-4AF4-92EB-073B05679130}" type="parTrans" cxnId="{F95538F0-9E9E-459F-A1CB-E9109F4D278E}">
      <dgm:prSet/>
      <dgm:spPr/>
    </dgm:pt>
    <dgm:pt modelId="{291648EC-26A5-45F0-A6A1-1C043776B3A3}" type="sibTrans" cxnId="{F95538F0-9E9E-459F-A1CB-E9109F4D278E}">
      <dgm:prSet/>
      <dgm:spPr/>
    </dgm:pt>
    <dgm:pt modelId="{BF855A7A-63EB-4AAA-9200-197AC391A47C}" type="pres">
      <dgm:prSet presAssocID="{5C31E93E-6E27-417D-95C4-DB5D08983D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8F4C8E-FEE2-4398-94B6-19EE18274EE0}" type="pres">
      <dgm:prSet presAssocID="{49769CE0-FD89-4BDE-ACD0-AAD2CABB150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541832-3202-42C2-B377-C692232BCDED}" type="pres">
      <dgm:prSet presAssocID="{57CD4E81-C7FE-4CF2-AA76-13FEB4CDE0B7}" presName="spacer" presStyleCnt="0"/>
      <dgm:spPr/>
    </dgm:pt>
    <dgm:pt modelId="{115E92A5-819B-485C-AC2D-FF8AA2F5DF01}" type="pres">
      <dgm:prSet presAssocID="{2D14066B-92B4-44E6-855C-B5063DF456C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D34F7-247B-4102-912D-11571CE6DEBA}" type="pres">
      <dgm:prSet presAssocID="{8E20F0F0-61F7-4EC7-98D5-888087BDE463}" presName="spacer" presStyleCnt="0"/>
      <dgm:spPr/>
    </dgm:pt>
    <dgm:pt modelId="{5A560F1B-8B03-4E36-9499-94B0FCFB811F}" type="pres">
      <dgm:prSet presAssocID="{F02EAEAB-4E50-4C3E-8869-685A5129106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F04169-22AF-4BEC-AB70-F2F20EFD1670}" srcId="{5C31E93E-6E27-417D-95C4-DB5D08983D26}" destId="{2D14066B-92B4-44E6-855C-B5063DF456C4}" srcOrd="1" destOrd="0" parTransId="{DA18D8AB-1357-4A83-AB12-AF2764484D60}" sibTransId="{8E20F0F0-61F7-4EC7-98D5-888087BDE463}"/>
    <dgm:cxn modelId="{8AA3B5E0-72DB-4F8E-BFF2-50CD6B0F1FF9}" type="presOf" srcId="{F02EAEAB-4E50-4C3E-8869-685A51291063}" destId="{5A560F1B-8B03-4E36-9499-94B0FCFB811F}" srcOrd="0" destOrd="0" presId="urn:microsoft.com/office/officeart/2005/8/layout/vList2"/>
    <dgm:cxn modelId="{9DBAEA39-07F3-4FB0-918F-E287C1709430}" type="presOf" srcId="{5C31E93E-6E27-417D-95C4-DB5D08983D26}" destId="{BF855A7A-63EB-4AAA-9200-197AC391A47C}" srcOrd="0" destOrd="0" presId="urn:microsoft.com/office/officeart/2005/8/layout/vList2"/>
    <dgm:cxn modelId="{29F808DB-5A81-4CF6-9079-096B0043A9D8}" type="presOf" srcId="{2D14066B-92B4-44E6-855C-B5063DF456C4}" destId="{115E92A5-819B-485C-AC2D-FF8AA2F5DF01}" srcOrd="0" destOrd="0" presId="urn:microsoft.com/office/officeart/2005/8/layout/vList2"/>
    <dgm:cxn modelId="{0D7E015C-B6ED-425F-9796-5DCA0A95ED93}" type="presOf" srcId="{49769CE0-FD89-4BDE-ACD0-AAD2CABB1503}" destId="{8B8F4C8E-FEE2-4398-94B6-19EE18274EE0}" srcOrd="0" destOrd="0" presId="urn:microsoft.com/office/officeart/2005/8/layout/vList2"/>
    <dgm:cxn modelId="{F95538F0-9E9E-459F-A1CB-E9109F4D278E}" srcId="{5C31E93E-6E27-417D-95C4-DB5D08983D26}" destId="{F02EAEAB-4E50-4C3E-8869-685A51291063}" srcOrd="2" destOrd="0" parTransId="{193D6A8D-E8B7-4AF4-92EB-073B05679130}" sibTransId="{291648EC-26A5-45F0-A6A1-1C043776B3A3}"/>
    <dgm:cxn modelId="{96A084E9-1FA3-4BF2-A89E-2250228C23A1}" srcId="{5C31E93E-6E27-417D-95C4-DB5D08983D26}" destId="{49769CE0-FD89-4BDE-ACD0-AAD2CABB1503}" srcOrd="0" destOrd="0" parTransId="{EB8E0861-D8B9-4173-8D41-AE969B0E9478}" sibTransId="{57CD4E81-C7FE-4CF2-AA76-13FEB4CDE0B7}"/>
    <dgm:cxn modelId="{BC2CEB24-4041-494A-8409-E33DFB8E79B1}" type="presParOf" srcId="{BF855A7A-63EB-4AAA-9200-197AC391A47C}" destId="{8B8F4C8E-FEE2-4398-94B6-19EE18274EE0}" srcOrd="0" destOrd="0" presId="urn:microsoft.com/office/officeart/2005/8/layout/vList2"/>
    <dgm:cxn modelId="{7336CD78-A846-4957-BC3E-D659B211A49E}" type="presParOf" srcId="{BF855A7A-63EB-4AAA-9200-197AC391A47C}" destId="{A1541832-3202-42C2-B377-C692232BCDED}" srcOrd="1" destOrd="0" presId="urn:microsoft.com/office/officeart/2005/8/layout/vList2"/>
    <dgm:cxn modelId="{A16575AD-1F5B-43CC-8260-33A3C5E9AE70}" type="presParOf" srcId="{BF855A7A-63EB-4AAA-9200-197AC391A47C}" destId="{115E92A5-819B-485C-AC2D-FF8AA2F5DF01}" srcOrd="2" destOrd="0" presId="urn:microsoft.com/office/officeart/2005/8/layout/vList2"/>
    <dgm:cxn modelId="{C6C86697-2A9A-4A94-BCF2-648CE3C35D40}" type="presParOf" srcId="{BF855A7A-63EB-4AAA-9200-197AC391A47C}" destId="{EC6D34F7-247B-4102-912D-11571CE6DEBA}" srcOrd="3" destOrd="0" presId="urn:microsoft.com/office/officeart/2005/8/layout/vList2"/>
    <dgm:cxn modelId="{F89A6EEA-F966-437A-AA21-782A14308403}" type="presParOf" srcId="{BF855A7A-63EB-4AAA-9200-197AC391A47C}" destId="{5A560F1B-8B03-4E36-9499-94B0FCFB811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31E93E-6E27-417D-95C4-DB5D08983D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DDCDE2-9C84-4E3D-A2DA-57FC236E270F}">
      <dgm:prSet phldr="0"/>
      <dgm:spPr/>
      <dgm:t>
        <a:bodyPr/>
        <a:lstStyle/>
        <a:p>
          <a:pPr rtl="0"/>
          <a:r>
            <a:rPr lang="ru-RU" dirty="0">
              <a:latin typeface="Posterama"/>
            </a:rPr>
            <a:t>Инициатива исходит только от работников</a:t>
          </a:r>
          <a:r>
            <a:rPr lang="ru-RU" dirty="0"/>
            <a:t>;</a:t>
          </a:r>
        </a:p>
      </dgm:t>
    </dgm:pt>
    <dgm:pt modelId="{AAD877C5-3B52-48D0-AB69-68F19D6D242A}" type="parTrans" cxnId="{1ED620A0-84F8-4710-8B39-2DA45211A422}">
      <dgm:prSet/>
      <dgm:spPr/>
      <dgm:t>
        <a:bodyPr/>
        <a:lstStyle/>
        <a:p>
          <a:endParaRPr lang="en-US"/>
        </a:p>
      </dgm:t>
    </dgm:pt>
    <dgm:pt modelId="{3C3DB586-7ABA-48CD-B915-8895BD325F75}" type="sibTrans" cxnId="{1ED620A0-84F8-4710-8B39-2DA45211A422}">
      <dgm:prSet/>
      <dgm:spPr/>
      <dgm:t>
        <a:bodyPr/>
        <a:lstStyle/>
        <a:p>
          <a:endParaRPr lang="en-US"/>
        </a:p>
      </dgm:t>
    </dgm:pt>
    <dgm:pt modelId="{B5C1E68F-C745-43EA-B4FA-241E8FBBAED0}">
      <dgm:prSet phldr="0"/>
      <dgm:spPr/>
      <dgm:t>
        <a:bodyPr/>
        <a:lstStyle/>
        <a:p>
          <a:pPr rtl="0"/>
          <a:r>
            <a:rPr lang="ru-RU" dirty="0">
              <a:latin typeface="Posterama"/>
            </a:rPr>
            <a:t>Полностью раскрываются творческие способности</a:t>
          </a:r>
        </a:p>
      </dgm:t>
    </dgm:pt>
    <dgm:pt modelId="{983F5FCF-8FFB-4C71-BA1F-4ED61724DB84}" type="parTrans" cxnId="{2BC2E5B6-0FA7-47D8-8015-03B29CB2D958}">
      <dgm:prSet/>
      <dgm:spPr/>
    </dgm:pt>
    <dgm:pt modelId="{4FBDDCD6-48D1-4564-98BA-CB9A0D0D1D43}" type="sibTrans" cxnId="{2BC2E5B6-0FA7-47D8-8015-03B29CB2D958}">
      <dgm:prSet/>
      <dgm:spPr/>
    </dgm:pt>
    <dgm:pt modelId="{BF855A7A-63EB-4AAA-9200-197AC391A47C}" type="pres">
      <dgm:prSet presAssocID="{5C31E93E-6E27-417D-95C4-DB5D08983D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1FB3D0-F8E3-403C-89A4-7659032A7879}" type="pres">
      <dgm:prSet presAssocID="{C1DDCDE2-9C84-4E3D-A2DA-57FC236E270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91962-FBF0-49C1-9C65-E993EBEA290A}" type="pres">
      <dgm:prSet presAssocID="{3C3DB586-7ABA-48CD-B915-8895BD325F75}" presName="spacer" presStyleCnt="0"/>
      <dgm:spPr/>
    </dgm:pt>
    <dgm:pt modelId="{E45BC1A9-0602-46EF-949C-314FDEE6F2A6}" type="pres">
      <dgm:prSet presAssocID="{B5C1E68F-C745-43EA-B4FA-241E8FBBAED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07C4F7-7DA9-478C-A747-063024F66366}" type="presOf" srcId="{C1DDCDE2-9C84-4E3D-A2DA-57FC236E270F}" destId="{361FB3D0-F8E3-403C-89A4-7659032A7879}" srcOrd="0" destOrd="0" presId="urn:microsoft.com/office/officeart/2005/8/layout/vList2"/>
    <dgm:cxn modelId="{69B645AE-ED42-421D-8590-A3F104205348}" type="presOf" srcId="{B5C1E68F-C745-43EA-B4FA-241E8FBBAED0}" destId="{E45BC1A9-0602-46EF-949C-314FDEE6F2A6}" srcOrd="0" destOrd="0" presId="urn:microsoft.com/office/officeart/2005/8/layout/vList2"/>
    <dgm:cxn modelId="{9DBAEA39-07F3-4FB0-918F-E287C1709430}" type="presOf" srcId="{5C31E93E-6E27-417D-95C4-DB5D08983D26}" destId="{BF855A7A-63EB-4AAA-9200-197AC391A47C}" srcOrd="0" destOrd="0" presId="urn:microsoft.com/office/officeart/2005/8/layout/vList2"/>
    <dgm:cxn modelId="{2BC2E5B6-0FA7-47D8-8015-03B29CB2D958}" srcId="{5C31E93E-6E27-417D-95C4-DB5D08983D26}" destId="{B5C1E68F-C745-43EA-B4FA-241E8FBBAED0}" srcOrd="1" destOrd="0" parTransId="{983F5FCF-8FFB-4C71-BA1F-4ED61724DB84}" sibTransId="{4FBDDCD6-48D1-4564-98BA-CB9A0D0D1D43}"/>
    <dgm:cxn modelId="{1ED620A0-84F8-4710-8B39-2DA45211A422}" srcId="{5C31E93E-6E27-417D-95C4-DB5D08983D26}" destId="{C1DDCDE2-9C84-4E3D-A2DA-57FC236E270F}" srcOrd="0" destOrd="0" parTransId="{AAD877C5-3B52-48D0-AB69-68F19D6D242A}" sibTransId="{3C3DB586-7ABA-48CD-B915-8895BD325F75}"/>
    <dgm:cxn modelId="{FED0FBF7-4ED8-4193-8B8E-BFA0F2E2E545}" type="presParOf" srcId="{BF855A7A-63EB-4AAA-9200-197AC391A47C}" destId="{361FB3D0-F8E3-403C-89A4-7659032A7879}" srcOrd="0" destOrd="0" presId="urn:microsoft.com/office/officeart/2005/8/layout/vList2"/>
    <dgm:cxn modelId="{D1013834-40F1-4AA1-A921-6C21E4C2DFD6}" type="presParOf" srcId="{BF855A7A-63EB-4AAA-9200-197AC391A47C}" destId="{4E491962-FBF0-49C1-9C65-E993EBEA290A}" srcOrd="1" destOrd="0" presId="urn:microsoft.com/office/officeart/2005/8/layout/vList2"/>
    <dgm:cxn modelId="{D6871259-FEA9-4333-B496-29A8D55EA81E}" type="presParOf" srcId="{BF855A7A-63EB-4AAA-9200-197AC391A47C}" destId="{E45BC1A9-0602-46EF-949C-314FDEE6F2A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31E93E-6E27-417D-95C4-DB5D08983D26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F02EAEAB-4E50-4C3E-8869-685A51291063}">
      <dgm:prSet phldr="0"/>
      <dgm:spPr/>
      <dgm:t>
        <a:bodyPr/>
        <a:lstStyle/>
        <a:p>
          <a:pPr algn="l" rtl="0">
            <a:lnSpc>
              <a:spcPct val="110000"/>
            </a:lnSpc>
          </a:pPr>
          <a:r>
            <a:rPr lang="ru-RU" b="1" dirty="0">
              <a:latin typeface="Posterama"/>
            </a:rPr>
            <a:t>Практические отсутствие контроля</a:t>
          </a:r>
          <a:r>
            <a:rPr lang="ru-RU" b="0" dirty="0"/>
            <a:t>;</a:t>
          </a:r>
        </a:p>
      </dgm:t>
    </dgm:pt>
    <dgm:pt modelId="{193D6A8D-E8B7-4AF4-92EB-073B05679130}" type="parTrans" cxnId="{F95538F0-9E9E-459F-A1CB-E9109F4D278E}">
      <dgm:prSet/>
      <dgm:spPr/>
    </dgm:pt>
    <dgm:pt modelId="{291648EC-26A5-45F0-A6A1-1C043776B3A3}" type="sibTrans" cxnId="{F95538F0-9E9E-459F-A1CB-E9109F4D278E}">
      <dgm:prSet/>
      <dgm:spPr/>
    </dgm:pt>
    <dgm:pt modelId="{4DB3D83F-DBF6-4F0E-8607-D696583D370A}">
      <dgm:prSet phldr="0"/>
      <dgm:spPr/>
      <dgm:t>
        <a:bodyPr/>
        <a:lstStyle/>
        <a:p>
          <a:pPr algn="l" rtl="0">
            <a:lnSpc>
              <a:spcPct val="110000"/>
            </a:lnSpc>
          </a:pPr>
          <a:r>
            <a:rPr lang="ru-RU" b="1" dirty="0">
              <a:latin typeface="Posterama"/>
            </a:rPr>
            <a:t>Возникновение неформальных групп и лидеров</a:t>
          </a:r>
          <a:r>
            <a:rPr lang="ru-RU" b="0" dirty="0"/>
            <a:t>;</a:t>
          </a:r>
        </a:p>
      </dgm:t>
    </dgm:pt>
    <dgm:pt modelId="{FC4B2A6C-D97D-4760-9C49-D4E95569845C}" type="parTrans" cxnId="{1AE585E4-EDF9-4281-B3FC-71E69B4D42C3}">
      <dgm:prSet/>
      <dgm:spPr/>
    </dgm:pt>
    <dgm:pt modelId="{8985875F-80DC-43FF-B997-4DDEABFC1A32}" type="sibTrans" cxnId="{1AE585E4-EDF9-4281-B3FC-71E69B4D42C3}">
      <dgm:prSet/>
      <dgm:spPr/>
    </dgm:pt>
    <dgm:pt modelId="{C0DD14AF-EEA3-4420-9710-1F9255C16290}">
      <dgm:prSet phldr="0"/>
      <dgm:spPr/>
      <dgm:t>
        <a:bodyPr/>
        <a:lstStyle/>
        <a:p>
          <a:pPr algn="l" rtl="0">
            <a:lnSpc>
              <a:spcPct val="110000"/>
            </a:lnSpc>
          </a:pPr>
          <a:r>
            <a:rPr lang="ru-RU" b="1" dirty="0">
              <a:latin typeface="Posterama"/>
            </a:rPr>
            <a:t>Возможно реализация корыстных целей сотрудников</a:t>
          </a:r>
          <a:r>
            <a:rPr lang="ru-RU" b="0" dirty="0"/>
            <a:t>;</a:t>
          </a:r>
        </a:p>
      </dgm:t>
    </dgm:pt>
    <dgm:pt modelId="{00D23165-3D9B-45A1-8EF5-AD092BD53331}" type="parTrans" cxnId="{C0C4D2ED-1548-4343-B8FE-93D5ACB72A63}">
      <dgm:prSet/>
      <dgm:spPr/>
    </dgm:pt>
    <dgm:pt modelId="{1F3F5A35-C715-4EAF-909B-88F8172094C7}" type="sibTrans" cxnId="{C0C4D2ED-1548-4343-B8FE-93D5ACB72A63}">
      <dgm:prSet/>
      <dgm:spPr/>
    </dgm:pt>
    <dgm:pt modelId="{3A5B1FFC-7A78-4842-B8F6-428003BA4D90}">
      <dgm:prSet phldr="0"/>
      <dgm:spPr/>
      <dgm:t>
        <a:bodyPr/>
        <a:lstStyle/>
        <a:p>
          <a:pPr algn="l" rtl="0">
            <a:lnSpc>
              <a:spcPct val="110000"/>
            </a:lnSpc>
          </a:pPr>
          <a:r>
            <a:rPr lang="ru-RU" b="1" dirty="0">
              <a:latin typeface="Posterama"/>
            </a:rPr>
            <a:t>Низкая эффективность работы</a:t>
          </a:r>
        </a:p>
      </dgm:t>
    </dgm:pt>
    <dgm:pt modelId="{E204AA80-3180-4615-8472-F3A660E03D37}" type="parTrans" cxnId="{548F80D5-AA72-4923-931C-5F5A44010949}">
      <dgm:prSet/>
      <dgm:spPr/>
    </dgm:pt>
    <dgm:pt modelId="{F7892683-1B1C-46A5-BEA1-2083CCE873D7}" type="sibTrans" cxnId="{548F80D5-AA72-4923-931C-5F5A44010949}">
      <dgm:prSet/>
      <dgm:spPr/>
    </dgm:pt>
    <dgm:pt modelId="{BF855A7A-63EB-4AAA-9200-197AC391A47C}" type="pres">
      <dgm:prSet presAssocID="{5C31E93E-6E27-417D-95C4-DB5D08983D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560F1B-8B03-4E36-9499-94B0FCFB811F}" type="pres">
      <dgm:prSet presAssocID="{F02EAEAB-4E50-4C3E-8869-685A5129106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E17CF-E8F5-43EF-AA70-A644C2040599}" type="pres">
      <dgm:prSet presAssocID="{291648EC-26A5-45F0-A6A1-1C043776B3A3}" presName="spacer" presStyleCnt="0"/>
      <dgm:spPr/>
    </dgm:pt>
    <dgm:pt modelId="{CD7BE9C7-BE35-40E9-8490-7086B50029C9}" type="pres">
      <dgm:prSet presAssocID="{4DB3D83F-DBF6-4F0E-8607-D696583D370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EFCFD-FD56-4BDF-BC5C-CEECBEE40497}" type="pres">
      <dgm:prSet presAssocID="{8985875F-80DC-43FF-B997-4DDEABFC1A32}" presName="spacer" presStyleCnt="0"/>
      <dgm:spPr/>
    </dgm:pt>
    <dgm:pt modelId="{E97A92FE-B4F3-4FD5-8D61-1E30A6D76547}" type="pres">
      <dgm:prSet presAssocID="{C0DD14AF-EEA3-4420-9710-1F9255C1629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BCB7A-836E-4FCF-99CB-080497EA033F}" type="pres">
      <dgm:prSet presAssocID="{1F3F5A35-C715-4EAF-909B-88F8172094C7}" presName="spacer" presStyleCnt="0"/>
      <dgm:spPr/>
    </dgm:pt>
    <dgm:pt modelId="{1047BA17-E0BE-42AE-AA92-7DF13197098A}" type="pres">
      <dgm:prSet presAssocID="{3A5B1FFC-7A78-4842-B8F6-428003BA4D9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7721AB-A97E-4044-8D97-200C249128B2}" type="presOf" srcId="{4DB3D83F-DBF6-4F0E-8607-D696583D370A}" destId="{CD7BE9C7-BE35-40E9-8490-7086B50029C9}" srcOrd="0" destOrd="0" presId="urn:microsoft.com/office/officeart/2005/8/layout/vList2"/>
    <dgm:cxn modelId="{6ABD18EE-EA08-4043-BDE7-CACA3CB0CABD}" type="presOf" srcId="{3A5B1FFC-7A78-4842-B8F6-428003BA4D90}" destId="{1047BA17-E0BE-42AE-AA92-7DF13197098A}" srcOrd="0" destOrd="0" presId="urn:microsoft.com/office/officeart/2005/8/layout/vList2"/>
    <dgm:cxn modelId="{9DBAEA39-07F3-4FB0-918F-E287C1709430}" type="presOf" srcId="{5C31E93E-6E27-417D-95C4-DB5D08983D26}" destId="{BF855A7A-63EB-4AAA-9200-197AC391A47C}" srcOrd="0" destOrd="0" presId="urn:microsoft.com/office/officeart/2005/8/layout/vList2"/>
    <dgm:cxn modelId="{1AE585E4-EDF9-4281-B3FC-71E69B4D42C3}" srcId="{5C31E93E-6E27-417D-95C4-DB5D08983D26}" destId="{4DB3D83F-DBF6-4F0E-8607-D696583D370A}" srcOrd="1" destOrd="0" parTransId="{FC4B2A6C-D97D-4760-9C49-D4E95569845C}" sibTransId="{8985875F-80DC-43FF-B997-4DDEABFC1A32}"/>
    <dgm:cxn modelId="{C0C4D2ED-1548-4343-B8FE-93D5ACB72A63}" srcId="{5C31E93E-6E27-417D-95C4-DB5D08983D26}" destId="{C0DD14AF-EEA3-4420-9710-1F9255C16290}" srcOrd="2" destOrd="0" parTransId="{00D23165-3D9B-45A1-8EF5-AD092BD53331}" sibTransId="{1F3F5A35-C715-4EAF-909B-88F8172094C7}"/>
    <dgm:cxn modelId="{4E714EC1-5A68-4F31-8F62-565359F99088}" type="presOf" srcId="{C0DD14AF-EEA3-4420-9710-1F9255C16290}" destId="{E97A92FE-B4F3-4FD5-8D61-1E30A6D76547}" srcOrd="0" destOrd="0" presId="urn:microsoft.com/office/officeart/2005/8/layout/vList2"/>
    <dgm:cxn modelId="{548F80D5-AA72-4923-931C-5F5A44010949}" srcId="{5C31E93E-6E27-417D-95C4-DB5D08983D26}" destId="{3A5B1FFC-7A78-4842-B8F6-428003BA4D90}" srcOrd="3" destOrd="0" parTransId="{E204AA80-3180-4615-8472-F3A660E03D37}" sibTransId="{F7892683-1B1C-46A5-BEA1-2083CCE873D7}"/>
    <dgm:cxn modelId="{470676A6-86EC-403C-ABFB-4B6B799C29C4}" type="presOf" srcId="{F02EAEAB-4E50-4C3E-8869-685A51291063}" destId="{5A560F1B-8B03-4E36-9499-94B0FCFB811F}" srcOrd="0" destOrd="0" presId="urn:microsoft.com/office/officeart/2005/8/layout/vList2"/>
    <dgm:cxn modelId="{F95538F0-9E9E-459F-A1CB-E9109F4D278E}" srcId="{5C31E93E-6E27-417D-95C4-DB5D08983D26}" destId="{F02EAEAB-4E50-4C3E-8869-685A51291063}" srcOrd="0" destOrd="0" parTransId="{193D6A8D-E8B7-4AF4-92EB-073B05679130}" sibTransId="{291648EC-26A5-45F0-A6A1-1C043776B3A3}"/>
    <dgm:cxn modelId="{90B2CD9E-A7AA-4BCD-85F2-E8EC12602CC3}" type="presParOf" srcId="{BF855A7A-63EB-4AAA-9200-197AC391A47C}" destId="{5A560F1B-8B03-4E36-9499-94B0FCFB811F}" srcOrd="0" destOrd="0" presId="urn:microsoft.com/office/officeart/2005/8/layout/vList2"/>
    <dgm:cxn modelId="{90348878-6C82-42A7-B979-4DC6ACCB1CF0}" type="presParOf" srcId="{BF855A7A-63EB-4AAA-9200-197AC391A47C}" destId="{7AFE17CF-E8F5-43EF-AA70-A644C2040599}" srcOrd="1" destOrd="0" presId="urn:microsoft.com/office/officeart/2005/8/layout/vList2"/>
    <dgm:cxn modelId="{F73EC60A-5308-422C-B3C1-67134970A5D5}" type="presParOf" srcId="{BF855A7A-63EB-4AAA-9200-197AC391A47C}" destId="{CD7BE9C7-BE35-40E9-8490-7086B50029C9}" srcOrd="2" destOrd="0" presId="urn:microsoft.com/office/officeart/2005/8/layout/vList2"/>
    <dgm:cxn modelId="{3D63D702-AD10-4606-A9DC-D3BF4EFB0DCF}" type="presParOf" srcId="{BF855A7A-63EB-4AAA-9200-197AC391A47C}" destId="{D18EFCFD-FD56-4BDF-BC5C-CEECBEE40497}" srcOrd="3" destOrd="0" presId="urn:microsoft.com/office/officeart/2005/8/layout/vList2"/>
    <dgm:cxn modelId="{7ED8A685-5A03-4630-9EF9-AE63A2B99F6C}" type="presParOf" srcId="{BF855A7A-63EB-4AAA-9200-197AC391A47C}" destId="{E97A92FE-B4F3-4FD5-8D61-1E30A6D76547}" srcOrd="4" destOrd="0" presId="urn:microsoft.com/office/officeart/2005/8/layout/vList2"/>
    <dgm:cxn modelId="{6BD32276-1486-4E65-869F-0617511BEE9C}" type="presParOf" srcId="{BF855A7A-63EB-4AAA-9200-197AC391A47C}" destId="{BE3BCB7A-836E-4FCF-99CB-080497EA033F}" srcOrd="5" destOrd="0" presId="urn:microsoft.com/office/officeart/2005/8/layout/vList2"/>
    <dgm:cxn modelId="{D499BFDD-256F-4D4C-BD7B-BDA89CDFDC1C}" type="presParOf" srcId="{BF855A7A-63EB-4AAA-9200-197AC391A47C}" destId="{1047BA17-E0BE-42AE-AA92-7DF13197098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F4C8E-FEE2-4398-94B6-19EE18274EE0}">
      <dsp:nvSpPr>
        <dsp:cNvPr id="0" name=""/>
        <dsp:cNvSpPr/>
      </dsp:nvSpPr>
      <dsp:spPr>
        <a:xfrm>
          <a:off x="0" y="22504"/>
          <a:ext cx="5661144" cy="8952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Высокая скорость принятия решений;</a:t>
          </a:r>
          <a:endParaRPr lang="en-US" sz="2100" kern="1200" dirty="0"/>
        </a:p>
      </dsp:txBody>
      <dsp:txXfrm>
        <a:off x="43703" y="66207"/>
        <a:ext cx="5573738" cy="807863"/>
      </dsp:txXfrm>
    </dsp:sp>
    <dsp:sp modelId="{115E92A5-819B-485C-AC2D-FF8AA2F5DF01}">
      <dsp:nvSpPr>
        <dsp:cNvPr id="0" name=""/>
        <dsp:cNvSpPr/>
      </dsp:nvSpPr>
      <dsp:spPr>
        <a:xfrm>
          <a:off x="0" y="978254"/>
          <a:ext cx="5661144" cy="8952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Полный контроль исполнения;</a:t>
          </a:r>
          <a:endParaRPr lang="en-US" sz="2100" kern="1200" dirty="0"/>
        </a:p>
      </dsp:txBody>
      <dsp:txXfrm>
        <a:off x="43703" y="1021957"/>
        <a:ext cx="5573738" cy="807863"/>
      </dsp:txXfrm>
    </dsp:sp>
    <dsp:sp modelId="{361FB3D0-F8E3-403C-89A4-7659032A7879}">
      <dsp:nvSpPr>
        <dsp:cNvPr id="0" name=""/>
        <dsp:cNvSpPr/>
      </dsp:nvSpPr>
      <dsp:spPr>
        <a:xfrm>
          <a:off x="0" y="1934003"/>
          <a:ext cx="5661144" cy="8952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Низкий уровень требования к уровню квалификации;</a:t>
          </a:r>
          <a:endParaRPr lang="en-US" sz="2100" kern="1200" dirty="0"/>
        </a:p>
      </dsp:txBody>
      <dsp:txXfrm>
        <a:off x="43703" y="1977706"/>
        <a:ext cx="5573738" cy="807863"/>
      </dsp:txXfrm>
    </dsp:sp>
    <dsp:sp modelId="{E52E7D2E-FB1D-4925-AA1D-9C6D5F74F77D}">
      <dsp:nvSpPr>
        <dsp:cNvPr id="0" name=""/>
        <dsp:cNvSpPr/>
      </dsp:nvSpPr>
      <dsp:spPr>
        <a:xfrm>
          <a:off x="0" y="2889752"/>
          <a:ext cx="5661144" cy="8952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latin typeface="Posterama"/>
            </a:rPr>
            <a:t>Максимальная эксплуатация ресурсов</a:t>
          </a:r>
        </a:p>
      </dsp:txBody>
      <dsp:txXfrm>
        <a:off x="43703" y="2933455"/>
        <a:ext cx="5573738" cy="8078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F4C8E-FEE2-4398-94B6-19EE18274EE0}">
      <dsp:nvSpPr>
        <dsp:cNvPr id="0" name=""/>
        <dsp:cNvSpPr/>
      </dsp:nvSpPr>
      <dsp:spPr>
        <a:xfrm>
          <a:off x="0" y="57965"/>
          <a:ext cx="5589258" cy="11068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Много сил тратится на контроль сотрудников;</a:t>
          </a:r>
          <a:endParaRPr lang="en-US" sz="2200" b="1" kern="1200" dirty="0"/>
        </a:p>
      </dsp:txBody>
      <dsp:txXfrm>
        <a:off x="54030" y="111995"/>
        <a:ext cx="5481198" cy="998760"/>
      </dsp:txXfrm>
    </dsp:sp>
    <dsp:sp modelId="{115E92A5-819B-485C-AC2D-FF8AA2F5DF01}">
      <dsp:nvSpPr>
        <dsp:cNvPr id="0" name=""/>
        <dsp:cNvSpPr/>
      </dsp:nvSpPr>
      <dsp:spPr>
        <a:xfrm>
          <a:off x="0" y="1228146"/>
          <a:ext cx="5589258" cy="11068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Инициатива работников подавляется;</a:t>
          </a:r>
          <a:endParaRPr lang="en-US" sz="2200" b="1" kern="1200" dirty="0"/>
        </a:p>
      </dsp:txBody>
      <dsp:txXfrm>
        <a:off x="54030" y="1282176"/>
        <a:ext cx="5481198" cy="998760"/>
      </dsp:txXfrm>
    </dsp:sp>
    <dsp:sp modelId="{5A560F1B-8B03-4E36-9499-94B0FCFB811F}">
      <dsp:nvSpPr>
        <dsp:cNvPr id="0" name=""/>
        <dsp:cNvSpPr/>
      </dsp:nvSpPr>
      <dsp:spPr>
        <a:xfrm>
          <a:off x="0" y="2398326"/>
          <a:ext cx="5589258" cy="11068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/>
            <a:t>Высокий риск принятий решений</a:t>
          </a:r>
          <a:endParaRPr lang="en-US" sz="2200" kern="1200" dirty="0"/>
        </a:p>
      </dsp:txBody>
      <dsp:txXfrm>
        <a:off x="54030" y="2452356"/>
        <a:ext cx="5481198" cy="9987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FB3D0-F8E3-403C-89A4-7659032A7879}">
      <dsp:nvSpPr>
        <dsp:cNvPr id="0" name=""/>
        <dsp:cNvSpPr/>
      </dsp:nvSpPr>
      <dsp:spPr>
        <a:xfrm>
          <a:off x="0" y="372529"/>
          <a:ext cx="4913522" cy="118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>
              <a:latin typeface="Posterama"/>
            </a:rPr>
            <a:t>Инициатива исходит только от работников</a:t>
          </a:r>
          <a:r>
            <a:rPr lang="ru-RU" sz="2900" kern="1200" dirty="0"/>
            <a:t>;</a:t>
          </a:r>
        </a:p>
      </dsp:txBody>
      <dsp:txXfrm>
        <a:off x="57971" y="430500"/>
        <a:ext cx="4797580" cy="1071608"/>
      </dsp:txXfrm>
    </dsp:sp>
    <dsp:sp modelId="{E45BC1A9-0602-46EF-949C-314FDEE6F2A6}">
      <dsp:nvSpPr>
        <dsp:cNvPr id="0" name=""/>
        <dsp:cNvSpPr/>
      </dsp:nvSpPr>
      <dsp:spPr>
        <a:xfrm>
          <a:off x="0" y="1643599"/>
          <a:ext cx="4913522" cy="11875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>
              <a:latin typeface="Posterama"/>
            </a:rPr>
            <a:t>Полностью раскрываются творческие способности</a:t>
          </a:r>
        </a:p>
      </dsp:txBody>
      <dsp:txXfrm>
        <a:off x="57971" y="1701570"/>
        <a:ext cx="4797580" cy="10716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560F1B-8B03-4E36-9499-94B0FCFB811F}">
      <dsp:nvSpPr>
        <dsp:cNvPr id="0" name=""/>
        <dsp:cNvSpPr/>
      </dsp:nvSpPr>
      <dsp:spPr>
        <a:xfrm>
          <a:off x="0" y="93312"/>
          <a:ext cx="5689899" cy="85556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Posterama"/>
            </a:rPr>
            <a:t>Практические отсутствие контроля</a:t>
          </a:r>
          <a:r>
            <a:rPr lang="ru-RU" sz="1800" b="0" kern="1200" dirty="0"/>
            <a:t>;</a:t>
          </a:r>
        </a:p>
      </dsp:txBody>
      <dsp:txXfrm>
        <a:off x="41765" y="135077"/>
        <a:ext cx="5606369" cy="772032"/>
      </dsp:txXfrm>
    </dsp:sp>
    <dsp:sp modelId="{CD7BE9C7-BE35-40E9-8490-7086B50029C9}">
      <dsp:nvSpPr>
        <dsp:cNvPr id="0" name=""/>
        <dsp:cNvSpPr/>
      </dsp:nvSpPr>
      <dsp:spPr>
        <a:xfrm>
          <a:off x="0" y="1000715"/>
          <a:ext cx="5689899" cy="85556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Posterama"/>
            </a:rPr>
            <a:t>Возникновение неформальных групп и лидеров</a:t>
          </a:r>
          <a:r>
            <a:rPr lang="ru-RU" sz="1800" b="0" kern="1200" dirty="0"/>
            <a:t>;</a:t>
          </a:r>
        </a:p>
      </dsp:txBody>
      <dsp:txXfrm>
        <a:off x="41765" y="1042480"/>
        <a:ext cx="5606369" cy="772032"/>
      </dsp:txXfrm>
    </dsp:sp>
    <dsp:sp modelId="{E97A92FE-B4F3-4FD5-8D61-1E30A6D76547}">
      <dsp:nvSpPr>
        <dsp:cNvPr id="0" name=""/>
        <dsp:cNvSpPr/>
      </dsp:nvSpPr>
      <dsp:spPr>
        <a:xfrm>
          <a:off x="0" y="1908117"/>
          <a:ext cx="5689899" cy="85556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Posterama"/>
            </a:rPr>
            <a:t>Возможно реализация корыстных целей сотрудников</a:t>
          </a:r>
          <a:r>
            <a:rPr lang="ru-RU" sz="1800" b="0" kern="1200" dirty="0"/>
            <a:t>;</a:t>
          </a:r>
        </a:p>
      </dsp:txBody>
      <dsp:txXfrm>
        <a:off x="41765" y="1949882"/>
        <a:ext cx="5606369" cy="772032"/>
      </dsp:txXfrm>
    </dsp:sp>
    <dsp:sp modelId="{1047BA17-E0BE-42AE-AA92-7DF13197098A}">
      <dsp:nvSpPr>
        <dsp:cNvPr id="0" name=""/>
        <dsp:cNvSpPr/>
      </dsp:nvSpPr>
      <dsp:spPr>
        <a:xfrm>
          <a:off x="0" y="2815519"/>
          <a:ext cx="5689899" cy="85556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Posterama"/>
            </a:rPr>
            <a:t>Низкая эффективность работы</a:t>
          </a:r>
        </a:p>
      </dsp:txBody>
      <dsp:txXfrm>
        <a:off x="41765" y="2857284"/>
        <a:ext cx="5606369" cy="772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5EF58D-B62B-40BB-83AA-9D07CFC4ED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557783"/>
            <a:ext cx="10969752" cy="313080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6AC06D3-F571-4213-A2A4-6A1915120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3902206"/>
            <a:ext cx="10969752" cy="2240529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5A10580-AD31-4B8F-8448-55A666AC1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A860-F335-4252-AA00-24FB67ED2982}" type="datetime1">
              <a:rPr lang="en-US" smtClean="0"/>
              <a:t>3/17/2023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EC99C8-515A-4FEA-9CD2-6D0BF46C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72AF1B-1868-4C05-B6C3-9EBF29A5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22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5170B0-C1C5-4976-80E8-6B4F90EB3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97593EE-493E-4BCE-8992-24CA63E1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80919F-FDDD-42FB-8422-A0665D558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B1048-0047-48CA-88BA-D69B470942CF}" type="datetime1">
              <a:rPr lang="en-US" smtClean="0"/>
              <a:t>3/17/2023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16D38A-35F8-4667-A1F4-49644471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59CC230-78B7-487B-9C95-CB00868F6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7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14CB826-D9AA-4689-B8C0-38D999F0D0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557784"/>
            <a:ext cx="2854452" cy="56434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61F1CDD-16FB-45E0-9887-24374C56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557784"/>
            <a:ext cx="7734300" cy="56434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846397-BBD2-4426-B1F5-FD6EA3CD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879-648C-49A9-81A2-0EF5946532D0}" type="datetime1">
              <a:rPr lang="en-US" smtClean="0"/>
              <a:t>3/17/2023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AB91E4-73D0-4ACD-8F54-00EE6FB1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B28C61-59FE-44D6-A7D6-AAD29223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290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E6D384-B2C5-42A4-9774-A931C39BA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8D736C-5FCC-43BC-B824-A90F2CC5D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A3A50-B922-45BE-945D-7ED3EBD8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C802-30E3-4658-9CCA-F873646FEC67}" type="datetime1">
              <a:rPr lang="en-US" smtClean="0"/>
              <a:t>3/17/2023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241F78-20DE-4D53-BB25-79E5C4E1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643084-C669-4FDF-87D4-F22D36BB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9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C6C559-800C-489A-9174-7901F92B0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7784"/>
            <a:ext cx="10969752" cy="3146400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142B5C3-320B-4CFD-B6A7-A28C7E435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8" y="3902207"/>
            <a:ext cx="10969752" cy="218744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FCA372-3F42-4113-A73B-5FDCF93CB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27A3-19CE-4153-81CE-64EB7AB094B3}" type="datetime1">
              <a:rPr lang="en-US" smtClean="0"/>
              <a:t>3/17/2023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DA1197-0C78-4878-B086-5D206EA49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F1B83D8-FD42-44FF-AA20-944A519CC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87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D685AA-B5C7-4E3D-85FA-94F3C73E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3AFEEA-6F3F-4630-A950-61C05D2FAF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81369"/>
            <a:ext cx="5410200" cy="40955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AC36817-B869-4D19-9EE8-A3166B0E1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2081369"/>
            <a:ext cx="5410200" cy="40955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C074146-2374-4321-AEBB-3E9B09D77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A100-10F6-477E-8847-29D479EF1C92}" type="datetime1">
              <a:rPr lang="en-US" smtClean="0"/>
              <a:t>3/17/2023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C42337B-B902-4DC2-BB94-02B8A754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44AD585-B83C-4ECF-AF42-8DDF6996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088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3A9ADB-3495-481F-BB4E-9C7128B17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74578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ED6FF4C-26CB-4281-A2F7-6CBE45186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895096"/>
            <a:ext cx="5387975" cy="823912"/>
          </a:xfrm>
        </p:spPr>
        <p:txBody>
          <a:bodyPr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F2E72A9-F222-45B4-9355-C04C05864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842211"/>
            <a:ext cx="5387975" cy="33474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A699F6E-77AD-4EBC-BAF9-5A43CDEC4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7890" y="1895096"/>
            <a:ext cx="5414510" cy="823912"/>
          </a:xfrm>
        </p:spPr>
        <p:txBody>
          <a:bodyPr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0F77677-7169-4591-B047-0678815F4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67890" y="2842211"/>
            <a:ext cx="5414510" cy="33474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482A6EB-0285-4FA4-A00C-A7F716084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128AB-198A-495F-8475-FDB360C9873F}" type="datetime1">
              <a:rPr lang="en-US" smtClean="0"/>
              <a:t>3/17/2023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6D39526-82B8-402C-8A2B-82EF8F3F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55EC9E6-6FF1-4541-9CB1-A2FF9D852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44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170F54-6CED-4251-A0A6-32CCD1213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572C8E6-49D6-46A5-8DC3-B0D8E683C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A235E-F8FD-479F-9FC7-18BE84110877}" type="datetime1">
              <a:rPr lang="en-US" smtClean="0"/>
              <a:t>3/17/2023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B883CBA-77CD-4490-A5F3-BAA8FC254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EA5FF79-61B6-4693-8547-95B1F2F7A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31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FBDCB94-13E9-41CB-88F0-D30A1791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0F09B-68DA-462E-9DB4-4C9ADAB8CBCC}" type="datetime1">
              <a:rPr lang="en-US" smtClean="0"/>
              <a:t>3/17/2023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44795A4-736C-426D-8559-5AD589275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2A2ACD-17F3-4C16-8E77-86EC92CC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52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7FCB2E-B68A-48F9-8B20-CDED818FB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9" y="457199"/>
            <a:ext cx="4970822" cy="266020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081C83-64B5-4BFD-A163-75C2EA7F8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57200"/>
            <a:ext cx="5483352" cy="574400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25D44AD-E361-48A3-936D-DDA0D5144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9" y="3329989"/>
            <a:ext cx="4970822" cy="287121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9EED06C-E016-489C-8863-EA1BE998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C4E36-FABE-47EB-AA7F-C19A93824617}" type="datetime1">
              <a:rPr lang="en-US" smtClean="0"/>
              <a:t>3/17/2023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9161F0-D253-49A7-9A08-7A0A22814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742C61A-B326-40A7-A286-90D0544BB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52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F2DF6F-D00F-4CE4-8701-B00627346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9" y="457199"/>
            <a:ext cx="4970822" cy="26674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A0FF7AB-F851-4425-8407-996C920E68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457199"/>
            <a:ext cx="5483352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2ED6CF5-154F-4615-8CDC-E2BFA61FA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9" y="3322708"/>
            <a:ext cx="4970822" cy="25462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1A5C400-0D13-495F-8C4E-EC3CDF5F2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9CE6B-5DE6-4A2D-B72E-5E8969F9F56F}" type="datetime1">
              <a:rPr lang="en-US" smtClean="0"/>
              <a:t>3/17/2023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CB290D7-98AC-45E5-A7D6-73520AFC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94276C-2BD2-4C4F-AC04-DD3D73768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21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42E603F-28B7-4831-BF23-65FBAB13D5FB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4D39700F-2B10-4402-A7DD-06EE224588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-1" y="232968"/>
            <a:ext cx="9560477" cy="6625032"/>
          </a:xfrm>
          <a:custGeom>
            <a:avLst/>
            <a:gdLst>
              <a:gd name="connsiteX0" fmla="*/ 8831314 w 9263816"/>
              <a:gd name="connsiteY0" fmla="*/ 5943878 h 6858000"/>
              <a:gd name="connsiteX1" fmla="*/ 9179783 w 9263816"/>
              <a:gd name="connsiteY1" fmla="*/ 6086141 h 6858000"/>
              <a:gd name="connsiteX2" fmla="*/ 9260887 w 9263816"/>
              <a:gd name="connsiteY2" fmla="*/ 6279156 h 6858000"/>
              <a:gd name="connsiteX3" fmla="*/ 8925621 w 9263816"/>
              <a:gd name="connsiteY3" fmla="*/ 6708712 h 6858000"/>
              <a:gd name="connsiteX4" fmla="*/ 8496050 w 9263816"/>
              <a:gd name="connsiteY4" fmla="*/ 6373449 h 6858000"/>
              <a:gd name="connsiteX5" fmla="*/ 8831314 w 9263816"/>
              <a:gd name="connsiteY5" fmla="*/ 5943878 h 6858000"/>
              <a:gd name="connsiteX6" fmla="*/ 7397485 w 9263816"/>
              <a:gd name="connsiteY6" fmla="*/ 5931706 h 6858000"/>
              <a:gd name="connsiteX7" fmla="*/ 7917779 w 9263816"/>
              <a:gd name="connsiteY7" fmla="*/ 6191864 h 6858000"/>
              <a:gd name="connsiteX8" fmla="*/ 8013467 w 9263816"/>
              <a:gd name="connsiteY8" fmla="*/ 6375784 h 6858000"/>
              <a:gd name="connsiteX9" fmla="*/ 8021879 w 9263816"/>
              <a:gd name="connsiteY9" fmla="*/ 6753751 h 6858000"/>
              <a:gd name="connsiteX10" fmla="*/ 7981316 w 9263816"/>
              <a:gd name="connsiteY10" fmla="*/ 6858000 h 6858000"/>
              <a:gd name="connsiteX11" fmla="*/ 6819486 w 9263816"/>
              <a:gd name="connsiteY11" fmla="*/ 6858000 h 6858000"/>
              <a:gd name="connsiteX12" fmla="*/ 6785199 w 9263816"/>
              <a:gd name="connsiteY12" fmla="*/ 6781101 h 6858000"/>
              <a:gd name="connsiteX13" fmla="*/ 7196747 w 9263816"/>
              <a:gd name="connsiteY13" fmla="*/ 5964309 h 6858000"/>
              <a:gd name="connsiteX14" fmla="*/ 7397485 w 9263816"/>
              <a:gd name="connsiteY14" fmla="*/ 5931706 h 6858000"/>
              <a:gd name="connsiteX15" fmla="*/ 1505570 w 9263816"/>
              <a:gd name="connsiteY15" fmla="*/ 227178 h 6858000"/>
              <a:gd name="connsiteX16" fmla="*/ 2026489 w 9263816"/>
              <a:gd name="connsiteY16" fmla="*/ 392370 h 6858000"/>
              <a:gd name="connsiteX17" fmla="*/ 2444553 w 9263816"/>
              <a:gd name="connsiteY17" fmla="*/ 1654853 h 6858000"/>
              <a:gd name="connsiteX18" fmla="*/ 3183153 w 9263816"/>
              <a:gd name="connsiteY18" fmla="*/ 2116208 h 6858000"/>
              <a:gd name="connsiteX19" fmla="*/ 4288384 w 9263816"/>
              <a:gd name="connsiteY19" fmla="*/ 1291908 h 6858000"/>
              <a:gd name="connsiteX20" fmla="*/ 5472602 w 9263816"/>
              <a:gd name="connsiteY20" fmla="*/ 1697818 h 6858000"/>
              <a:gd name="connsiteX21" fmla="*/ 5844697 w 9263816"/>
              <a:gd name="connsiteY21" fmla="*/ 3444791 h 6858000"/>
              <a:gd name="connsiteX22" fmla="*/ 6715674 w 9263816"/>
              <a:gd name="connsiteY22" fmla="*/ 4065208 h 6858000"/>
              <a:gd name="connsiteX23" fmla="*/ 8130429 w 9263816"/>
              <a:gd name="connsiteY23" fmla="*/ 4101787 h 6858000"/>
              <a:gd name="connsiteX24" fmla="*/ 8624630 w 9263816"/>
              <a:gd name="connsiteY24" fmla="*/ 4686202 h 6858000"/>
              <a:gd name="connsiteX25" fmla="*/ 8623843 w 9263816"/>
              <a:gd name="connsiteY25" fmla="*/ 4685749 h 6858000"/>
              <a:gd name="connsiteX26" fmla="*/ 8646859 w 9263816"/>
              <a:gd name="connsiteY26" fmla="*/ 4835156 h 6858000"/>
              <a:gd name="connsiteX27" fmla="*/ 8079403 w 9263816"/>
              <a:gd name="connsiteY27" fmla="*/ 5661624 h 6858000"/>
              <a:gd name="connsiteX28" fmla="*/ 6833105 w 9263816"/>
              <a:gd name="connsiteY28" fmla="*/ 5397208 h 6858000"/>
              <a:gd name="connsiteX29" fmla="*/ 5900832 w 9263816"/>
              <a:gd name="connsiteY29" fmla="*/ 5944462 h 6858000"/>
              <a:gd name="connsiteX30" fmla="*/ 6067212 w 9263816"/>
              <a:gd name="connsiteY30" fmla="*/ 6811916 h 6858000"/>
              <a:gd name="connsiteX31" fmla="*/ 6089565 w 9263816"/>
              <a:gd name="connsiteY31" fmla="*/ 6858000 h 6858000"/>
              <a:gd name="connsiteX32" fmla="*/ 0 w 9263816"/>
              <a:gd name="connsiteY32" fmla="*/ 6858000 h 6858000"/>
              <a:gd name="connsiteX33" fmla="*/ 0 w 9263816"/>
              <a:gd name="connsiteY33" fmla="*/ 2181377 h 6858000"/>
              <a:gd name="connsiteX34" fmla="*/ 73069 w 9263816"/>
              <a:gd name="connsiteY34" fmla="*/ 2215839 h 6858000"/>
              <a:gd name="connsiteX35" fmla="*/ 335445 w 9263816"/>
              <a:gd name="connsiteY35" fmla="*/ 2237140 h 6858000"/>
              <a:gd name="connsiteX36" fmla="*/ 752878 w 9263816"/>
              <a:gd name="connsiteY36" fmla="*/ 1445285 h 6858000"/>
              <a:gd name="connsiteX37" fmla="*/ 1202551 w 9263816"/>
              <a:gd name="connsiteY37" fmla="*/ 314229 h 6858000"/>
              <a:gd name="connsiteX38" fmla="*/ 1505570 w 9263816"/>
              <a:gd name="connsiteY38" fmla="*/ 227178 h 6858000"/>
              <a:gd name="connsiteX39" fmla="*/ 3142509 w 9263816"/>
              <a:gd name="connsiteY39" fmla="*/ 68854 h 6858000"/>
              <a:gd name="connsiteX40" fmla="*/ 3490978 w 9263816"/>
              <a:gd name="connsiteY40" fmla="*/ 211117 h 6858000"/>
              <a:gd name="connsiteX41" fmla="*/ 3572083 w 9263816"/>
              <a:gd name="connsiteY41" fmla="*/ 404131 h 6858000"/>
              <a:gd name="connsiteX42" fmla="*/ 3236814 w 9263816"/>
              <a:gd name="connsiteY42" fmla="*/ 833688 h 6858000"/>
              <a:gd name="connsiteX43" fmla="*/ 2807245 w 9263816"/>
              <a:gd name="connsiteY43" fmla="*/ 498425 h 6858000"/>
              <a:gd name="connsiteX44" fmla="*/ 3142509 w 9263816"/>
              <a:gd name="connsiteY44" fmla="*/ 68854 h 6858000"/>
              <a:gd name="connsiteX45" fmla="*/ 0 w 9263816"/>
              <a:gd name="connsiteY45" fmla="*/ 0 h 6858000"/>
              <a:gd name="connsiteX46" fmla="*/ 39858 w 9263816"/>
              <a:gd name="connsiteY46" fmla="*/ 0 h 6858000"/>
              <a:gd name="connsiteX47" fmla="*/ 65022 w 9263816"/>
              <a:gd name="connsiteY47" fmla="*/ 5834 h 6858000"/>
              <a:gd name="connsiteX48" fmla="*/ 389258 w 9263816"/>
              <a:gd name="connsiteY48" fmla="*/ 235630 h 6858000"/>
              <a:gd name="connsiteX49" fmla="*/ 485484 w 9263816"/>
              <a:gd name="connsiteY49" fmla="*/ 420070 h 6858000"/>
              <a:gd name="connsiteX50" fmla="*/ 74229 w 9263816"/>
              <a:gd name="connsiteY50" fmla="*/ 1237955 h 6858000"/>
              <a:gd name="connsiteX51" fmla="*/ 0 w 9263816"/>
              <a:gd name="connsiteY51" fmla="*/ 12544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263816" h="6858000">
                <a:moveTo>
                  <a:pt x="8831314" y="5943878"/>
                </a:moveTo>
                <a:cubicBezTo>
                  <a:pt x="8964281" y="5927490"/>
                  <a:pt x="9096260" y="5981362"/>
                  <a:pt x="9179783" y="6086141"/>
                </a:cubicBezTo>
                <a:cubicBezTo>
                  <a:pt x="9224074" y="6141769"/>
                  <a:pt x="9252211" y="6208560"/>
                  <a:pt x="9260887" y="6279156"/>
                </a:cubicBezTo>
                <a:cubicBezTo>
                  <a:pt x="9286897" y="6490362"/>
                  <a:pt x="9136845" y="6682672"/>
                  <a:pt x="8925621" y="6708712"/>
                </a:cubicBezTo>
                <a:cubicBezTo>
                  <a:pt x="8714398" y="6734766"/>
                  <a:pt x="8522062" y="6584655"/>
                  <a:pt x="8496050" y="6373449"/>
                </a:cubicBezTo>
                <a:cubicBezTo>
                  <a:pt x="8470038" y="6162229"/>
                  <a:pt x="8620090" y="5969920"/>
                  <a:pt x="8831314" y="5943878"/>
                </a:cubicBezTo>
                <a:close/>
                <a:moveTo>
                  <a:pt x="7397485" y="5931706"/>
                </a:moveTo>
                <a:cubicBezTo>
                  <a:pt x="7598431" y="5931157"/>
                  <a:pt x="7792965" y="6024548"/>
                  <a:pt x="7917779" y="6191864"/>
                </a:cubicBezTo>
                <a:cubicBezTo>
                  <a:pt x="7959204" y="6247714"/>
                  <a:pt x="7991530" y="6309792"/>
                  <a:pt x="8013467" y="6375784"/>
                </a:cubicBezTo>
                <a:cubicBezTo>
                  <a:pt x="8055425" y="6502973"/>
                  <a:pt x="8055748" y="6633888"/>
                  <a:pt x="8021879" y="6753751"/>
                </a:cubicBezTo>
                <a:lnTo>
                  <a:pt x="7981316" y="6858000"/>
                </a:lnTo>
                <a:lnTo>
                  <a:pt x="6819486" y="6858000"/>
                </a:lnTo>
                <a:lnTo>
                  <a:pt x="6785199" y="6781101"/>
                </a:lnTo>
                <a:cubicBezTo>
                  <a:pt x="6673307" y="6441922"/>
                  <a:pt x="6857485" y="6076251"/>
                  <a:pt x="7196747" y="5964309"/>
                </a:cubicBezTo>
                <a:cubicBezTo>
                  <a:pt x="7262809" y="5942509"/>
                  <a:pt x="7330503" y="5931889"/>
                  <a:pt x="7397485" y="5931706"/>
                </a:cubicBezTo>
                <a:close/>
                <a:moveTo>
                  <a:pt x="1505570" y="227178"/>
                </a:moveTo>
                <a:cubicBezTo>
                  <a:pt x="1691018" y="218628"/>
                  <a:pt x="1889853" y="275403"/>
                  <a:pt x="2026489" y="392370"/>
                </a:cubicBezTo>
                <a:cubicBezTo>
                  <a:pt x="2369898" y="685965"/>
                  <a:pt x="2078266" y="1147857"/>
                  <a:pt x="2444553" y="1654853"/>
                </a:cubicBezTo>
                <a:cubicBezTo>
                  <a:pt x="2492906" y="1721679"/>
                  <a:pt x="2800482" y="2144546"/>
                  <a:pt x="3183153" y="2116208"/>
                </a:cubicBezTo>
                <a:cubicBezTo>
                  <a:pt x="3673561" y="2080541"/>
                  <a:pt x="3723222" y="1441614"/>
                  <a:pt x="4288384" y="1291908"/>
                </a:cubicBezTo>
                <a:cubicBezTo>
                  <a:pt x="4689065" y="1185875"/>
                  <a:pt x="5207943" y="1366633"/>
                  <a:pt x="5472602" y="1697818"/>
                </a:cubicBezTo>
                <a:cubicBezTo>
                  <a:pt x="5891294" y="2221754"/>
                  <a:pt x="5408012" y="2790179"/>
                  <a:pt x="5844697" y="3444791"/>
                </a:cubicBezTo>
                <a:cubicBezTo>
                  <a:pt x="6149900" y="3902467"/>
                  <a:pt x="6672672" y="4053594"/>
                  <a:pt x="6715674" y="4065208"/>
                </a:cubicBezTo>
                <a:cubicBezTo>
                  <a:pt x="7326423" y="4232519"/>
                  <a:pt x="7677158" y="3817020"/>
                  <a:pt x="8130429" y="4101787"/>
                </a:cubicBezTo>
                <a:cubicBezTo>
                  <a:pt x="8226340" y="4161985"/>
                  <a:pt x="8536372" y="4356819"/>
                  <a:pt x="8624630" y="4686202"/>
                </a:cubicBezTo>
                <a:lnTo>
                  <a:pt x="8623843" y="4685749"/>
                </a:lnTo>
                <a:cubicBezTo>
                  <a:pt x="8636924" y="4734567"/>
                  <a:pt x="8644635" y="4784678"/>
                  <a:pt x="8646859" y="4835156"/>
                </a:cubicBezTo>
                <a:cubicBezTo>
                  <a:pt x="8662596" y="5196604"/>
                  <a:pt x="8398383" y="5562326"/>
                  <a:pt x="8079403" y="5661624"/>
                </a:cubicBezTo>
                <a:cubicBezTo>
                  <a:pt x="7649807" y="5795217"/>
                  <a:pt x="7430996" y="5350293"/>
                  <a:pt x="6833105" y="5397208"/>
                </a:cubicBezTo>
                <a:cubicBezTo>
                  <a:pt x="6519033" y="5421527"/>
                  <a:pt x="6056658" y="5595550"/>
                  <a:pt x="5900832" y="5944462"/>
                </a:cubicBezTo>
                <a:cubicBezTo>
                  <a:pt x="5770548" y="6236600"/>
                  <a:pt x="5916359" y="6515160"/>
                  <a:pt x="6067212" y="6811916"/>
                </a:cubicBezTo>
                <a:lnTo>
                  <a:pt x="6089565" y="6858000"/>
                </a:lnTo>
                <a:lnTo>
                  <a:pt x="0" y="6858000"/>
                </a:lnTo>
                <a:lnTo>
                  <a:pt x="0" y="2181377"/>
                </a:lnTo>
                <a:lnTo>
                  <a:pt x="73069" y="2215839"/>
                </a:lnTo>
                <a:cubicBezTo>
                  <a:pt x="165116" y="2251829"/>
                  <a:pt x="254486" y="2263171"/>
                  <a:pt x="335445" y="2237140"/>
                </a:cubicBezTo>
                <a:cubicBezTo>
                  <a:pt x="594718" y="2153707"/>
                  <a:pt x="688441" y="1733807"/>
                  <a:pt x="752878" y="1445285"/>
                </a:cubicBezTo>
                <a:cubicBezTo>
                  <a:pt x="925059" y="674068"/>
                  <a:pt x="975076" y="456292"/>
                  <a:pt x="1202551" y="314229"/>
                </a:cubicBezTo>
                <a:cubicBezTo>
                  <a:pt x="1287853" y="260956"/>
                  <a:pt x="1394302" y="232308"/>
                  <a:pt x="1505570" y="227178"/>
                </a:cubicBezTo>
                <a:close/>
                <a:moveTo>
                  <a:pt x="3142509" y="68854"/>
                </a:moveTo>
                <a:cubicBezTo>
                  <a:pt x="3275474" y="52467"/>
                  <a:pt x="3407455" y="106339"/>
                  <a:pt x="3490978" y="211117"/>
                </a:cubicBezTo>
                <a:cubicBezTo>
                  <a:pt x="3535271" y="266744"/>
                  <a:pt x="3563404" y="333535"/>
                  <a:pt x="3572083" y="404131"/>
                </a:cubicBezTo>
                <a:cubicBezTo>
                  <a:pt x="3598092" y="615337"/>
                  <a:pt x="3448040" y="807648"/>
                  <a:pt x="3236814" y="833688"/>
                </a:cubicBezTo>
                <a:cubicBezTo>
                  <a:pt x="3025594" y="859741"/>
                  <a:pt x="2833255" y="709631"/>
                  <a:pt x="2807245" y="498425"/>
                </a:cubicBezTo>
                <a:cubicBezTo>
                  <a:pt x="2781232" y="287207"/>
                  <a:pt x="2931283" y="94896"/>
                  <a:pt x="3142509" y="68854"/>
                </a:cubicBezTo>
                <a:close/>
                <a:moveTo>
                  <a:pt x="0" y="0"/>
                </a:moveTo>
                <a:lnTo>
                  <a:pt x="39858" y="0"/>
                </a:lnTo>
                <a:lnTo>
                  <a:pt x="65022" y="5834"/>
                </a:lnTo>
                <a:cubicBezTo>
                  <a:pt x="191545" y="45606"/>
                  <a:pt x="305874" y="124173"/>
                  <a:pt x="389258" y="235630"/>
                </a:cubicBezTo>
                <a:cubicBezTo>
                  <a:pt x="430983" y="291600"/>
                  <a:pt x="463360" y="353876"/>
                  <a:pt x="485484" y="420070"/>
                </a:cubicBezTo>
                <a:cubicBezTo>
                  <a:pt x="597711" y="759508"/>
                  <a:pt x="413661" y="1125662"/>
                  <a:pt x="74229" y="1237955"/>
                </a:cubicBezTo>
                <a:lnTo>
                  <a:pt x="0" y="1254477"/>
                </a:lnTo>
                <a:close/>
              </a:path>
            </a:pathLst>
          </a:cu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760C036-BBCE-4F9E-AD56-DD36D4407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57784"/>
            <a:ext cx="109728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A5D7EC-1E6A-473F-B5A4-18CDFB6CF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106204"/>
            <a:ext cx="10972800" cy="4036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F9981C7-34D5-49A4-949D-715FD4BD8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800" kern="1200" cap="all" spc="200" smtClean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F481A142-DA77-4A5F-AD1F-14E6C18F0F5F}" type="datetime1">
              <a:rPr lang="en-US" smtClean="0"/>
              <a:t>3/17/2023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85CE6E-733D-4C60-B40B-C7C10CB5A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800" kern="1200" cap="all" spc="200" dirty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D80D8B-7909-4114-8EBA-C3086DC62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34600" y="6356350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800" kern="1200" cap="all" spc="200" smtClean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1F646F3F-274D-499B-ABBE-824EB4ABDC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48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Clr>
          <a:schemeClr val="accent5"/>
        </a:buClr>
        <a:buFont typeface="Avenir Next LT Pro" panose="020B05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Background Fill">
            <a:extLst>
              <a:ext uri="{FF2B5EF4-FFF2-40B4-BE49-F238E27FC236}">
                <a16:creationId xmlns:a16="http://schemas.microsoft.com/office/drawing/2014/main" xmlns="" id="{68CA250C-CF5A-4736-9249-D6111F7C55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ackground Fill">
            <a:extLst>
              <a:ext uri="{FF2B5EF4-FFF2-40B4-BE49-F238E27FC236}">
                <a16:creationId xmlns:a16="http://schemas.microsoft.com/office/drawing/2014/main" xmlns="" id="{18D902C6-08DE-45F8-B54A-41065C31B0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6B3AFF00-BBA4-4343-8496-80833519AA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3049" y="1"/>
            <a:ext cx="8916078" cy="6857999"/>
          </a:xfrm>
          <a:custGeom>
            <a:avLst/>
            <a:gdLst>
              <a:gd name="connsiteX0" fmla="*/ 8183400 w 8916078"/>
              <a:gd name="connsiteY0" fmla="*/ 3865853 h 6820849"/>
              <a:gd name="connsiteX1" fmla="*/ 8259593 w 8916078"/>
              <a:gd name="connsiteY1" fmla="*/ 3878252 h 6820849"/>
              <a:gd name="connsiteX2" fmla="*/ 8529076 w 8916078"/>
              <a:gd name="connsiteY2" fmla="*/ 4345010 h 6820849"/>
              <a:gd name="connsiteX3" fmla="*/ 8062319 w 8916078"/>
              <a:gd name="connsiteY3" fmla="*/ 4614493 h 6820849"/>
              <a:gd name="connsiteX4" fmla="*/ 7792836 w 8916078"/>
              <a:gd name="connsiteY4" fmla="*/ 4147735 h 6820849"/>
              <a:gd name="connsiteX5" fmla="*/ 8183400 w 8916078"/>
              <a:gd name="connsiteY5" fmla="*/ 3865853 h 6820849"/>
              <a:gd name="connsiteX6" fmla="*/ 8734942 w 8916078"/>
              <a:gd name="connsiteY6" fmla="*/ 2667480 h 6820849"/>
              <a:gd name="connsiteX7" fmla="*/ 8773412 w 8916078"/>
              <a:gd name="connsiteY7" fmla="*/ 2673741 h 6820849"/>
              <a:gd name="connsiteX8" fmla="*/ 8909474 w 8916078"/>
              <a:gd name="connsiteY8" fmla="*/ 2909407 h 6820849"/>
              <a:gd name="connsiteX9" fmla="*/ 8673808 w 8916078"/>
              <a:gd name="connsiteY9" fmla="*/ 3045469 h 6820849"/>
              <a:gd name="connsiteX10" fmla="*/ 8537746 w 8916078"/>
              <a:gd name="connsiteY10" fmla="*/ 2809802 h 6820849"/>
              <a:gd name="connsiteX11" fmla="*/ 8697151 w 8916078"/>
              <a:gd name="connsiteY11" fmla="*/ 2668961 h 6820849"/>
              <a:gd name="connsiteX12" fmla="*/ 8734942 w 8916078"/>
              <a:gd name="connsiteY12" fmla="*/ 2667480 h 6820849"/>
              <a:gd name="connsiteX13" fmla="*/ 8776652 w 8916078"/>
              <a:gd name="connsiteY13" fmla="*/ 1 h 6820849"/>
              <a:gd name="connsiteX14" fmla="*/ 8786961 w 8916078"/>
              <a:gd name="connsiteY14" fmla="*/ 42970 h 6820849"/>
              <a:gd name="connsiteX15" fmla="*/ 8775876 w 8916078"/>
              <a:gd name="connsiteY15" fmla="*/ 219853 h 6820849"/>
              <a:gd name="connsiteX16" fmla="*/ 8229255 w 8916078"/>
              <a:gd name="connsiteY16" fmla="*/ 535444 h 6820849"/>
              <a:gd name="connsiteX17" fmla="*/ 7899142 w 8916078"/>
              <a:gd name="connsiteY17" fmla="*/ 78053 h 6820849"/>
              <a:gd name="connsiteX18" fmla="*/ 7911844 w 8916078"/>
              <a:gd name="connsiteY18" fmla="*/ 1 h 6820849"/>
              <a:gd name="connsiteX19" fmla="*/ 0 w 8916078"/>
              <a:gd name="connsiteY19" fmla="*/ 0 h 6820849"/>
              <a:gd name="connsiteX20" fmla="*/ 3064542 w 8916078"/>
              <a:gd name="connsiteY20" fmla="*/ 1 h 6820849"/>
              <a:gd name="connsiteX21" fmla="*/ 3626351 w 8916078"/>
              <a:gd name="connsiteY21" fmla="*/ 1 h 6820849"/>
              <a:gd name="connsiteX22" fmla="*/ 6388767 w 8916078"/>
              <a:gd name="connsiteY22" fmla="*/ 1 h 6820849"/>
              <a:gd name="connsiteX23" fmla="*/ 7293415 w 8916078"/>
              <a:gd name="connsiteY23" fmla="*/ 1 h 6820849"/>
              <a:gd name="connsiteX24" fmla="*/ 7285291 w 8916078"/>
              <a:gd name="connsiteY24" fmla="*/ 184997 h 6820849"/>
              <a:gd name="connsiteX25" fmla="*/ 7288318 w 8916078"/>
              <a:gd name="connsiteY25" fmla="*/ 419996 h 6820849"/>
              <a:gd name="connsiteX26" fmla="*/ 7736280 w 8916078"/>
              <a:gd name="connsiteY26" fmla="*/ 1068100 h 6820849"/>
              <a:gd name="connsiteX27" fmla="*/ 8184147 w 8916078"/>
              <a:gd name="connsiteY27" fmla="*/ 2589406 h 6820849"/>
              <a:gd name="connsiteX28" fmla="*/ 7738154 w 8916078"/>
              <a:gd name="connsiteY28" fmla="*/ 3164270 h 6820849"/>
              <a:gd name="connsiteX29" fmla="*/ 7579762 w 8916078"/>
              <a:gd name="connsiteY29" fmla="*/ 4641256 h 6820849"/>
              <a:gd name="connsiteX30" fmla="*/ 8191492 w 8916078"/>
              <a:gd name="connsiteY30" fmla="*/ 5670858 h 6820849"/>
              <a:gd name="connsiteX31" fmla="*/ 8477065 w 8916078"/>
              <a:gd name="connsiteY31" fmla="*/ 6707671 h 6820849"/>
              <a:gd name="connsiteX32" fmla="*/ 8478852 w 8916078"/>
              <a:gd name="connsiteY32" fmla="*/ 6820849 h 6820849"/>
              <a:gd name="connsiteX33" fmla="*/ 0 w 8916078"/>
              <a:gd name="connsiteY33" fmla="*/ 6820849 h 6820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916078" h="6820849">
                <a:moveTo>
                  <a:pt x="8183400" y="3865853"/>
                </a:moveTo>
                <a:cubicBezTo>
                  <a:pt x="8208679" y="3867370"/>
                  <a:pt x="8234181" y="3871443"/>
                  <a:pt x="8259593" y="3878252"/>
                </a:cubicBezTo>
                <a:cubicBezTo>
                  <a:pt x="8462901" y="3932728"/>
                  <a:pt x="8583552" y="4141703"/>
                  <a:pt x="8529076" y="4345010"/>
                </a:cubicBezTo>
                <a:cubicBezTo>
                  <a:pt x="8474600" y="4548317"/>
                  <a:pt x="8265626" y="4668969"/>
                  <a:pt x="8062319" y="4614493"/>
                </a:cubicBezTo>
                <a:cubicBezTo>
                  <a:pt x="7859012" y="4560017"/>
                  <a:pt x="7738360" y="4351042"/>
                  <a:pt x="7792836" y="4147735"/>
                </a:cubicBezTo>
                <a:cubicBezTo>
                  <a:pt x="7840502" y="3969841"/>
                  <a:pt x="8006457" y="3855230"/>
                  <a:pt x="8183400" y="3865853"/>
                </a:cubicBezTo>
                <a:close/>
                <a:moveTo>
                  <a:pt x="8734942" y="2667480"/>
                </a:moveTo>
                <a:cubicBezTo>
                  <a:pt x="8747705" y="2668246"/>
                  <a:pt x="8760581" y="2670303"/>
                  <a:pt x="8773412" y="2673741"/>
                </a:cubicBezTo>
                <a:cubicBezTo>
                  <a:pt x="8876062" y="2701246"/>
                  <a:pt x="8936980" y="2806757"/>
                  <a:pt x="8909474" y="2909407"/>
                </a:cubicBezTo>
                <a:cubicBezTo>
                  <a:pt x="8881969" y="3012057"/>
                  <a:pt x="8776458" y="3072974"/>
                  <a:pt x="8673808" y="3045469"/>
                </a:cubicBezTo>
                <a:cubicBezTo>
                  <a:pt x="8571158" y="3017965"/>
                  <a:pt x="8510241" y="2912452"/>
                  <a:pt x="8537746" y="2809802"/>
                </a:cubicBezTo>
                <a:cubicBezTo>
                  <a:pt x="8558375" y="2732815"/>
                  <a:pt x="8622882" y="2679302"/>
                  <a:pt x="8697151" y="2668961"/>
                </a:cubicBezTo>
                <a:cubicBezTo>
                  <a:pt x="8709529" y="2667237"/>
                  <a:pt x="8722180" y="2666714"/>
                  <a:pt x="8734942" y="2667480"/>
                </a:cubicBezTo>
                <a:close/>
                <a:moveTo>
                  <a:pt x="8776652" y="1"/>
                </a:moveTo>
                <a:lnTo>
                  <a:pt x="8786961" y="42970"/>
                </a:lnTo>
                <a:cubicBezTo>
                  <a:pt x="8794957" y="100392"/>
                  <a:pt x="8791826" y="160330"/>
                  <a:pt x="8775876" y="219853"/>
                </a:cubicBezTo>
                <a:cubicBezTo>
                  <a:pt x="8712079" y="457946"/>
                  <a:pt x="8467349" y="599241"/>
                  <a:pt x="8229255" y="535444"/>
                </a:cubicBezTo>
                <a:cubicBezTo>
                  <a:pt x="8020924" y="479621"/>
                  <a:pt x="7886703" y="285271"/>
                  <a:pt x="7899142" y="78053"/>
                </a:cubicBezTo>
                <a:lnTo>
                  <a:pt x="7911844" y="1"/>
                </a:lnTo>
                <a:close/>
                <a:moveTo>
                  <a:pt x="0" y="0"/>
                </a:moveTo>
                <a:lnTo>
                  <a:pt x="3064542" y="1"/>
                </a:lnTo>
                <a:lnTo>
                  <a:pt x="3626351" y="1"/>
                </a:lnTo>
                <a:lnTo>
                  <a:pt x="6388767" y="1"/>
                </a:lnTo>
                <a:lnTo>
                  <a:pt x="7293415" y="1"/>
                </a:lnTo>
                <a:lnTo>
                  <a:pt x="7285291" y="184997"/>
                </a:lnTo>
                <a:cubicBezTo>
                  <a:pt x="7283933" y="263521"/>
                  <a:pt x="7284806" y="341911"/>
                  <a:pt x="7288318" y="419996"/>
                </a:cubicBezTo>
                <a:cubicBezTo>
                  <a:pt x="7301507" y="709488"/>
                  <a:pt x="7530168" y="891535"/>
                  <a:pt x="7736280" y="1068100"/>
                </a:cubicBezTo>
                <a:cubicBezTo>
                  <a:pt x="8250069" y="1508062"/>
                  <a:pt x="8424916" y="2032159"/>
                  <a:pt x="8184147" y="2589406"/>
                </a:cubicBezTo>
                <a:cubicBezTo>
                  <a:pt x="8090773" y="2805524"/>
                  <a:pt x="7909218" y="2993264"/>
                  <a:pt x="7738154" y="3164270"/>
                </a:cubicBezTo>
                <a:cubicBezTo>
                  <a:pt x="7279360" y="3622745"/>
                  <a:pt x="7298159" y="4154456"/>
                  <a:pt x="7579762" y="4641256"/>
                </a:cubicBezTo>
                <a:cubicBezTo>
                  <a:pt x="7780382" y="4986833"/>
                  <a:pt x="8020938" y="5311557"/>
                  <a:pt x="8191492" y="5670858"/>
                </a:cubicBezTo>
                <a:cubicBezTo>
                  <a:pt x="8357544" y="6019043"/>
                  <a:pt x="8456063" y="6366409"/>
                  <a:pt x="8477065" y="6707671"/>
                </a:cubicBezTo>
                <a:lnTo>
                  <a:pt x="8478852" y="6820849"/>
                </a:lnTo>
                <a:lnTo>
                  <a:pt x="0" y="68208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359" y="1354057"/>
            <a:ext cx="6693027" cy="207494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cs typeface="Calibri Light"/>
              </a:rPr>
              <a:t>Типы руководителей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6273" y="137615"/>
            <a:ext cx="7231200" cy="109951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/>
              <a:t>Государственное бюджетное профессиональное образовательное учреждение Воронежской области </a:t>
            </a:r>
            <a:br>
              <a:rPr lang="ru-RU" sz="1800" dirty="0" smtClean="0"/>
            </a:br>
            <a:r>
              <a:rPr lang="ru-RU" sz="1800" dirty="0" smtClean="0"/>
              <a:t>«Воронежский юридический техникум» 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2075689" y="633478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г. Воронеж,</a:t>
            </a:r>
          </a:p>
          <a:p>
            <a:pPr algn="ctr"/>
            <a:r>
              <a:rPr lang="ru-RU" sz="1400" dirty="0" smtClean="0"/>
              <a:t>2023</a:t>
            </a:r>
            <a:endParaRPr lang="ru-RU" sz="1400" dirty="0"/>
          </a:p>
        </p:txBody>
      </p:sp>
      <p:sp>
        <p:nvSpPr>
          <p:cNvPr id="11" name="Подзаголовок 10"/>
          <p:cNvSpPr txBox="1">
            <a:spLocks noGrp="1"/>
          </p:cNvSpPr>
          <p:nvPr>
            <p:ph type="subTitle" idx="1"/>
          </p:nvPr>
        </p:nvSpPr>
        <p:spPr>
          <a:xfrm>
            <a:off x="193227" y="3880560"/>
            <a:ext cx="4443319" cy="223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</a:t>
            </a:r>
            <a:r>
              <a:rPr lang="ru-RU" dirty="0"/>
              <a:t> </a:t>
            </a:r>
            <a:r>
              <a:rPr lang="ru-RU" dirty="0" smtClean="0"/>
              <a:t>студент </a:t>
            </a:r>
            <a:r>
              <a:rPr lang="ru-RU" dirty="0" smtClean="0"/>
              <a:t>2-го </a:t>
            </a:r>
            <a:r>
              <a:rPr lang="ru-RU" dirty="0" smtClean="0"/>
              <a:t>курса группы П-14: </a:t>
            </a:r>
            <a:r>
              <a:rPr lang="ru-RU" dirty="0" err="1" smtClean="0"/>
              <a:t>Назариков</a:t>
            </a:r>
            <a:r>
              <a:rPr lang="ru-RU" dirty="0" smtClean="0"/>
              <a:t> Павел</a:t>
            </a:r>
          </a:p>
          <a:p>
            <a:endParaRPr lang="ru-RU" dirty="0" smtClean="0"/>
          </a:p>
          <a:p>
            <a:r>
              <a:rPr lang="ru-RU" dirty="0" smtClean="0"/>
              <a:t>Проверила: Писарева И. В.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Background Fill">
            <a:extLst>
              <a:ext uri="{FF2B5EF4-FFF2-40B4-BE49-F238E27FC236}">
                <a16:creationId xmlns:a16="http://schemas.microsoft.com/office/drawing/2014/main" xmlns="" id="{B937640E-EF7A-4A6C-A950-D12B7D5C92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6ADA084-C86B-4F3C-8077-6A8999CC46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5CD215-779D-23F6-99FD-F1E36B1E4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009" y="1011769"/>
            <a:ext cx="5858482" cy="443999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ru-RU" sz="2400" b="1" i="1" dirty="0">
                <a:ea typeface="+mn-lt"/>
                <a:cs typeface="+mn-lt"/>
              </a:rPr>
              <a:t>Руководство</a:t>
            </a:r>
            <a:r>
              <a:rPr lang="ru-RU" sz="2400" dirty="0">
                <a:ea typeface="+mn-lt"/>
                <a:cs typeface="+mn-lt"/>
              </a:rPr>
              <a:t> - способность оказывать влияние на отдельных лиц и группы, побуждая их работать на достижение целей организации.</a:t>
            </a:r>
          </a:p>
          <a:p>
            <a:pPr algn="just"/>
            <a:endParaRPr lang="ru-RU" sz="2400" dirty="0">
              <a:ea typeface="+mn-lt"/>
              <a:cs typeface="+mn-lt"/>
            </a:endParaRPr>
          </a:p>
          <a:p>
            <a:pPr algn="just"/>
            <a:r>
              <a:rPr lang="ru-RU" sz="2400" dirty="0">
                <a:ea typeface="+mn-lt"/>
                <a:cs typeface="+mn-lt"/>
              </a:rPr>
              <a:t> 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b="1" i="1" dirty="0">
                <a:ea typeface="+mn-lt"/>
                <a:cs typeface="+mn-lt"/>
              </a:rPr>
              <a:t>Тип руководства</a:t>
            </a:r>
            <a:r>
              <a:rPr lang="ru-RU" sz="2400" dirty="0">
                <a:ea typeface="+mn-lt"/>
                <a:cs typeface="+mn-lt"/>
              </a:rPr>
              <a:t> - манера поведения руководителя по отношению к подчиненным, чтобы оказать на них влияние и побудить к достижению целей организации. </a:t>
            </a:r>
            <a:endParaRPr lang="ru-RU" sz="240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DF1AA7B2-C63C-44B6-E5A0-3D4753D4C4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0" r="10047" b="-1"/>
          <a:stretch/>
        </p:blipFill>
        <p:spPr>
          <a:xfrm>
            <a:off x="6364448" y="10"/>
            <a:ext cx="5827552" cy="6857990"/>
          </a:xfrm>
          <a:custGeom>
            <a:avLst/>
            <a:gdLst/>
            <a:ahLst/>
            <a:cxnLst/>
            <a:rect l="l" t="t" r="r" b="b"/>
            <a:pathLst>
              <a:path w="5827552" h="6858000">
                <a:moveTo>
                  <a:pt x="391440" y="4232571"/>
                </a:moveTo>
                <a:cubicBezTo>
                  <a:pt x="581049" y="4232571"/>
                  <a:pt x="734757" y="4386279"/>
                  <a:pt x="734757" y="4575888"/>
                </a:cubicBezTo>
                <a:cubicBezTo>
                  <a:pt x="734757" y="4765497"/>
                  <a:pt x="581049" y="4919205"/>
                  <a:pt x="391440" y="4919205"/>
                </a:cubicBezTo>
                <a:cubicBezTo>
                  <a:pt x="201831" y="4919205"/>
                  <a:pt x="48123" y="4765497"/>
                  <a:pt x="48123" y="4575888"/>
                </a:cubicBezTo>
                <a:cubicBezTo>
                  <a:pt x="48123" y="4386279"/>
                  <a:pt x="201831" y="4232571"/>
                  <a:pt x="391440" y="4232571"/>
                </a:cubicBezTo>
                <a:close/>
                <a:moveTo>
                  <a:pt x="247368" y="1806694"/>
                </a:moveTo>
                <a:cubicBezTo>
                  <a:pt x="383986" y="1806694"/>
                  <a:pt x="494736" y="1917444"/>
                  <a:pt x="494736" y="2054062"/>
                </a:cubicBezTo>
                <a:cubicBezTo>
                  <a:pt x="494736" y="2190680"/>
                  <a:pt x="383986" y="2301430"/>
                  <a:pt x="247368" y="2301430"/>
                </a:cubicBezTo>
                <a:cubicBezTo>
                  <a:pt x="110750" y="2301430"/>
                  <a:pt x="0" y="2190680"/>
                  <a:pt x="0" y="2054062"/>
                </a:cubicBezTo>
                <a:cubicBezTo>
                  <a:pt x="0" y="1917444"/>
                  <a:pt x="110750" y="1806694"/>
                  <a:pt x="247368" y="1806694"/>
                </a:cubicBezTo>
                <a:close/>
                <a:moveTo>
                  <a:pt x="247369" y="1294715"/>
                </a:moveTo>
                <a:cubicBezTo>
                  <a:pt x="326938" y="1294715"/>
                  <a:pt x="391441" y="1359218"/>
                  <a:pt x="391441" y="1438787"/>
                </a:cubicBezTo>
                <a:cubicBezTo>
                  <a:pt x="391441" y="1518356"/>
                  <a:pt x="326938" y="1582859"/>
                  <a:pt x="247369" y="1582859"/>
                </a:cubicBezTo>
                <a:cubicBezTo>
                  <a:pt x="167800" y="1582859"/>
                  <a:pt x="103297" y="1518356"/>
                  <a:pt x="103297" y="1438787"/>
                </a:cubicBezTo>
                <a:cubicBezTo>
                  <a:pt x="103297" y="1359218"/>
                  <a:pt x="167800" y="1294715"/>
                  <a:pt x="247369" y="1294715"/>
                </a:cubicBezTo>
                <a:close/>
                <a:moveTo>
                  <a:pt x="480671" y="0"/>
                </a:moveTo>
                <a:lnTo>
                  <a:pt x="5827552" y="0"/>
                </a:lnTo>
                <a:lnTo>
                  <a:pt x="5827552" y="6858000"/>
                </a:lnTo>
                <a:lnTo>
                  <a:pt x="5825818" y="6858000"/>
                </a:lnTo>
                <a:lnTo>
                  <a:pt x="236731" y="6858000"/>
                </a:lnTo>
                <a:lnTo>
                  <a:pt x="225831" y="6841105"/>
                </a:lnTo>
                <a:cubicBezTo>
                  <a:pt x="35993" y="6490332"/>
                  <a:pt x="58970" y="6027176"/>
                  <a:pt x="314550" y="5720066"/>
                </a:cubicBezTo>
                <a:cubicBezTo>
                  <a:pt x="1530043" y="4259025"/>
                  <a:pt x="615593" y="4079388"/>
                  <a:pt x="503588" y="3464278"/>
                </a:cubicBezTo>
                <a:cubicBezTo>
                  <a:pt x="330606" y="2514465"/>
                  <a:pt x="722867" y="2276432"/>
                  <a:pt x="675681" y="1809180"/>
                </a:cubicBezTo>
                <a:cubicBezTo>
                  <a:pt x="624359" y="1301070"/>
                  <a:pt x="219491" y="1102027"/>
                  <a:pt x="245003" y="646882"/>
                </a:cubicBezTo>
                <a:cubicBezTo>
                  <a:pt x="249830" y="424885"/>
                  <a:pt x="318025" y="228632"/>
                  <a:pt x="431196" y="6414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9770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FCBF98-B3EC-C42B-1422-06C792050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02" y="-563651"/>
            <a:ext cx="10972800" cy="1325563"/>
          </a:xfrm>
        </p:spPr>
        <p:txBody>
          <a:bodyPr/>
          <a:lstStyle/>
          <a:p>
            <a:r>
              <a:rPr lang="ru-RU" dirty="0">
                <a:cs typeface="Posterama"/>
              </a:rPr>
              <a:t>Руководитель - демократ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07DCA5E-FF94-4CB8-0A9D-D218BB74E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15" y="898506"/>
            <a:ext cx="8126083" cy="1434231"/>
          </a:xfrm>
          <a:solidFill>
            <a:schemeClr val="accent3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ru-RU" b="1" dirty="0">
                <a:ea typeface="+mn-lt"/>
                <a:cs typeface="+mn-lt"/>
              </a:rPr>
              <a:t>Руководитель прислушивается к мнению коллектива, решения принимаются коллегиально. Создает атмосферу открытости и доверия. Методы работы: просьба, совет, рекомендации. </a:t>
            </a:r>
            <a:br>
              <a:rPr lang="ru-RU" b="1" dirty="0">
                <a:ea typeface="+mn-lt"/>
                <a:cs typeface="+mn-lt"/>
              </a:rPr>
            </a:br>
            <a:endParaRPr lang="ru-RU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A596C99-642C-5890-7235-417C411FF244}"/>
              </a:ext>
            </a:extLst>
          </p:cNvPr>
          <p:cNvSpPr txBox="1"/>
          <p:nvPr/>
        </p:nvSpPr>
        <p:spPr>
          <a:xfrm>
            <a:off x="448393" y="2507052"/>
            <a:ext cx="5203702" cy="40626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Достоинства:</a:t>
            </a:r>
          </a:p>
          <a:p>
            <a:pPr marL="342900" indent="-342900" algn="ctr">
              <a:buFont typeface="Wingdings"/>
              <a:buChar char="ü"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indent="-457200" algn="just">
              <a:buFont typeface="Wingdings"/>
              <a:buChar char="ü"/>
            </a:pPr>
            <a:r>
              <a:rPr lang="ru-RU" sz="2400" dirty="0">
                <a:solidFill>
                  <a:srgbClr val="262626"/>
                </a:solidFill>
              </a:rPr>
              <a:t>Стимулирует к диалогу, инициативе;</a:t>
            </a:r>
          </a:p>
          <a:p>
            <a:pPr marL="457200" indent="-457200" algn="just">
              <a:buFont typeface="Wingdings"/>
              <a:buChar char="ü"/>
            </a:pPr>
            <a:endParaRPr lang="ru-RU" sz="2400" dirty="0">
              <a:solidFill>
                <a:srgbClr val="262626"/>
              </a:solidFill>
            </a:endParaRPr>
          </a:p>
          <a:p>
            <a:pPr marL="457200" indent="-457200" algn="just">
              <a:buFont typeface="Wingdings"/>
              <a:buChar char="ü"/>
            </a:pPr>
            <a:r>
              <a:rPr lang="ru-RU" sz="2400" dirty="0">
                <a:solidFill>
                  <a:srgbClr val="262626"/>
                </a:solidFill>
              </a:rPr>
              <a:t>Используется творческий и профессиональный потенциал;</a:t>
            </a:r>
          </a:p>
          <a:p>
            <a:pPr marL="457200" indent="-457200" algn="just">
              <a:buFont typeface="Wingdings"/>
              <a:buChar char="ü"/>
            </a:pPr>
            <a:endParaRPr lang="ru-RU" sz="2400" dirty="0"/>
          </a:p>
          <a:p>
            <a:pPr marL="457200" indent="-457200" algn="just">
              <a:buFont typeface="Wingdings"/>
              <a:buChar char="ü"/>
            </a:pPr>
            <a:r>
              <a:rPr lang="ru-RU" sz="2400" dirty="0"/>
              <a:t>В коллективе складываются доверительные отношения</a:t>
            </a:r>
          </a:p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8C93E-BD83-8B1F-D4D0-A30B6D709242}"/>
              </a:ext>
            </a:extLst>
          </p:cNvPr>
          <p:cNvSpPr txBox="1"/>
          <p:nvPr/>
        </p:nvSpPr>
        <p:spPr>
          <a:xfrm>
            <a:off x="6434768" y="2500161"/>
            <a:ext cx="5544866" cy="4462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Недостатки:</a:t>
            </a:r>
            <a:endParaRPr lang="ru-RU" sz="2400" b="1">
              <a:solidFill>
                <a:srgbClr val="FF0000"/>
              </a:solidFill>
            </a:endParaRPr>
          </a:p>
          <a:p>
            <a:pPr algn="ctr"/>
            <a:endParaRPr lang="ru-RU" sz="2400" b="1" dirty="0">
              <a:solidFill>
                <a:srgbClr val="FF0000"/>
              </a:solidFill>
            </a:endParaRPr>
          </a:p>
          <a:p>
            <a:pPr marL="342900" indent="-342900" algn="just">
              <a:buFont typeface="Wingdings"/>
              <a:buChar char="v"/>
            </a:pPr>
            <a:r>
              <a:rPr lang="ru-RU" sz="2400" dirty="0">
                <a:solidFill>
                  <a:srgbClr val="262626"/>
                </a:solidFill>
              </a:rPr>
              <a:t>Ослабевает контроль;</a:t>
            </a:r>
          </a:p>
          <a:p>
            <a:pPr marL="342900" indent="-342900" algn="just">
              <a:buFont typeface="Wingdings"/>
              <a:buChar char="v"/>
            </a:pPr>
            <a:endParaRPr lang="ru-RU" sz="2400" dirty="0">
              <a:solidFill>
                <a:srgbClr val="262626"/>
              </a:solidFill>
            </a:endParaRPr>
          </a:p>
          <a:p>
            <a:pPr marL="342900" indent="-342900" algn="just">
              <a:buFont typeface="Wingdings"/>
              <a:buChar char="v"/>
            </a:pPr>
            <a:r>
              <a:rPr lang="ru-RU" sz="2400" dirty="0">
                <a:solidFill>
                  <a:srgbClr val="262626"/>
                </a:solidFill>
              </a:rPr>
              <a:t>Решения обсуждаются некоторое время, что замедляет оперативность;</a:t>
            </a:r>
          </a:p>
          <a:p>
            <a:pPr marL="342900" indent="-342900" algn="just">
              <a:buFont typeface="Wingdings"/>
              <a:buChar char="v"/>
            </a:pPr>
            <a:endParaRPr lang="ru-RU" sz="2400" dirty="0">
              <a:solidFill>
                <a:srgbClr val="262626"/>
              </a:solidFill>
            </a:endParaRPr>
          </a:p>
          <a:p>
            <a:pPr marL="342900" indent="-342900" algn="just">
              <a:buFont typeface="Wingdings"/>
              <a:buChar char="v"/>
            </a:pPr>
            <a:r>
              <a:rPr lang="ru-RU" sz="2400" dirty="0">
                <a:solidFill>
                  <a:srgbClr val="262626"/>
                </a:solidFill>
              </a:rPr>
              <a:t>Новые требования к качествам руководителя</a:t>
            </a:r>
          </a:p>
          <a:p>
            <a:pPr algn="just"/>
            <a:endParaRPr lang="ru-RU" sz="2000" b="1" dirty="0">
              <a:solidFill>
                <a:srgbClr val="262626"/>
              </a:solidFill>
            </a:endParaRPr>
          </a:p>
          <a:p>
            <a:pPr algn="ctr"/>
            <a:endParaRPr lang="ru-RU" sz="2400" b="1" dirty="0">
              <a:solidFill>
                <a:srgbClr val="FF0000"/>
              </a:solidFill>
            </a:endParaRPr>
          </a:p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7" descr="Изображение выглядит как человек, позирование, стоящий, костюм&#10;&#10;Автоматически созданное описание">
            <a:extLst>
              <a:ext uri="{FF2B5EF4-FFF2-40B4-BE49-F238E27FC236}">
                <a16:creationId xmlns:a16="http://schemas.microsoft.com/office/drawing/2014/main" xmlns="" id="{C351656E-4BE7-CDB3-CC77-AA0D086C4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872" y="-1438"/>
            <a:ext cx="3835877" cy="2619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08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Background Fill">
            <a:extLst>
              <a:ext uri="{FF2B5EF4-FFF2-40B4-BE49-F238E27FC236}">
                <a16:creationId xmlns:a16="http://schemas.microsoft.com/office/drawing/2014/main" xmlns="" id="{B937640E-EF7A-4A6C-A950-D12B7D5C92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6ADA084-C86B-4F3C-8077-6A8999CC46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2D3B75-E3C9-60B7-408E-5C298CF77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494" y="552782"/>
            <a:ext cx="5369169" cy="1619611"/>
          </a:xfrm>
        </p:spPr>
        <p:txBody>
          <a:bodyPr>
            <a:normAutofit/>
          </a:bodyPr>
          <a:lstStyle/>
          <a:p>
            <a:r>
              <a:rPr lang="ru-RU" dirty="0">
                <a:cs typeface="Posterama"/>
              </a:rPr>
              <a:t>Руководитель - автократ</a:t>
            </a:r>
          </a:p>
        </p:txBody>
      </p:sp>
      <p:pic>
        <p:nvPicPr>
          <p:cNvPr id="4" name="Рисунок 4" descr="Изображение выглядит как человек, стен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xmlns="" id="{665FED36-9A36-51E1-CEA6-41F6D97825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65" r="17514" b="-1"/>
          <a:stretch/>
        </p:blipFill>
        <p:spPr>
          <a:xfrm>
            <a:off x="-52346" y="10"/>
            <a:ext cx="5827552" cy="6857990"/>
          </a:xfrm>
          <a:custGeom>
            <a:avLst/>
            <a:gdLst/>
            <a:ahLst/>
            <a:cxnLst/>
            <a:rect l="l" t="t" r="r" b="b"/>
            <a:pathLst>
              <a:path w="5827552" h="6858000">
                <a:moveTo>
                  <a:pt x="5436113" y="4232571"/>
                </a:moveTo>
                <a:cubicBezTo>
                  <a:pt x="5625722" y="4232571"/>
                  <a:pt x="5779430" y="4386279"/>
                  <a:pt x="5779430" y="4575888"/>
                </a:cubicBezTo>
                <a:cubicBezTo>
                  <a:pt x="5779430" y="4765497"/>
                  <a:pt x="5625722" y="4919205"/>
                  <a:pt x="5436113" y="4919205"/>
                </a:cubicBezTo>
                <a:cubicBezTo>
                  <a:pt x="5246504" y="4919205"/>
                  <a:pt x="5092796" y="4765497"/>
                  <a:pt x="5092796" y="4575888"/>
                </a:cubicBezTo>
                <a:cubicBezTo>
                  <a:pt x="5092796" y="4386279"/>
                  <a:pt x="5246504" y="4232571"/>
                  <a:pt x="5436113" y="4232571"/>
                </a:cubicBezTo>
                <a:close/>
                <a:moveTo>
                  <a:pt x="5580185" y="1806694"/>
                </a:moveTo>
                <a:cubicBezTo>
                  <a:pt x="5699726" y="1806694"/>
                  <a:pt x="5799461" y="1891487"/>
                  <a:pt x="5822527" y="2004209"/>
                </a:cubicBezTo>
                <a:lnTo>
                  <a:pt x="5827552" y="2054052"/>
                </a:lnTo>
                <a:lnTo>
                  <a:pt x="5827552" y="2054073"/>
                </a:lnTo>
                <a:lnTo>
                  <a:pt x="5822527" y="2103916"/>
                </a:lnTo>
                <a:cubicBezTo>
                  <a:pt x="5799461" y="2216637"/>
                  <a:pt x="5699726" y="2301430"/>
                  <a:pt x="5580185" y="2301430"/>
                </a:cubicBezTo>
                <a:cubicBezTo>
                  <a:pt x="5443567" y="2301430"/>
                  <a:pt x="5332817" y="2190680"/>
                  <a:pt x="5332817" y="2054062"/>
                </a:cubicBezTo>
                <a:cubicBezTo>
                  <a:pt x="5332817" y="1917444"/>
                  <a:pt x="5443567" y="1806694"/>
                  <a:pt x="5580185" y="1806694"/>
                </a:cubicBezTo>
                <a:close/>
                <a:moveTo>
                  <a:pt x="5580184" y="1294715"/>
                </a:moveTo>
                <a:cubicBezTo>
                  <a:pt x="5659753" y="1294715"/>
                  <a:pt x="5724256" y="1359218"/>
                  <a:pt x="5724256" y="1438787"/>
                </a:cubicBezTo>
                <a:cubicBezTo>
                  <a:pt x="5724256" y="1518356"/>
                  <a:pt x="5659753" y="1582859"/>
                  <a:pt x="5580184" y="1582859"/>
                </a:cubicBezTo>
                <a:cubicBezTo>
                  <a:pt x="5500615" y="1582859"/>
                  <a:pt x="5436112" y="1518356"/>
                  <a:pt x="5436112" y="1438787"/>
                </a:cubicBezTo>
                <a:cubicBezTo>
                  <a:pt x="5436112" y="1359218"/>
                  <a:pt x="5500615" y="1294715"/>
                  <a:pt x="5580184" y="1294715"/>
                </a:cubicBezTo>
                <a:close/>
                <a:moveTo>
                  <a:pt x="0" y="0"/>
                </a:moveTo>
                <a:lnTo>
                  <a:pt x="5346882" y="0"/>
                </a:lnTo>
                <a:lnTo>
                  <a:pt x="5396357" y="64140"/>
                </a:lnTo>
                <a:cubicBezTo>
                  <a:pt x="5509528" y="228632"/>
                  <a:pt x="5577723" y="424885"/>
                  <a:pt x="5582550" y="646882"/>
                </a:cubicBezTo>
                <a:cubicBezTo>
                  <a:pt x="5608062" y="1102027"/>
                  <a:pt x="5203194" y="1301070"/>
                  <a:pt x="5151872" y="1809180"/>
                </a:cubicBezTo>
                <a:cubicBezTo>
                  <a:pt x="5104686" y="2276432"/>
                  <a:pt x="5496947" y="2514465"/>
                  <a:pt x="5323965" y="3464278"/>
                </a:cubicBezTo>
                <a:cubicBezTo>
                  <a:pt x="5211960" y="4079388"/>
                  <a:pt x="4297510" y="4259025"/>
                  <a:pt x="5513003" y="5720066"/>
                </a:cubicBezTo>
                <a:cubicBezTo>
                  <a:pt x="5768583" y="6027176"/>
                  <a:pt x="5791560" y="6490332"/>
                  <a:pt x="5601722" y="6841105"/>
                </a:cubicBezTo>
                <a:lnTo>
                  <a:pt x="5590822" y="6858000"/>
                </a:lnTo>
                <a:lnTo>
                  <a:pt x="1735" y="6858000"/>
                </a:lnTo>
                <a:lnTo>
                  <a:pt x="0" y="6858000"/>
                </a:lnTo>
                <a:lnTo>
                  <a:pt x="0" y="6849812"/>
                </a:lnTo>
                <a:lnTo>
                  <a:pt x="0" y="6483067"/>
                </a:lnTo>
                <a:lnTo>
                  <a:pt x="0" y="1250146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5397E31-8D24-3ED8-6B0A-6B4246FB6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8092" y="2391995"/>
            <a:ext cx="5628445" cy="43824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ea typeface="+mn-lt"/>
                <a:cs typeface="+mn-lt"/>
              </a:rPr>
              <a:t>Принимает решения сам. Придирчив, жесток, сам контролирует, никому не доверяет, часто не тактичен, не любит критики, окружает себя конформистами, узкими исполнителями. Вокруг него бездари и подхалимы.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4510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0FBE82-A947-0EE7-A9BA-8156C054C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Posterama"/>
              </a:rPr>
              <a:t>Руководитель - автократ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8A4F5A7-12B2-C1E5-8343-54D2BB160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Достоинства</a:t>
            </a:r>
            <a:endParaRPr lang="ru-RU">
              <a:solidFill>
                <a:srgbClr val="00B050"/>
              </a:solidFill>
            </a:endParaRPr>
          </a:p>
        </p:txBody>
      </p:sp>
      <p:graphicFrame>
        <p:nvGraphicFramePr>
          <p:cNvPr id="8" name="Объект 3">
            <a:extLst>
              <a:ext uri="{FF2B5EF4-FFF2-40B4-BE49-F238E27FC236}">
                <a16:creationId xmlns:a16="http://schemas.microsoft.com/office/drawing/2014/main" xmlns="" id="{ADA46D49-4565-00A0-7925-658ED369D5A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27604059"/>
              </p:ext>
            </p:extLst>
          </p:nvPr>
        </p:nvGraphicFramePr>
        <p:xfrm>
          <a:off x="322053" y="2842211"/>
          <a:ext cx="5661145" cy="3807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C426F39-2371-1C19-9FE6-1D0050D1A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Недостатки</a:t>
            </a:r>
            <a:endParaRPr lang="ru-RU" sz="2800"/>
          </a:p>
        </p:txBody>
      </p:sp>
      <p:graphicFrame>
        <p:nvGraphicFramePr>
          <p:cNvPr id="31" name="Объект 3">
            <a:extLst>
              <a:ext uri="{FF2B5EF4-FFF2-40B4-BE49-F238E27FC236}">
                <a16:creationId xmlns:a16="http://schemas.microsoft.com/office/drawing/2014/main" xmlns="" id="{C543FFB0-14C6-F41A-C5A5-FFF9067256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7453301"/>
              </p:ext>
            </p:extLst>
          </p:nvPr>
        </p:nvGraphicFramePr>
        <p:xfrm>
          <a:off x="6426678" y="2965856"/>
          <a:ext cx="5589258" cy="3563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023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Background Fill">
            <a:extLst>
              <a:ext uri="{FF2B5EF4-FFF2-40B4-BE49-F238E27FC236}">
                <a16:creationId xmlns:a16="http://schemas.microsoft.com/office/drawing/2014/main" xmlns="" id="{B937640E-EF7A-4A6C-A950-D12B7D5C92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xmlns="" id="{876BDF4D-4826-490A-8307-7247A295E2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2E0FF4CF-25CB-4537-9BBF-28B36C76BE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365328" y="1352190"/>
            <a:ext cx="7823624" cy="5505810"/>
          </a:xfrm>
          <a:custGeom>
            <a:avLst/>
            <a:gdLst>
              <a:gd name="connsiteX0" fmla="*/ 7676365 w 7823624"/>
              <a:gd name="connsiteY0" fmla="*/ 583688 h 5505810"/>
              <a:gd name="connsiteX1" fmla="*/ 7807957 w 7823624"/>
              <a:gd name="connsiteY1" fmla="*/ 609260 h 5505810"/>
              <a:gd name="connsiteX2" fmla="*/ 7823624 w 7823624"/>
              <a:gd name="connsiteY2" fmla="*/ 618028 h 5505810"/>
              <a:gd name="connsiteX3" fmla="*/ 7823624 w 7823624"/>
              <a:gd name="connsiteY3" fmla="*/ 1356037 h 5505810"/>
              <a:gd name="connsiteX4" fmla="*/ 7783921 w 7823624"/>
              <a:gd name="connsiteY4" fmla="*/ 1367061 h 5505810"/>
              <a:gd name="connsiteX5" fmla="*/ 7685829 w 7823624"/>
              <a:gd name="connsiteY5" fmla="*/ 1364631 h 5505810"/>
              <a:gd name="connsiteX6" fmla="*/ 7556041 w 7823624"/>
              <a:gd name="connsiteY6" fmla="*/ 1308528 h 5505810"/>
              <a:gd name="connsiteX7" fmla="*/ 7412440 w 7823624"/>
              <a:gd name="connsiteY7" fmla="*/ 765688 h 5505810"/>
              <a:gd name="connsiteX8" fmla="*/ 7676365 w 7823624"/>
              <a:gd name="connsiteY8" fmla="*/ 583688 h 5505810"/>
              <a:gd name="connsiteX9" fmla="*/ 7062857 w 7823624"/>
              <a:gd name="connsiteY9" fmla="*/ 396783 h 5505810"/>
              <a:gd name="connsiteX10" fmla="*/ 7127059 w 7823624"/>
              <a:gd name="connsiteY10" fmla="*/ 424535 h 5505810"/>
              <a:gd name="connsiteX11" fmla="*/ 7198094 w 7823624"/>
              <a:gd name="connsiteY11" fmla="*/ 693059 h 5505810"/>
              <a:gd name="connsiteX12" fmla="*/ 7099157 w 7823624"/>
              <a:gd name="connsiteY12" fmla="*/ 778505 h 5505810"/>
              <a:gd name="connsiteX13" fmla="*/ 7034998 w 7823624"/>
              <a:gd name="connsiteY13" fmla="*/ 780480 h 5505810"/>
              <a:gd name="connsiteX14" fmla="*/ 6970795 w 7823624"/>
              <a:gd name="connsiteY14" fmla="*/ 752727 h 5505810"/>
              <a:gd name="connsiteX15" fmla="*/ 6899760 w 7823624"/>
              <a:gd name="connsiteY15" fmla="*/ 484203 h 5505810"/>
              <a:gd name="connsiteX16" fmla="*/ 7062857 w 7823624"/>
              <a:gd name="connsiteY16" fmla="*/ 396783 h 5505810"/>
              <a:gd name="connsiteX17" fmla="*/ 1780739 w 7823624"/>
              <a:gd name="connsiteY17" fmla="*/ 1190 h 5505810"/>
              <a:gd name="connsiteX18" fmla="*/ 2850847 w 7823624"/>
              <a:gd name="connsiteY18" fmla="*/ 384530 h 5505810"/>
              <a:gd name="connsiteX19" fmla="*/ 3809413 w 7823624"/>
              <a:gd name="connsiteY19" fmla="*/ 1153764 h 5505810"/>
              <a:gd name="connsiteX20" fmla="*/ 5160376 w 7823624"/>
              <a:gd name="connsiteY20" fmla="*/ 1003825 h 5505810"/>
              <a:gd name="connsiteX21" fmla="*/ 5677238 w 7823624"/>
              <a:gd name="connsiteY21" fmla="*/ 480424 h 5505810"/>
              <a:gd name="connsiteX22" fmla="*/ 7082965 w 7823624"/>
              <a:gd name="connsiteY22" fmla="*/ 1065272 h 5505810"/>
              <a:gd name="connsiteX23" fmla="*/ 7687818 w 7823624"/>
              <a:gd name="connsiteY23" fmla="*/ 1625585 h 5505810"/>
              <a:gd name="connsiteX24" fmla="*/ 7823624 w 7823624"/>
              <a:gd name="connsiteY24" fmla="*/ 1633445 h 5505810"/>
              <a:gd name="connsiteX25" fmla="*/ 7823624 w 7823624"/>
              <a:gd name="connsiteY25" fmla="*/ 5505810 h 5505810"/>
              <a:gd name="connsiteX26" fmla="*/ 1419133 w 7823624"/>
              <a:gd name="connsiteY26" fmla="*/ 5505810 h 5505810"/>
              <a:gd name="connsiteX27" fmla="*/ 1422753 w 7823624"/>
              <a:gd name="connsiteY27" fmla="*/ 5488656 h 5505810"/>
              <a:gd name="connsiteX28" fmla="*/ 1543078 w 7823624"/>
              <a:gd name="connsiteY28" fmla="*/ 4961644 h 5505810"/>
              <a:gd name="connsiteX29" fmla="*/ 1334564 w 7823624"/>
              <a:gd name="connsiteY29" fmla="*/ 4133160 h 5505810"/>
              <a:gd name="connsiteX30" fmla="*/ 670875 w 7823624"/>
              <a:gd name="connsiteY30" fmla="*/ 3489628 h 5505810"/>
              <a:gd name="connsiteX31" fmla="*/ 499515 w 7823624"/>
              <a:gd name="connsiteY31" fmla="*/ 578153 h 5505810"/>
              <a:gd name="connsiteX32" fmla="*/ 1780739 w 7823624"/>
              <a:gd name="connsiteY32" fmla="*/ 1190 h 550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823624" h="5505810">
                <a:moveTo>
                  <a:pt x="7676365" y="583688"/>
                </a:moveTo>
                <a:cubicBezTo>
                  <a:pt x="7719804" y="582304"/>
                  <a:pt x="7764489" y="590613"/>
                  <a:pt x="7807957" y="609260"/>
                </a:cubicBezTo>
                <a:lnTo>
                  <a:pt x="7823624" y="618028"/>
                </a:lnTo>
                <a:lnTo>
                  <a:pt x="7823624" y="1356037"/>
                </a:lnTo>
                <a:lnTo>
                  <a:pt x="7783921" y="1367061"/>
                </a:lnTo>
                <a:cubicBezTo>
                  <a:pt x="7751926" y="1371702"/>
                  <a:pt x="7718882" y="1370985"/>
                  <a:pt x="7685829" y="1364631"/>
                </a:cubicBezTo>
                <a:cubicBezTo>
                  <a:pt x="7641760" y="1356162"/>
                  <a:pt x="7597675" y="1337676"/>
                  <a:pt x="7556041" y="1308528"/>
                </a:cubicBezTo>
                <a:cubicBezTo>
                  <a:pt x="7389499" y="1191936"/>
                  <a:pt x="7325207" y="948898"/>
                  <a:pt x="7412440" y="765688"/>
                </a:cubicBezTo>
                <a:cubicBezTo>
                  <a:pt x="7466961" y="651183"/>
                  <a:pt x="7567768" y="587147"/>
                  <a:pt x="7676365" y="583688"/>
                </a:cubicBezTo>
                <a:close/>
                <a:moveTo>
                  <a:pt x="7062857" y="396783"/>
                </a:moveTo>
                <a:cubicBezTo>
                  <a:pt x="7084657" y="400973"/>
                  <a:pt x="7106463" y="410117"/>
                  <a:pt x="7127059" y="424535"/>
                </a:cubicBezTo>
                <a:cubicBezTo>
                  <a:pt x="7209442" y="482209"/>
                  <a:pt x="7241245" y="602433"/>
                  <a:pt x="7198094" y="693059"/>
                </a:cubicBezTo>
                <a:cubicBezTo>
                  <a:pt x="7176519" y="738373"/>
                  <a:pt x="7140289" y="767709"/>
                  <a:pt x="7099157" y="778505"/>
                </a:cubicBezTo>
                <a:cubicBezTo>
                  <a:pt x="7078590" y="783905"/>
                  <a:pt x="7056797" y="784670"/>
                  <a:pt x="7034998" y="780480"/>
                </a:cubicBezTo>
                <a:cubicBezTo>
                  <a:pt x="7013198" y="776289"/>
                  <a:pt x="6991391" y="767146"/>
                  <a:pt x="6970795" y="752727"/>
                </a:cubicBezTo>
                <a:cubicBezTo>
                  <a:pt x="6888412" y="695052"/>
                  <a:pt x="6856608" y="574829"/>
                  <a:pt x="6899760" y="484203"/>
                </a:cubicBezTo>
                <a:cubicBezTo>
                  <a:pt x="6932124" y="416232"/>
                  <a:pt x="6997458" y="384213"/>
                  <a:pt x="7062857" y="396783"/>
                </a:cubicBezTo>
                <a:close/>
                <a:moveTo>
                  <a:pt x="1780739" y="1190"/>
                </a:moveTo>
                <a:cubicBezTo>
                  <a:pt x="2129768" y="14988"/>
                  <a:pt x="2488852" y="148495"/>
                  <a:pt x="2850847" y="384530"/>
                </a:cubicBezTo>
                <a:cubicBezTo>
                  <a:pt x="3184362" y="601036"/>
                  <a:pt x="3487788" y="901267"/>
                  <a:pt x="3809413" y="1153764"/>
                </a:cubicBezTo>
                <a:cubicBezTo>
                  <a:pt x="4262448" y="1508236"/>
                  <a:pt x="4750558" y="1545992"/>
                  <a:pt x="5160376" y="1003825"/>
                </a:cubicBezTo>
                <a:cubicBezTo>
                  <a:pt x="5313232" y="801671"/>
                  <a:pt x="5481196" y="587300"/>
                  <a:pt x="5677238" y="480424"/>
                </a:cubicBezTo>
                <a:cubicBezTo>
                  <a:pt x="6182723" y="204840"/>
                  <a:pt x="6667481" y="431193"/>
                  <a:pt x="7082965" y="1065272"/>
                </a:cubicBezTo>
                <a:cubicBezTo>
                  <a:pt x="7249706" y="1319645"/>
                  <a:pt x="7421998" y="1601453"/>
                  <a:pt x="7687818" y="1625585"/>
                </a:cubicBezTo>
                <a:lnTo>
                  <a:pt x="7823624" y="1633445"/>
                </a:lnTo>
                <a:lnTo>
                  <a:pt x="7823624" y="5505810"/>
                </a:lnTo>
                <a:lnTo>
                  <a:pt x="1419133" y="5505810"/>
                </a:lnTo>
                <a:lnTo>
                  <a:pt x="1422753" y="5488656"/>
                </a:lnTo>
                <a:cubicBezTo>
                  <a:pt x="1462649" y="5312984"/>
                  <a:pt x="1506176" y="5138278"/>
                  <a:pt x="1543078" y="4961644"/>
                </a:cubicBezTo>
                <a:cubicBezTo>
                  <a:pt x="1609806" y="4640258"/>
                  <a:pt x="1539760" y="4343419"/>
                  <a:pt x="1334564" y="4133160"/>
                </a:cubicBezTo>
                <a:cubicBezTo>
                  <a:pt x="1117562" y="3910930"/>
                  <a:pt x="900716" y="3685928"/>
                  <a:pt x="670875" y="3489628"/>
                </a:cubicBezTo>
                <a:cubicBezTo>
                  <a:pt x="-321639" y="2642174"/>
                  <a:pt x="-67393" y="1165752"/>
                  <a:pt x="499515" y="578153"/>
                </a:cubicBezTo>
                <a:cubicBezTo>
                  <a:pt x="899852" y="163598"/>
                  <a:pt x="1331986" y="-16550"/>
                  <a:pt x="1780739" y="1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2A1200-0E46-1959-C5DD-B05661F37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79" y="-223594"/>
            <a:ext cx="10972800" cy="1570804"/>
          </a:xfrm>
        </p:spPr>
        <p:txBody>
          <a:bodyPr>
            <a:normAutofit/>
          </a:bodyPr>
          <a:lstStyle/>
          <a:p>
            <a:r>
              <a:rPr lang="ru-RU" dirty="0">
                <a:cs typeface="Posterama"/>
              </a:rPr>
              <a:t>Руководитель - либерал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15BB837-9161-B7D0-8E31-01F5BD4B3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279" y="1664444"/>
            <a:ext cx="5734097" cy="4667968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dirty="0">
                <a:ea typeface="+mn-lt"/>
                <a:cs typeface="+mn-lt"/>
              </a:rPr>
              <a:t>Не руководит коллективом. Пассивен, боится менять существующий порядок, боится указаний «сверху», стремится переложить ответственность на подчиненных, склонен к управленческой работе и хищениям. Методы работы: - упрашивание, уговоры, бесконтрольность, панибратство, формализм.</a:t>
            </a:r>
            <a:endParaRPr lang="ru-RU" sz="2800" dirty="0"/>
          </a:p>
        </p:txBody>
      </p:sp>
      <p:pic>
        <p:nvPicPr>
          <p:cNvPr id="8" name="Рисунок 8" descr="Изображение выглядит как человек, в помещении, костюм, одет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C3F5EB0D-7878-7A6D-F6B7-73B3D63A3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324" y="2636356"/>
            <a:ext cx="5069336" cy="344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9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386098-136F-20A6-4027-4FA4D597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06332"/>
            <a:ext cx="10745788" cy="1325563"/>
          </a:xfrm>
        </p:spPr>
        <p:txBody>
          <a:bodyPr/>
          <a:lstStyle/>
          <a:p>
            <a:r>
              <a:rPr lang="ru-RU" dirty="0">
                <a:cs typeface="Posterama"/>
              </a:rPr>
              <a:t>Руководитель - либерал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DD24B41-51F5-B1E3-6E3E-3AFB242FC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7034" y="1650681"/>
            <a:ext cx="5387975" cy="8239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ea typeface="+mn-lt"/>
                <a:cs typeface="+mn-lt"/>
              </a:rPr>
              <a:t>Достоинства</a:t>
            </a:r>
            <a:endParaRPr lang="ru-RU" sz="2800">
              <a:ea typeface="+mn-lt"/>
              <a:cs typeface="+mn-lt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82E0001-3033-D5F7-0F7F-9C90795F5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7890" y="1650681"/>
            <a:ext cx="5414510" cy="8239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a typeface="+mn-lt"/>
                <a:cs typeface="+mn-lt"/>
              </a:rPr>
              <a:t>Недостатки</a:t>
            </a:r>
            <a:endParaRPr lang="ru-RU" sz="2800" dirty="0">
              <a:ea typeface="+mn-lt"/>
              <a:cs typeface="+mn-lt"/>
            </a:endParaRPr>
          </a:p>
        </p:txBody>
      </p:sp>
      <p:graphicFrame>
        <p:nvGraphicFramePr>
          <p:cNvPr id="17" name="Объект 3">
            <a:extLst>
              <a:ext uri="{FF2B5EF4-FFF2-40B4-BE49-F238E27FC236}">
                <a16:creationId xmlns:a16="http://schemas.microsoft.com/office/drawing/2014/main" xmlns="" id="{E47F68DD-4784-4023-3E3D-4F79363EA94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12710992"/>
              </p:ext>
            </p:extLst>
          </p:nvPr>
        </p:nvGraphicFramePr>
        <p:xfrm>
          <a:off x="609599" y="3187267"/>
          <a:ext cx="4913522" cy="3203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7" name="Объект 3">
            <a:extLst>
              <a:ext uri="{FF2B5EF4-FFF2-40B4-BE49-F238E27FC236}">
                <a16:creationId xmlns:a16="http://schemas.microsoft.com/office/drawing/2014/main" xmlns="" id="{52DB8110-EBCC-0906-4EF7-78CB111937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1387690"/>
              </p:ext>
            </p:extLst>
          </p:nvPr>
        </p:nvGraphicFramePr>
        <p:xfrm>
          <a:off x="6369169" y="2908347"/>
          <a:ext cx="5689899" cy="3764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4309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Background Fill">
            <a:extLst>
              <a:ext uri="{FF2B5EF4-FFF2-40B4-BE49-F238E27FC236}">
                <a16:creationId xmlns:a16="http://schemas.microsoft.com/office/drawing/2014/main" xmlns="" id="{B937640E-EF7A-4A6C-A950-D12B7D5C92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6ADA084-C86B-4F3C-8077-6A8999CC46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59CA650-001E-E239-9E03-AC8AA2381B78}"/>
              </a:ext>
            </a:extLst>
          </p:cNvPr>
          <p:cNvSpPr txBox="1"/>
          <p:nvPr/>
        </p:nvSpPr>
        <p:spPr>
          <a:xfrm>
            <a:off x="365185" y="129164"/>
            <a:ext cx="5847193" cy="145150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100" kern="1200" dirty="0" err="1">
                <a:latin typeface="+mj-lt"/>
                <a:ea typeface="+mj-ea"/>
                <a:cs typeface="+mj-cs"/>
              </a:rPr>
              <a:t>Не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существует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идеального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типа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руководства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!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Необходима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комбинация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 smtClean="0">
                <a:latin typeface="+mj-lt"/>
                <a:ea typeface="+mj-ea"/>
                <a:cs typeface="+mj-cs"/>
              </a:rPr>
              <a:t>типов</a:t>
            </a:r>
            <a:r>
              <a:rPr lang="en-US" sz="2100" kern="12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руководства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. 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Комбинация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приведет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эффективности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100" kern="1200" dirty="0" err="1">
                <a:latin typeface="+mj-lt"/>
                <a:ea typeface="+mj-ea"/>
                <a:cs typeface="+mj-cs"/>
              </a:rPr>
              <a:t>управления</a:t>
            </a:r>
            <a:r>
              <a:rPr lang="en-US" sz="2100" kern="1200" dirty="0">
                <a:latin typeface="+mj-lt"/>
                <a:ea typeface="+mj-ea"/>
                <a:cs typeface="+mj-cs"/>
              </a:rPr>
              <a:t>.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F72A343-65B2-F4BD-13EE-C3CFF818D5E3}"/>
              </a:ext>
            </a:extLst>
          </p:cNvPr>
          <p:cNvSpPr txBox="1"/>
          <p:nvPr/>
        </p:nvSpPr>
        <p:spPr>
          <a:xfrm>
            <a:off x="610198" y="1874411"/>
            <a:ext cx="5599691" cy="492882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>
              <a:spcAft>
                <a:spcPts val="600"/>
              </a:spcAft>
              <a:buClr>
                <a:schemeClr val="accent5"/>
              </a:buClr>
            </a:pPr>
            <a:r>
              <a:rPr lang="en-US" sz="2800" b="1" dirty="0" err="1">
                <a:solidFill>
                  <a:srgbClr val="00B050"/>
                </a:solidFill>
              </a:rPr>
              <a:t>Качества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эффективного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руководителя</a:t>
            </a:r>
            <a:r>
              <a:rPr lang="en-US" sz="2800" b="1" dirty="0">
                <a:solidFill>
                  <a:srgbClr val="00B050"/>
                </a:solidFill>
              </a:rPr>
              <a:t>:</a:t>
            </a:r>
            <a:endParaRPr lang="ru-RU" sz="2800" b="1" dirty="0">
              <a:solidFill>
                <a:srgbClr val="00B050"/>
              </a:solidFill>
            </a:endParaRPr>
          </a:p>
          <a:p>
            <a:pPr marL="34290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Оригинальность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Новаторство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Осторожность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Ответственность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Наблюдательность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Решительность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Гибкость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Общительность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Целеустремленность</a:t>
            </a:r>
            <a:endParaRPr lang="en-US" sz="2400" b="1" dirty="0"/>
          </a:p>
          <a:p>
            <a:pPr marL="628650" indent="-342900">
              <a:spcAft>
                <a:spcPts val="600"/>
              </a:spcAft>
              <a:buClr>
                <a:schemeClr val="accent5"/>
              </a:buClr>
              <a:buFont typeface="Arial"/>
              <a:buChar char="•"/>
            </a:pPr>
            <a:r>
              <a:rPr lang="en-US" sz="2400" b="1" dirty="0" err="1"/>
              <a:t>Сосредоточенность</a:t>
            </a:r>
            <a:r>
              <a:rPr lang="en-US" sz="2400" b="1" dirty="0"/>
              <a:t> </a:t>
            </a:r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6E35D705-6E53-5EB8-6BFF-63EA524072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130" r="21242" b="-1"/>
          <a:stretch/>
        </p:blipFill>
        <p:spPr>
          <a:xfrm>
            <a:off x="6465346" y="1"/>
            <a:ext cx="5726654" cy="6857999"/>
          </a:xfrm>
          <a:custGeom>
            <a:avLst/>
            <a:gdLst/>
            <a:ahLst/>
            <a:cxnLst/>
            <a:rect l="l" t="t" r="r" b="b"/>
            <a:pathLst>
              <a:path w="5726654" h="6857999">
                <a:moveTo>
                  <a:pt x="615191" y="3536634"/>
                </a:moveTo>
                <a:cubicBezTo>
                  <a:pt x="896629" y="3536634"/>
                  <a:pt x="1124779" y="3764784"/>
                  <a:pt x="1124779" y="4046222"/>
                </a:cubicBezTo>
                <a:cubicBezTo>
                  <a:pt x="1124779" y="4327660"/>
                  <a:pt x="896629" y="4555810"/>
                  <a:pt x="615191" y="4555810"/>
                </a:cubicBezTo>
                <a:cubicBezTo>
                  <a:pt x="333753" y="4555810"/>
                  <a:pt x="105603" y="4327660"/>
                  <a:pt x="105603" y="4046222"/>
                </a:cubicBezTo>
                <a:cubicBezTo>
                  <a:pt x="105603" y="3764784"/>
                  <a:pt x="333753" y="3536634"/>
                  <a:pt x="615191" y="3536634"/>
                </a:cubicBezTo>
                <a:close/>
                <a:moveTo>
                  <a:pt x="1497781" y="0"/>
                </a:moveTo>
                <a:lnTo>
                  <a:pt x="5726654" y="0"/>
                </a:lnTo>
                <a:lnTo>
                  <a:pt x="5726654" y="6857999"/>
                </a:lnTo>
                <a:lnTo>
                  <a:pt x="311758" y="6857999"/>
                </a:lnTo>
                <a:lnTo>
                  <a:pt x="314131" y="6707669"/>
                </a:lnTo>
                <a:cubicBezTo>
                  <a:pt x="335133" y="6366408"/>
                  <a:pt x="433652" y="6019041"/>
                  <a:pt x="599703" y="5670857"/>
                </a:cubicBezTo>
                <a:cubicBezTo>
                  <a:pt x="770258" y="5311555"/>
                  <a:pt x="1010814" y="4986831"/>
                  <a:pt x="1211434" y="4641254"/>
                </a:cubicBezTo>
                <a:cubicBezTo>
                  <a:pt x="1493037" y="4154455"/>
                  <a:pt x="1511836" y="3622743"/>
                  <a:pt x="1053042" y="3164268"/>
                </a:cubicBezTo>
                <a:cubicBezTo>
                  <a:pt x="881978" y="2993263"/>
                  <a:pt x="700423" y="2805522"/>
                  <a:pt x="607049" y="2589404"/>
                </a:cubicBezTo>
                <a:cubicBezTo>
                  <a:pt x="366280" y="2032157"/>
                  <a:pt x="541126" y="1508060"/>
                  <a:pt x="1054916" y="1068098"/>
                </a:cubicBezTo>
                <a:cubicBezTo>
                  <a:pt x="1261028" y="891534"/>
                  <a:pt x="1489689" y="709487"/>
                  <a:pt x="1502878" y="419994"/>
                </a:cubicBezTo>
                <a:cubicBezTo>
                  <a:pt x="1506390" y="341909"/>
                  <a:pt x="1507263" y="263519"/>
                  <a:pt x="1505905" y="184995"/>
                </a:cubicBezTo>
                <a:close/>
                <a:moveTo>
                  <a:pt x="14544" y="0"/>
                </a:moveTo>
                <a:lnTo>
                  <a:pt x="879353" y="0"/>
                </a:lnTo>
                <a:lnTo>
                  <a:pt x="892054" y="78051"/>
                </a:lnTo>
                <a:cubicBezTo>
                  <a:pt x="904493" y="285270"/>
                  <a:pt x="770272" y="479620"/>
                  <a:pt x="561941" y="535442"/>
                </a:cubicBezTo>
                <a:cubicBezTo>
                  <a:pt x="323847" y="599239"/>
                  <a:pt x="79117" y="457944"/>
                  <a:pt x="15320" y="219851"/>
                </a:cubicBezTo>
                <a:cubicBezTo>
                  <a:pt x="-630" y="160328"/>
                  <a:pt x="-3761" y="100390"/>
                  <a:pt x="4235" y="4296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25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8FB845-0A8D-FC79-F3F5-D1D382802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4614"/>
            <a:ext cx="10972800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cs typeface="Posterama"/>
              </a:rPr>
              <a:t>Для эффективного руководства необходимо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3E42DB-C494-7281-AB35-EB3A9533C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808" y="2091827"/>
            <a:ext cx="9880122" cy="40365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504020202020204" pitchFamily="34" charset="0"/>
              <a:buChar char="•"/>
            </a:pPr>
            <a:r>
              <a:rPr lang="ru-RU" sz="2800" b="1" dirty="0"/>
              <a:t>Учесть личные качества руководителя и коллектива;</a:t>
            </a:r>
          </a:p>
          <a:p>
            <a:pPr marL="342900" indent="-342900">
              <a:buFont typeface="Arial" panose="020B0504020202020204" pitchFamily="34" charset="0"/>
              <a:buChar char="•"/>
            </a:pPr>
            <a:r>
              <a:rPr lang="ru-RU" sz="2800" b="1" dirty="0"/>
              <a:t>Учесть стадии развития компании;</a:t>
            </a:r>
          </a:p>
          <a:p>
            <a:pPr marL="342900" indent="-342900">
              <a:buFont typeface="Arial" panose="020B0504020202020204" pitchFamily="34" charset="0"/>
              <a:buChar char="•"/>
            </a:pPr>
            <a:r>
              <a:rPr lang="ru-RU" sz="2800" b="1" dirty="0"/>
              <a:t>Найти свой тип руководства, который позволит достигать максимального результата с минимальными издержками и рисками;</a:t>
            </a:r>
          </a:p>
          <a:p>
            <a:pPr marL="342900" indent="-342900">
              <a:buFont typeface="Arial" panose="020B0504020202020204" pitchFamily="34" charset="0"/>
              <a:buChar char="•"/>
            </a:pPr>
            <a:r>
              <a:rPr lang="ru-RU" sz="2800" b="1" dirty="0"/>
              <a:t>Учесть, что любой тип руководства предъявляет специфические требования к руководителю</a:t>
            </a:r>
          </a:p>
        </p:txBody>
      </p:sp>
    </p:spTree>
    <p:extLst>
      <p:ext uri="{BB962C8B-B14F-4D97-AF65-F5344CB8AC3E}">
        <p14:creationId xmlns:p14="http://schemas.microsoft.com/office/powerpoint/2010/main" val="308469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lashVTI">
  <a:themeElements>
    <a:clrScheme name="Custom 11">
      <a:dk1>
        <a:srgbClr val="262626"/>
      </a:dk1>
      <a:lt1>
        <a:sysClr val="window" lastClr="FFFFFF"/>
      </a:lt1>
      <a:dk2>
        <a:srgbClr val="2F333D"/>
      </a:dk2>
      <a:lt2>
        <a:srgbClr val="E9F3F3"/>
      </a:lt2>
      <a:accent1>
        <a:srgbClr val="1EBE9B"/>
      </a:accent1>
      <a:accent2>
        <a:srgbClr val="FD8686"/>
      </a:accent2>
      <a:accent3>
        <a:srgbClr val="0AC8AD"/>
      </a:accent3>
      <a:accent4>
        <a:srgbClr val="E69500"/>
      </a:accent4>
      <a:accent5>
        <a:srgbClr val="EC4E70"/>
      </a:accent5>
      <a:accent6>
        <a:srgbClr val="794DFF"/>
      </a:accent6>
      <a:hlink>
        <a:srgbClr val="3E8FF1"/>
      </a:hlink>
      <a:folHlink>
        <a:srgbClr val="939393"/>
      </a:folHlink>
    </a:clrScheme>
    <a:fontScheme name="Custom 23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plashVTI" id="{CD38C481-21EC-466B-953B-A1440B42712A}" vid="{D3E4813C-1D98-48C2-AF59-2D0D78E255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324</Words>
  <Application>Microsoft Office PowerPoint</Application>
  <PresentationFormat>Произвольный</PresentationFormat>
  <Paragraphs>68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SplashVTI</vt:lpstr>
      <vt:lpstr>Типы руководителей</vt:lpstr>
      <vt:lpstr>Презентация PowerPoint</vt:lpstr>
      <vt:lpstr>Руководитель - демократ</vt:lpstr>
      <vt:lpstr>Руководитель - автократ</vt:lpstr>
      <vt:lpstr>Руководитель - автократ</vt:lpstr>
      <vt:lpstr>Руководитель - либерал</vt:lpstr>
      <vt:lpstr>Руководитель - либерал</vt:lpstr>
      <vt:lpstr>Презентация PowerPoint</vt:lpstr>
      <vt:lpstr>Для эффективного руководства необходимо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Pashok Electroshock</cp:lastModifiedBy>
  <cp:revision>337</cp:revision>
  <dcterms:created xsi:type="dcterms:W3CDTF">2023-03-17T14:57:46Z</dcterms:created>
  <dcterms:modified xsi:type="dcterms:W3CDTF">2023-03-17T16:30:36Z</dcterms:modified>
</cp:coreProperties>
</file>