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008F92-D658-4991-8B4E-12C2A49C7DCF}" type="datetimeFigureOut">
              <a:rPr lang="ru-RU" smtClean="0"/>
              <a:t>20.05.2023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634AB7-878E-4AD1-9FFD-9C6689BE0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423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D96F2-02BD-E71F-EFBD-14FECCF2D3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7172325" cy="3152251"/>
          </a:xfrm>
        </p:spPr>
        <p:txBody>
          <a:bodyPr anchor="b">
            <a:normAutofit/>
          </a:bodyPr>
          <a:lstStyle>
            <a:lvl1pPr algn="l"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E90113-E8E1-4E48-41BC-583802BFC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20137"/>
            <a:ext cx="7172325" cy="1122363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C7EE5-BFF0-D779-4261-E239DB450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5/20/2023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89492-34ED-FE24-4F29-E4C8F5497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B0C886-7F1E-7BC1-9A9E-B24C2AC2F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C74AEE6-9CA7-5247-DC34-99634247DF50}"/>
              </a:ext>
            </a:extLst>
          </p:cNvPr>
          <p:cNvCxnSpPr>
            <a:cxnSpLocks/>
          </p:cNvCxnSpPr>
          <p:nvPr/>
        </p:nvCxnSpPr>
        <p:spPr>
          <a:xfrm>
            <a:off x="1638300" y="4596637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4549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F4143-3C41-D626-8F64-36A9C9F1A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914400"/>
            <a:ext cx="9962791" cy="990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52C4FB-B560-A0FC-6435-952981BC9A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952500" y="2285997"/>
            <a:ext cx="9962791" cy="389096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7CEC4F-0A90-11E2-E43E-B9E765AFB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5/20/2023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2A5B4-1D77-B0AC-49E7-CAE9556B1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96EF9-2FDA-8E87-D546-8840CEBF0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859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085AB7-38B3-7F80-0B2D-7960F56375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24513" y="1052423"/>
            <a:ext cx="1771292" cy="4917056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ADBDC3-E9EA-8699-B2E4-4C7784455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06414" y="1052424"/>
            <a:ext cx="7873043" cy="4917056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1DBEDE-3A67-6FCA-25F3-B91F7C82E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5/20/2023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9EFF51-4318-20EA-3A3A-8FE203B1A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D9703-5BAD-DE95-98D9-0F30E7C09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616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532FD-157B-437C-E9D5-B66E8B3B1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90A51-A7E8-7A6A-5FD0-F9B250BE41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78C8B8-F999-7D95-435D-17CE6ACCD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5/20/2023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427265-C89C-937F-1DA3-F377F6877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EB89E-4530-3632-3485-F481DB042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546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8056A-761D-1DBC-276A-2A46D153C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1613" y="1355763"/>
            <a:ext cx="6972300" cy="2255794"/>
          </a:xfrm>
        </p:spPr>
        <p:txBody>
          <a:bodyPr anchor="t">
            <a:normAutofit/>
          </a:bodyPr>
          <a:lstStyle>
            <a:lvl1pPr>
              <a:lnSpc>
                <a:spcPct val="110000"/>
              </a:lnSpc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3904B3-6AC1-19D5-3EAE-2009A3B4C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4921820"/>
            <a:ext cx="5524500" cy="1150934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A2A86D-493D-5BF6-8AA6-F1231E3BA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5/20/2023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CCCD76-6623-164A-7BFA-207AFA057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64312-1F20-5486-62B0-A8BB8829D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703F1C9-9114-4426-6F07-F7FF9CCD5FC4}"/>
              </a:ext>
            </a:extLst>
          </p:cNvPr>
          <p:cNvCxnSpPr>
            <a:cxnSpLocks/>
          </p:cNvCxnSpPr>
          <p:nvPr/>
        </p:nvCxnSpPr>
        <p:spPr>
          <a:xfrm>
            <a:off x="1638300" y="4596637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350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BCFC4C-4D16-E5A8-F934-8B158F6F2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9BDE54-F935-945D-3E4F-B659695E84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52500" y="2286002"/>
            <a:ext cx="5067300" cy="389096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8F3710-E06B-05DE-937A-C92E52569E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286001"/>
            <a:ext cx="5067300" cy="38909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302EFD-42D3-11C1-677E-0E478B93F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5/20/2023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4C2F08-0D93-B14B-6106-2925DF3E1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A5DE81-F2AB-CCB9-8B68-5E4F31011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852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2D81B-4E36-1511-E9A7-8FB931B41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1004888"/>
            <a:ext cx="10287000" cy="90011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FA73DE-183B-9473-20AD-2D3BFED843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2501" y="2085959"/>
            <a:ext cx="4886325" cy="590566"/>
          </a:xfrm>
        </p:spPr>
        <p:txBody>
          <a:bodyPr anchor="b">
            <a:normAutofit/>
          </a:bodyPr>
          <a:lstStyle>
            <a:lvl1pPr marL="0" indent="0">
              <a:buNone/>
              <a:defRPr sz="1800" b="0" cap="all" spc="300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70FB3D-60AC-DEF2-4472-31B4E076CB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52501" y="3048001"/>
            <a:ext cx="4886325" cy="322263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6E5BDB-B29C-788F-E2FB-6C154E8FE8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3174" y="2085959"/>
            <a:ext cx="4886325" cy="590566"/>
          </a:xfrm>
        </p:spPr>
        <p:txBody>
          <a:bodyPr anchor="b">
            <a:normAutofit/>
          </a:bodyPr>
          <a:lstStyle>
            <a:lvl1pPr marL="0" indent="0">
              <a:buNone/>
              <a:defRPr sz="1800" b="0" cap="all" spc="300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13FF49-3276-24CA-BC81-FA92C0A930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53174" y="3048000"/>
            <a:ext cx="4886325" cy="322263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8FA1C8-C196-9BE1-F603-3FC17EDD9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5/20/2023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FB79692-E142-E1D7-AD17-30C5F1365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90FCF2-7B78-2A2A-F878-58335FEA3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C2D0356-1ECF-682B-F87A-811BDD28B2CB}"/>
              </a:ext>
            </a:extLst>
          </p:cNvPr>
          <p:cNvCxnSpPr>
            <a:cxnSpLocks/>
          </p:cNvCxnSpPr>
          <p:nvPr/>
        </p:nvCxnSpPr>
        <p:spPr>
          <a:xfrm>
            <a:off x="1052513" y="2876817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906CA06-9701-E645-C0A5-594B227B288F}"/>
              </a:ext>
            </a:extLst>
          </p:cNvPr>
          <p:cNvCxnSpPr>
            <a:cxnSpLocks/>
          </p:cNvCxnSpPr>
          <p:nvPr/>
        </p:nvCxnSpPr>
        <p:spPr>
          <a:xfrm>
            <a:off x="6435725" y="2876817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7443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214DA-C0D4-E152-7F42-F6352C961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914400"/>
            <a:ext cx="9715500" cy="9906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C2AA04-1E84-460C-F560-A228F930F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5/20/2023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AB260E-3910-7D1B-5074-24F5F0AB5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2020F1-A878-9B80-6B4F-7D71406BB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132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7652D6-7AE9-3E3B-5C1B-2B4399B15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5/20/2023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A7127E-2A63-6F45-4C40-835843630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56FB79-D9D1-5381-0019-E24F8B4DA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750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C23B5-7DA9-0E4F-DA39-4624DB8A2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369065"/>
            <a:ext cx="3266536" cy="2312979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4A5E77-518A-1FB9-B473-E19CADE046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23" y="987425"/>
            <a:ext cx="5615077" cy="4873625"/>
          </a:xfrm>
        </p:spPr>
        <p:txBody>
          <a:bodyPr anchor="ctr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65344F-7D06-2406-D113-D24587835D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24000" y="3947801"/>
            <a:ext cx="3266536" cy="2382838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2BE708-BAD0-A0A6-9332-9D2179E67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5/20/2023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A70050-9362-4EC4-6B73-3A38445B7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DA991-8608-CAB4-33FA-03D380D2F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799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7B837-332D-9100-E007-7DE279481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3999" y="1385457"/>
            <a:ext cx="3312543" cy="2304288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0DE983-0B0E-07CC-8C57-4EA529E27D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24423" y="957263"/>
            <a:ext cx="5372189" cy="4962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CAB867-3FC6-5007-61B0-D9B7E5B0CE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24000" y="3958315"/>
            <a:ext cx="3312542" cy="1961473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C7E0F-BFE1-7134-163B-B777970B7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5/20/2023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395D0B-4F98-F3BE-FB23-22D8C5D41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FB2E3D-2188-B7A9-0ECE-978147358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988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258B98-3BD5-0A20-B0E7-944EAEB2654A}"/>
              </a:ext>
            </a:extLst>
          </p:cNvPr>
          <p:cNvSpPr/>
          <p:nvPr/>
        </p:nvSpPr>
        <p:spPr>
          <a:xfrm>
            <a:off x="0" y="3510612"/>
            <a:ext cx="12192000" cy="3347388"/>
          </a:xfrm>
          <a:prstGeom prst="rect">
            <a:avLst/>
          </a:prstGeom>
          <a:gradFill>
            <a:gsLst>
              <a:gs pos="14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D404C1-E8A5-65FC-C068-21EA0397E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757238"/>
            <a:ext cx="10287000" cy="1147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DCFD78-F171-BA47-AAF3-C6EB75F94C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2500" y="2285997"/>
            <a:ext cx="10287000" cy="3890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965A77-B1AB-D608-A6C5-F0F99B6913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10568087" y="4756249"/>
            <a:ext cx="24763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 b="1" cap="all" spc="300" baseline="0">
                <a:solidFill>
                  <a:schemeClr val="tx1"/>
                </a:solidFill>
              </a:defRPr>
            </a:lvl1pPr>
          </a:lstStyle>
          <a:p>
            <a:fld id="{9D0D92BC-42A9-434B-8530-ADBF4485E407}" type="datetimeFigureOut">
              <a:rPr lang="en-US" smtClean="0"/>
              <a:pPr/>
              <a:t>5/20/2023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E34E5-5E9B-7786-05B5-B93241EE2F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10589519" y="1758059"/>
            <a:ext cx="2433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1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25CD4B-611E-32FA-419D-326099EEF3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9542" y="3246437"/>
            <a:ext cx="5333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A0289F9E-9962-4B7B-BA18-A15907CCC6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1272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79" r:id="rId6"/>
    <p:sldLayoutId id="2147483675" r:id="rId7"/>
    <p:sldLayoutId id="2147483676" r:id="rId8"/>
    <p:sldLayoutId id="2147483677" r:id="rId9"/>
    <p:sldLayoutId id="2147483678" r:id="rId10"/>
    <p:sldLayoutId id="2147483680" r:id="rId11"/>
  </p:sldLayoutIdLst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2800" b="1" kern="1200" cap="all" spc="6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56032" indent="0" algn="l" defTabSz="914400" rtl="0" eaLnBrk="1" latinLnBrk="0" hangingPunct="1">
        <a:lnSpc>
          <a:spcPct val="120000"/>
        </a:lnSpc>
        <a:spcBef>
          <a:spcPts val="500"/>
        </a:spcBef>
        <a:buFontTx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521208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9496" indent="0" algn="l" defTabSz="914400" rtl="0" eaLnBrk="1" latinLnBrk="0" hangingPunct="1">
        <a:lnSpc>
          <a:spcPct val="120000"/>
        </a:lnSpc>
        <a:spcBef>
          <a:spcPts val="500"/>
        </a:spcBef>
        <a:buFontTx/>
        <a:buNone/>
        <a:defRPr sz="12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832104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760E4C7-47B8-4356-ABCA-CC9C79E2D2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Розовые и синие облака">
            <a:extLst>
              <a:ext uri="{FF2B5EF4-FFF2-40B4-BE49-F238E27FC236}">
                <a16:creationId xmlns:a16="http://schemas.microsoft.com/office/drawing/2014/main" id="{CFA2F274-5FA1-B99C-DF38-D26E8F508A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t="14142"/>
          <a:stretch/>
        </p:blipFill>
        <p:spPr>
          <a:xfrm>
            <a:off x="20" y="1571"/>
            <a:ext cx="12191980" cy="6856429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3F0586C3-A19F-D214-ABDE-30AD5B6669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17342" y="1250342"/>
            <a:ext cx="4357316" cy="4357316"/>
          </a:xfrm>
          <a:custGeom>
            <a:avLst/>
            <a:gdLst>
              <a:gd name="connsiteX0" fmla="*/ 2178658 w 4357316"/>
              <a:gd name="connsiteY0" fmla="*/ 0 h 4357316"/>
              <a:gd name="connsiteX1" fmla="*/ 4357316 w 4357316"/>
              <a:gd name="connsiteY1" fmla="*/ 2178658 h 4357316"/>
              <a:gd name="connsiteX2" fmla="*/ 2178658 w 4357316"/>
              <a:gd name="connsiteY2" fmla="*/ 4357316 h 4357316"/>
              <a:gd name="connsiteX3" fmla="*/ 0 w 4357316"/>
              <a:gd name="connsiteY3" fmla="*/ 2178658 h 4357316"/>
              <a:gd name="connsiteX4" fmla="*/ 2178658 w 4357316"/>
              <a:gd name="connsiteY4" fmla="*/ 0 h 4357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316" h="4357316">
                <a:moveTo>
                  <a:pt x="2178658" y="0"/>
                </a:moveTo>
                <a:cubicBezTo>
                  <a:pt x="3381898" y="0"/>
                  <a:pt x="4357316" y="975418"/>
                  <a:pt x="4357316" y="2178658"/>
                </a:cubicBezTo>
                <a:cubicBezTo>
                  <a:pt x="4357316" y="3381898"/>
                  <a:pt x="3381898" y="4357316"/>
                  <a:pt x="2178658" y="4357316"/>
                </a:cubicBezTo>
                <a:cubicBezTo>
                  <a:pt x="975418" y="4357316"/>
                  <a:pt x="0" y="3381898"/>
                  <a:pt x="0" y="2178658"/>
                </a:cubicBezTo>
                <a:cubicBezTo>
                  <a:pt x="0" y="975418"/>
                  <a:pt x="975418" y="0"/>
                  <a:pt x="217865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20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23FA28-3CBB-4639-9501-DC5AF683BA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28161" y="2211978"/>
            <a:ext cx="3535679" cy="1425728"/>
          </a:xfrm>
        </p:spPr>
        <p:txBody>
          <a:bodyPr anchor="b">
            <a:normAutofit fontScale="90000"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 и его виды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0C33786-3F20-4475-88D2-16CD85232C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50080" y="4249359"/>
            <a:ext cx="3291840" cy="1211872"/>
          </a:xfrm>
        </p:spPr>
        <p:txBody>
          <a:bodyPr>
            <a:normAutofit/>
          </a:bodyPr>
          <a:lstStyle/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студентка группы П-23: Максимова Софья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Проверил преподаватель: Писарева Ирина Вячеславовна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14C5C93-B9E9-4392-ADCF-ABF21209DD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10423" y="3954687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392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8D4633-CE2B-4C14-8B4B-148E1DAB7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конфликта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F2834C-AD23-49D4-82A8-2ECE89E49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269" y="2580727"/>
            <a:ext cx="6203309" cy="3890965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 (от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лат.Conflictus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столкновение)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отсутствие согласия между двумя или более сторонами, которые могут быть конкретными лицами или группами.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Конфликтогены - это слова, действия (или бездействия), которые могут привести к конфликту.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6CD570F-CC22-4961-AB22-A677619B3D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875" t="20306" r="3456" b="21468"/>
          <a:stretch/>
        </p:blipFill>
        <p:spPr>
          <a:xfrm>
            <a:off x="6800108" y="1466108"/>
            <a:ext cx="5391892" cy="5391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646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FB8532-5CB3-4706-AB1F-4D79FA1D7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1223" y="272838"/>
            <a:ext cx="10287000" cy="1147762"/>
          </a:xfrm>
        </p:spPr>
        <p:txBody>
          <a:bodyPr/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конфликтов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B00C0E-AAFF-42BD-A8E2-FB2A9760AB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439" y="2134996"/>
            <a:ext cx="10287000" cy="389096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объему конфликты подразделяют на: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внутриличностные;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межличностные;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между личностью и группой;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межгрупповые.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длительности протекания конфликты можно подразделить на кратковременные и затяжные.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источнику возникновения конфликты можно разделить на объективно и субъективно обусловленные.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66FA115-32E4-4F12-A276-FB3D2A640E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003" t="52844" r="11346" b="4375"/>
          <a:stretch/>
        </p:blipFill>
        <p:spPr>
          <a:xfrm>
            <a:off x="8506437" y="1577130"/>
            <a:ext cx="2894201" cy="293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093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B1CB8D-6AA1-4160-A3F0-BB44993D3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4722895-0295-477A-9722-A891719062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9560" y="458458"/>
            <a:ext cx="7532880" cy="564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948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30EEC6-BEF2-4183-A619-F020CCB00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videoplayback">
            <a:hlinkClick r:id="" action="ppaction://media"/>
            <a:extLst>
              <a:ext uri="{FF2B5EF4-FFF2-40B4-BE49-F238E27FC236}">
                <a16:creationId xmlns:a16="http://schemas.microsoft.com/office/drawing/2014/main" id="{61A6D692-DCE8-4001-B147-3825D9EAB66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525"/>
          </a:xfrm>
        </p:spPr>
      </p:pic>
    </p:spTree>
    <p:extLst>
      <p:ext uri="{BB962C8B-B14F-4D97-AF65-F5344CB8AC3E}">
        <p14:creationId xmlns:p14="http://schemas.microsoft.com/office/powerpoint/2010/main" val="29437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18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AED972-29F7-422B-8BE4-12BAA0CC8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Типы поведения людей в конфликтной ситуации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89ABF0-B67E-45D5-8CB4-D7ED90F0CE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3317" y="2209797"/>
            <a:ext cx="8237989" cy="389096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Доктор психологических наук Н. Обозов выделяет три типа поведения в конфликте: поведение "практика", "собеседника", "мыслителя".</a:t>
            </a:r>
          </a:p>
          <a:p>
            <a:pPr marL="0" indent="0" algn="just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"Практик"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действует под лозунгом "Лучшая защита - нападение". 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"собеседника"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характерен лозунг "Плохой мир лучше, чем хорошая война". Главное для него - общение с людьми.</a:t>
            </a:r>
          </a:p>
          <a:p>
            <a:pPr marL="0" indent="0" algn="just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"Мыслителям"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свойственна позиция "Пускай думает, что он победил!".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FFF579C-BE17-47B2-9434-F3C5DF1C13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155" y="1905000"/>
            <a:ext cx="2865889" cy="382118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D5116A1-4276-4CAB-9CE2-019F01711069}"/>
              </a:ext>
            </a:extLst>
          </p:cNvPr>
          <p:cNvSpPr txBox="1"/>
          <p:nvPr/>
        </p:nvSpPr>
        <p:spPr>
          <a:xfrm>
            <a:off x="365272" y="5796793"/>
            <a:ext cx="2596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Обозов Н.Н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80458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4F297D-F2A8-4415-8F83-9E7CDEE0A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00" y="107157"/>
            <a:ext cx="10287000" cy="1147762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Разрешение конфликтов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CC93D4-6C9C-437F-AAB7-F8BC26793D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12" y="1749101"/>
            <a:ext cx="6786694" cy="3890965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Люди неизбежно будут конфликтовать и не соглашаться друг с другом. Когда человек попадает в конфликтную ситуацию, для более эффективного решения проблемы ему необходимо выбрать определенную стратегию и стиль поведения.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 выделяют пять типовых стилей поведения в конфликтных ситуациях: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конкуренция;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уклонение;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приспособление;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сотрудничество;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компромисс.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6CD636A-5EC3-482C-BE6A-4CA79D58E9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3806" y="3256828"/>
            <a:ext cx="5064626" cy="3494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355155"/>
      </p:ext>
    </p:extLst>
  </p:cSld>
  <p:clrMapOvr>
    <a:masterClrMapping/>
  </p:clrMapOvr>
</p:sld>
</file>

<file path=ppt/theme/theme1.xml><?xml version="1.0" encoding="utf-8"?>
<a:theme xmlns:a="http://schemas.openxmlformats.org/drawingml/2006/main" name="AfterglowVTI">
  <a:themeElements>
    <a:clrScheme name="AnalogousFromLightSeedLeftStep">
      <a:dk1>
        <a:srgbClr val="000000"/>
      </a:dk1>
      <a:lt1>
        <a:srgbClr val="FFFFFF"/>
      </a:lt1>
      <a:dk2>
        <a:srgbClr val="242B41"/>
      </a:dk2>
      <a:lt2>
        <a:srgbClr val="E2E8E2"/>
      </a:lt2>
      <a:accent1>
        <a:srgbClr val="D18BD1"/>
      </a:accent1>
      <a:accent2>
        <a:srgbClr val="A471C7"/>
      </a:accent2>
      <a:accent3>
        <a:srgbClr val="978BD1"/>
      </a:accent3>
      <a:accent4>
        <a:srgbClr val="7186C7"/>
      </a:accent4>
      <a:accent5>
        <a:srgbClr val="71AAC7"/>
      </a:accent5>
      <a:accent6>
        <a:srgbClr val="65B1AB"/>
      </a:accent6>
      <a:hlink>
        <a:srgbClr val="568F57"/>
      </a:hlink>
      <a:folHlink>
        <a:srgbClr val="7F7F7F"/>
      </a:folHlink>
    </a:clrScheme>
    <a:fontScheme name="Trade Gothic">
      <a:majorFont>
        <a:latin typeface="Trade Gothic Next Cond"/>
        <a:ea typeface=""/>
        <a:cs typeface=""/>
      </a:majorFont>
      <a:minorFont>
        <a:latin typeface="Trade Gothic N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fterglowVTI" id="{804DBEB7-1920-4C72-A0CB-091339F1875F}" vid="{D4C59F5A-9ECA-4C96-BDFD-0606A75324E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253</Words>
  <Application>Microsoft Office PowerPoint</Application>
  <PresentationFormat>Широкоэкранный</PresentationFormat>
  <Paragraphs>28</Paragraphs>
  <Slides>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Times New Roman</vt:lpstr>
      <vt:lpstr>Trade Gothic Next Cond</vt:lpstr>
      <vt:lpstr>Trade Gothic Next Light</vt:lpstr>
      <vt:lpstr>AfterglowVTI</vt:lpstr>
      <vt:lpstr>Конфликт и его виды</vt:lpstr>
      <vt:lpstr>Понятие конфликта</vt:lpstr>
      <vt:lpstr>Классификация конфликтов</vt:lpstr>
      <vt:lpstr>Презентация PowerPoint</vt:lpstr>
      <vt:lpstr>Презентация PowerPoint</vt:lpstr>
      <vt:lpstr>Типы поведения людей в конфликтной ситуации</vt:lpstr>
      <vt:lpstr>Разрешение конфликтов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Конфликт и его виды</dc:title>
  <dc:creator>Софья Максимова</dc:creator>
  <cp:lastModifiedBy>Софья Максимова</cp:lastModifiedBy>
  <cp:revision>1</cp:revision>
  <dcterms:created xsi:type="dcterms:W3CDTF">2023-05-19T21:28:29Z</dcterms:created>
  <dcterms:modified xsi:type="dcterms:W3CDTF">2023-05-19T22:10:19Z</dcterms:modified>
</cp:coreProperties>
</file>