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8" d="100"/>
          <a:sy n="68" d="100"/>
        </p:scale>
        <p:origin x="80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58" name="Group 318"/>
          <p:cNvGrpSpPr>
            <a:grpSpLocks/>
          </p:cNvGrpSpPr>
          <p:nvPr/>
        </p:nvGrpSpPr>
        <p:grpSpPr bwMode="auto">
          <a:xfrm>
            <a:off x="0" y="107950"/>
            <a:ext cx="9101138" cy="6750050"/>
            <a:chOff x="0" y="68"/>
            <a:chExt cx="5733" cy="4252"/>
          </a:xfrm>
        </p:grpSpPr>
        <p:grpSp>
          <p:nvGrpSpPr>
            <p:cNvPr id="10553" name="Group 313"/>
            <p:cNvGrpSpPr>
              <a:grpSpLocks/>
            </p:cNvGrpSpPr>
            <p:nvPr/>
          </p:nvGrpSpPr>
          <p:grpSpPr bwMode="auto">
            <a:xfrm>
              <a:off x="0" y="68"/>
              <a:ext cx="5733" cy="4088"/>
              <a:chOff x="0" y="68"/>
              <a:chExt cx="5733" cy="4088"/>
            </a:xfrm>
          </p:grpSpPr>
          <p:grpSp>
            <p:nvGrpSpPr>
              <p:cNvPr id="10552" name="Group 312"/>
              <p:cNvGrpSpPr>
                <a:grpSpLocks/>
              </p:cNvGrpSpPr>
              <p:nvPr userDrawn="1"/>
            </p:nvGrpSpPr>
            <p:grpSpPr bwMode="auto">
              <a:xfrm>
                <a:off x="0" y="144"/>
                <a:ext cx="5730" cy="4012"/>
                <a:chOff x="0" y="144"/>
                <a:chExt cx="5730" cy="4012"/>
              </a:xfrm>
            </p:grpSpPr>
            <p:sp>
              <p:nvSpPr>
                <p:cNvPr id="10334" name="Line 94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5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5" name="Line 95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896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6" name="Line 96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41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7" name="Line 97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91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8" name="Line 98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43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9" name="Line 99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939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40" name="Line 100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460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41" name="Line 101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61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10551" name="Group 311"/>
                <p:cNvGrpSpPr>
                  <a:grpSpLocks/>
                </p:cNvGrpSpPr>
                <p:nvPr userDrawn="1"/>
              </p:nvGrpSpPr>
              <p:grpSpPr bwMode="auto">
                <a:xfrm>
                  <a:off x="483" y="144"/>
                  <a:ext cx="975" cy="4012"/>
                  <a:chOff x="483" y="144"/>
                  <a:chExt cx="975" cy="4012"/>
                </a:xfrm>
              </p:grpSpPr>
              <p:grpSp>
                <p:nvGrpSpPr>
                  <p:cNvPr id="10545" name="Group 305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83" y="144"/>
                    <a:ext cx="975" cy="947"/>
                    <a:chOff x="483" y="144"/>
                    <a:chExt cx="975" cy="947"/>
                  </a:xfrm>
                </p:grpSpPr>
                <p:sp>
                  <p:nvSpPr>
                    <p:cNvPr id="10344" name="Line 10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5" name="Line 10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6" name="Line 10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7" name="Line 10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8" name="Line 10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9" name="Line 10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0" name="Line 11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1" name="Line 11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52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483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53" name="Line 11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4" name="Line 11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5" name="Line 11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6" name="Line 1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7" name="Line 11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8" name="Line 11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9" name="Line 11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0" name="Line 1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61" name="Group 121"/>
                  <p:cNvGrpSpPr>
                    <a:grpSpLocks/>
                  </p:cNvGrpSpPr>
                  <p:nvPr/>
                </p:nvGrpSpPr>
                <p:grpSpPr bwMode="auto">
                  <a:xfrm>
                    <a:off x="483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62" name="Line 12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3" name="Line 12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4" name="Line 12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5" name="Line 12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6" name="Line 12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7" name="Line 12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8" name="Line 12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9" name="Line 12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70" name="Group 130"/>
                  <p:cNvGrpSpPr>
                    <a:grpSpLocks/>
                  </p:cNvGrpSpPr>
                  <p:nvPr/>
                </p:nvGrpSpPr>
                <p:grpSpPr bwMode="auto">
                  <a:xfrm>
                    <a:off x="483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71" name="Line 13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2" name="Line 13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3" name="Line 13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4" name="Line 13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5" name="Line 13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6" name="Line 13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7" name="Line 13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8" name="Line 13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550" name="Group 310"/>
                <p:cNvGrpSpPr>
                  <a:grpSpLocks/>
                </p:cNvGrpSpPr>
                <p:nvPr userDrawn="1"/>
              </p:nvGrpSpPr>
              <p:grpSpPr bwMode="auto">
                <a:xfrm>
                  <a:off x="1551" y="144"/>
                  <a:ext cx="975" cy="4012"/>
                  <a:chOff x="1551" y="144"/>
                  <a:chExt cx="975" cy="4012"/>
                </a:xfrm>
              </p:grpSpPr>
              <p:grpSp>
                <p:nvGrpSpPr>
                  <p:cNvPr id="10544" name="Group 304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551" y="144"/>
                    <a:ext cx="975" cy="947"/>
                    <a:chOff x="1551" y="144"/>
                    <a:chExt cx="975" cy="947"/>
                  </a:xfrm>
                </p:grpSpPr>
                <p:sp>
                  <p:nvSpPr>
                    <p:cNvPr id="10381" name="Line 14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2" name="Line 14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3" name="Line 14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4" name="Line 1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5" name="Line 14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6" name="Line 14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7" name="Line 14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8" name="Line 1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89" name="Group 149"/>
                  <p:cNvGrpSpPr>
                    <a:grpSpLocks/>
                  </p:cNvGrpSpPr>
                  <p:nvPr/>
                </p:nvGrpSpPr>
                <p:grpSpPr bwMode="auto">
                  <a:xfrm>
                    <a:off x="1551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90" name="Line 15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1" name="Line 15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2" name="Line 15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3" name="Line 1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4" name="Line 15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5" name="Line 15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6" name="Line 15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7" name="Line 1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98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1551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99" name="Line 15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0" name="Line 16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1" name="Line 16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2" name="Line 16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3" name="Line 16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4" name="Line 16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5" name="Line 16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6" name="Line 16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07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1551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08" name="Line 16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9" name="Line 16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0" name="Line 17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1" name="Line 17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2" name="Line 17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3" name="Line 17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4" name="Line 17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5" name="Line 17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549" name="Group 309"/>
                <p:cNvGrpSpPr>
                  <a:grpSpLocks/>
                </p:cNvGrpSpPr>
                <p:nvPr userDrawn="1"/>
              </p:nvGrpSpPr>
              <p:grpSpPr bwMode="auto">
                <a:xfrm>
                  <a:off x="2619" y="144"/>
                  <a:ext cx="975" cy="4012"/>
                  <a:chOff x="2619" y="144"/>
                  <a:chExt cx="975" cy="4012"/>
                </a:xfrm>
              </p:grpSpPr>
              <p:grpSp>
                <p:nvGrpSpPr>
                  <p:cNvPr id="10543" name="Group 30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2619" y="144"/>
                    <a:ext cx="975" cy="947"/>
                    <a:chOff x="2619" y="144"/>
                    <a:chExt cx="975" cy="947"/>
                  </a:xfrm>
                </p:grpSpPr>
                <p:sp>
                  <p:nvSpPr>
                    <p:cNvPr id="10418" name="Line 17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9" name="Line 17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0" name="Line 18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1" name="Line 1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2" name="Line 18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3" name="Line 18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4" name="Line 18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5" name="Line 1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26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2619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27" name="Line 18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8" name="Line 18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9" name="Line 18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0" name="Line 19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1" name="Line 19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2" name="Line 19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3" name="Line 19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4" name="Line 19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35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2619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36" name="Line 19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7" name="Line 19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8" name="Line 19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9" name="Line 19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0" name="Line 20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1" name="Line 20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2" name="Line 20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3" name="Line 20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44" name="Group 204"/>
                  <p:cNvGrpSpPr>
                    <a:grpSpLocks/>
                  </p:cNvGrpSpPr>
                  <p:nvPr/>
                </p:nvGrpSpPr>
                <p:grpSpPr bwMode="auto">
                  <a:xfrm>
                    <a:off x="2619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45" name="Line 20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6" name="Line 20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7" name="Line 20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8" name="Line 20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9" name="Line 20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0" name="Line 21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1" name="Line 21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2" name="Line 21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548" name="Group 308"/>
                <p:cNvGrpSpPr>
                  <a:grpSpLocks/>
                </p:cNvGrpSpPr>
                <p:nvPr userDrawn="1"/>
              </p:nvGrpSpPr>
              <p:grpSpPr bwMode="auto">
                <a:xfrm>
                  <a:off x="3687" y="144"/>
                  <a:ext cx="975" cy="4012"/>
                  <a:chOff x="3687" y="144"/>
                  <a:chExt cx="975" cy="4012"/>
                </a:xfrm>
              </p:grpSpPr>
              <p:grpSp>
                <p:nvGrpSpPr>
                  <p:cNvPr id="10542" name="Group 302"/>
                  <p:cNvGrpSpPr>
                    <a:grpSpLocks/>
                  </p:cNvGrpSpPr>
                  <p:nvPr userDrawn="1"/>
                </p:nvGrpSpPr>
                <p:grpSpPr bwMode="auto">
                  <a:xfrm>
                    <a:off x="3687" y="144"/>
                    <a:ext cx="975" cy="947"/>
                    <a:chOff x="3687" y="144"/>
                    <a:chExt cx="975" cy="947"/>
                  </a:xfrm>
                </p:grpSpPr>
                <p:sp>
                  <p:nvSpPr>
                    <p:cNvPr id="10455" name="Line 21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6" name="Line 2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7" name="Line 21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8" name="Line 21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9" name="Line 21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0" name="Line 2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1" name="Line 22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2" name="Line 22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63" name="Group 223"/>
                  <p:cNvGrpSpPr>
                    <a:grpSpLocks/>
                  </p:cNvGrpSpPr>
                  <p:nvPr/>
                </p:nvGrpSpPr>
                <p:grpSpPr bwMode="auto">
                  <a:xfrm>
                    <a:off x="3687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64" name="Line 22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5" name="Line 22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6" name="Line 22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7" name="Line 22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8" name="Line 22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9" name="Line 22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0" name="Line 23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1" name="Line 23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72" name="Group 232"/>
                  <p:cNvGrpSpPr>
                    <a:grpSpLocks/>
                  </p:cNvGrpSpPr>
                  <p:nvPr/>
                </p:nvGrpSpPr>
                <p:grpSpPr bwMode="auto">
                  <a:xfrm>
                    <a:off x="3687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73" name="Line 23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4" name="Line 23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5" name="Line 23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6" name="Line 23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7" name="Line 23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8" name="Line 23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9" name="Line 23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0" name="Line 24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81" name="Group 241"/>
                  <p:cNvGrpSpPr>
                    <a:grpSpLocks/>
                  </p:cNvGrpSpPr>
                  <p:nvPr/>
                </p:nvGrpSpPr>
                <p:grpSpPr bwMode="auto">
                  <a:xfrm>
                    <a:off x="3687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82" name="Line 24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3" name="Line 24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4" name="Line 2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5" name="Line 24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6" name="Line 24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7" name="Line 24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8" name="Line 2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9" name="Line 24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547" name="Group 307"/>
                <p:cNvGrpSpPr>
                  <a:grpSpLocks/>
                </p:cNvGrpSpPr>
                <p:nvPr userDrawn="1"/>
              </p:nvGrpSpPr>
              <p:grpSpPr bwMode="auto">
                <a:xfrm>
                  <a:off x="4755" y="144"/>
                  <a:ext cx="975" cy="4012"/>
                  <a:chOff x="4755" y="144"/>
                  <a:chExt cx="975" cy="4012"/>
                </a:xfrm>
              </p:grpSpPr>
              <p:grpSp>
                <p:nvGrpSpPr>
                  <p:cNvPr id="10541" name="Group 301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755" y="144"/>
                    <a:ext cx="975" cy="947"/>
                    <a:chOff x="4755" y="144"/>
                    <a:chExt cx="975" cy="947"/>
                  </a:xfrm>
                </p:grpSpPr>
                <p:sp>
                  <p:nvSpPr>
                    <p:cNvPr id="10492" name="Line 25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3" name="Line 2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4" name="Line 25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5" name="Line 25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6" name="Line 25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7" name="Line 2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8" name="Line 25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9" name="Line 25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500" name="Group 260"/>
                  <p:cNvGrpSpPr>
                    <a:grpSpLocks/>
                  </p:cNvGrpSpPr>
                  <p:nvPr/>
                </p:nvGrpSpPr>
                <p:grpSpPr bwMode="auto">
                  <a:xfrm>
                    <a:off x="4755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501" name="Line 26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2" name="Line 26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3" name="Line 26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4" name="Line 26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5" name="Line 26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6" name="Line 26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7" name="Line 26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8" name="Line 26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509" name="Group 269"/>
                  <p:cNvGrpSpPr>
                    <a:grpSpLocks/>
                  </p:cNvGrpSpPr>
                  <p:nvPr/>
                </p:nvGrpSpPr>
                <p:grpSpPr bwMode="auto">
                  <a:xfrm>
                    <a:off x="4755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510" name="Line 27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1" name="Line 27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2" name="Line 27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3" name="Line 27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4" name="Line 27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5" name="Line 27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6" name="Line 27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7" name="Line 27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518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4755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519" name="Line 27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0" name="Line 28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1" name="Line 2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2" name="Line 28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3" name="Line 28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4" name="Line 28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5" name="Line 2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6" name="Line 28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0546" name="Group 306"/>
              <p:cNvGrpSpPr>
                <a:grpSpLocks/>
              </p:cNvGrpSpPr>
              <p:nvPr userDrawn="1"/>
            </p:nvGrpSpPr>
            <p:grpSpPr bwMode="auto">
              <a:xfrm>
                <a:off x="3" y="68"/>
                <a:ext cx="5730" cy="0"/>
                <a:chOff x="3" y="68"/>
                <a:chExt cx="5730" cy="0"/>
              </a:xfrm>
            </p:grpSpPr>
            <p:sp>
              <p:nvSpPr>
                <p:cNvPr id="10530" name="Line 290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9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1" name="Line 291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737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2" name="Line 292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266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3" name="Line 293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805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4" name="Line 294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334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5" name="Line 295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873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6" name="Line 296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402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7" name="Line 297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941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8" name="Line 298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4470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9" name="Line 299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009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40" name="Line 300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53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0555" name="Group 315"/>
            <p:cNvGrpSpPr>
              <a:grpSpLocks/>
            </p:cNvGrpSpPr>
            <p:nvPr/>
          </p:nvGrpSpPr>
          <p:grpSpPr bwMode="auto">
            <a:xfrm>
              <a:off x="336" y="1200"/>
              <a:ext cx="5088" cy="1056"/>
              <a:chOff x="336" y="1200"/>
              <a:chExt cx="5088" cy="1056"/>
            </a:xfrm>
          </p:grpSpPr>
          <p:sp>
            <p:nvSpPr>
              <p:cNvPr id="10249" name="Rectangle 9"/>
              <p:cNvSpPr>
                <a:spLocks noChangeArrowheads="1"/>
              </p:cNvSpPr>
              <p:nvPr userDrawn="1"/>
            </p:nvSpPr>
            <p:spPr bwMode="auto">
              <a:xfrm>
                <a:off x="2880" y="1200"/>
                <a:ext cx="2544" cy="52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0" name="Rectangle 10"/>
              <p:cNvSpPr>
                <a:spLocks noChangeArrowheads="1"/>
              </p:cNvSpPr>
              <p:nvPr userDrawn="1"/>
            </p:nvSpPr>
            <p:spPr bwMode="auto">
              <a:xfrm>
                <a:off x="2880" y="1728"/>
                <a:ext cx="2544" cy="528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1" name="Rectangle 11"/>
              <p:cNvSpPr>
                <a:spLocks noChangeArrowheads="1"/>
              </p:cNvSpPr>
              <p:nvPr userDrawn="1"/>
            </p:nvSpPr>
            <p:spPr bwMode="auto">
              <a:xfrm>
                <a:off x="336" y="1728"/>
                <a:ext cx="2544" cy="528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2" name="Rectangle 12"/>
              <p:cNvSpPr>
                <a:spLocks noChangeArrowheads="1"/>
              </p:cNvSpPr>
              <p:nvPr userDrawn="1"/>
            </p:nvSpPr>
            <p:spPr bwMode="auto">
              <a:xfrm>
                <a:off x="336" y="1200"/>
                <a:ext cx="2544" cy="5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3" name="Rectangle 13"/>
              <p:cNvSpPr>
                <a:spLocks noChangeArrowheads="1"/>
              </p:cNvSpPr>
              <p:nvPr userDrawn="1"/>
            </p:nvSpPr>
            <p:spPr bwMode="white">
              <a:xfrm>
                <a:off x="432" y="1296"/>
                <a:ext cx="4896" cy="8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527" name="Group 287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10313" name="Group 73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10256" name="Rectangle 1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57" name="Rectangle 1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12" name="Group 72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10255" name="Rectangle 1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58" name="Rectangle 1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14" name="Group 74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10315" name="Rectangle 7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16" name="Rectangle 76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17" name="Group 77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10318" name="Rectangle 7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19" name="Rectangle 7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20" name="Group 80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10321" name="Rectangle 8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22" name="Rectangle 8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23" name="Group 83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10324" name="Rectangle 8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25" name="Rectangle 8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26" name="Group 86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10327" name="Rectangle 8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28" name="Rectangle 8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29" name="Group 89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10330" name="Rectangle 9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1" name="Rectangle 9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24F6CA-AD10-4F7D-B359-7F575839F954}" type="slidenum">
              <a:rPr lang="ru-RU" altLang="ru-RU" smtClean="0"/>
              <a:pPr/>
              <a:t>‹#›</a:t>
            </a:fld>
            <a:endParaRPr lang="ru-RU" altLang="ru-RU"/>
          </a:p>
        </p:txBody>
      </p:sp>
      <p:pic>
        <p:nvPicPr>
          <p:cNvPr id="10559" name="Picture 319" descr="C:\WINNT\Profiles\rebeccal\Desktop\posbul1a.gif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3403600"/>
            <a:ext cx="246062" cy="24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94B91C-9E8E-431D-A690-9408DB6B21C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5330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F05CE-B682-4BEE-99EA-2C0F0FF63BF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288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59DB80-9D31-42BA-BA68-7E83750E24D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482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72F1C-DFE1-4A41-9447-981DB7B6E5A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7738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ADF82-DC32-4309-BB39-76C3A4F1B09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1091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5998F-EBF2-4187-A91B-F0FFFCEDD03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0540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03190-7C98-4644-A437-383B0594FD9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4459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208866-99AB-46CF-ABF1-6E28B806365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3666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4A6F27-956B-454B-8AB4-2D3653B91F5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2609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F2599D-A07A-4A2D-9B14-888C6C44355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7451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5" name="Group 291"/>
          <p:cNvGrpSpPr>
            <a:grpSpLocks/>
          </p:cNvGrpSpPr>
          <p:nvPr/>
        </p:nvGrpSpPr>
        <p:grpSpPr bwMode="auto">
          <a:xfrm>
            <a:off x="215900" y="76200"/>
            <a:ext cx="8686800" cy="6781800"/>
            <a:chOff x="136" y="48"/>
            <a:chExt cx="5472" cy="4272"/>
          </a:xfrm>
        </p:grpSpPr>
        <p:grpSp>
          <p:nvGrpSpPr>
            <p:cNvPr id="1225" name="Group 201"/>
            <p:cNvGrpSpPr>
              <a:grpSpLocks/>
            </p:cNvGrpSpPr>
            <p:nvPr userDrawn="1"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1226" name="Group 202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1227" name="Rectangle 203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28" name="Rectangle 204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29" name="Rectangle 205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0" name="Rectangle 206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1" name="Rectangle 207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32" name="Group 208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1233" name="Rectangle 209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4" name="Rectangle 210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5" name="Rectangle 211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6" name="Rectangle 212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7" name="Rectangle 213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38" name="Group 214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1239" name="Rectangle 215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0" name="Rectangle 216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1" name="Rectangle 217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2" name="Rectangle 218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3" name="Rectangle 219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44" name="Group 220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1245" name="Rectangle 221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6" name="Rectangle 222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7" name="Rectangle 223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8" name="Rectangle 224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9" name="Rectangle 225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50" name="Group 226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1251" name="Rectangle 227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2" name="Rectangle 228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3" name="Rectangle 229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4" name="Rectangle 230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5" name="Rectangle 231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313" name="Group 289"/>
            <p:cNvGrpSpPr>
              <a:grpSpLocks/>
            </p:cNvGrpSpPr>
            <p:nvPr userDrawn="1"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1289" name="Group 265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1290" name="Rectangle 26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91" name="Rectangle 26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92" name="Group 268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1293" name="Rectangle 26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94" name="Rectangle 27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95" name="Group 271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1296" name="Rectangle 27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97" name="Rectangle 27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98" name="Group 274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1299" name="Rectangle 27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0" name="Rectangle 276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01" name="Group 277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1302" name="Rectangle 27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3" name="Rectangle 27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04" name="Group 280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1305" name="Rectangle 28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6" name="Rectangle 28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07" name="Group 283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1308" name="Rectangle 28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9" name="Rectangle 28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10" name="Group 286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1311" name="Rectangle 28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12" name="Rectangle 28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fld id="{C270745E-FEC3-4EDF-9D70-AD0C0F6EC47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0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143000"/>
          </a:xfrm>
        </p:spPr>
        <p:txBody>
          <a:bodyPr/>
          <a:lstStyle/>
          <a:p>
            <a:r>
              <a:rPr lang="ru-RU" altLang="ru-RU" sz="2000" b="1" dirty="0">
                <a:solidFill>
                  <a:schemeClr val="tx2"/>
                </a:solidFill>
              </a:rPr>
              <a:t>Муниципальное общеобразовательное бюджетное учреждение </a:t>
            </a:r>
            <a:br>
              <a:rPr lang="ru-RU" altLang="ru-RU" sz="2000" b="1" dirty="0">
                <a:solidFill>
                  <a:schemeClr val="tx2"/>
                </a:solidFill>
              </a:rPr>
            </a:br>
            <a:r>
              <a:rPr lang="ru-RU" altLang="ru-RU" sz="2000" b="1" dirty="0">
                <a:solidFill>
                  <a:schemeClr val="tx2"/>
                </a:solidFill>
              </a:rPr>
              <a:t>«</a:t>
            </a:r>
            <a:r>
              <a:rPr lang="ru-RU" altLang="ru-RU" sz="2000" b="1" dirty="0" err="1">
                <a:solidFill>
                  <a:schemeClr val="tx2"/>
                </a:solidFill>
              </a:rPr>
              <a:t>Сертоловская</a:t>
            </a:r>
            <a:r>
              <a:rPr lang="ru-RU" altLang="ru-RU" sz="2000" b="1" dirty="0">
                <a:solidFill>
                  <a:schemeClr val="tx2"/>
                </a:solidFill>
              </a:rPr>
              <a:t> средняя общеобразовательная школа №1»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005064"/>
            <a:ext cx="5724128" cy="1965202"/>
          </a:xfrm>
        </p:spPr>
        <p:txBody>
          <a:bodyPr/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«Я и моя профессия»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2" descr="Главн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6958"/>
            <a:ext cx="1368152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2" name="Picture 2" descr="https://i.mycdn.me/image?t=52&amp;bid=815764760116&amp;id=812061623604&amp;plc=WEB&amp;tkn=*mLn2sMZijW088Q6DF11lJWds3I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05570"/>
            <a:ext cx="3131678" cy="313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2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Физическое здоровье и физическое развитие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2348880"/>
            <a:ext cx="5256584" cy="360040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Изучение стартовых возможностей каждого воспитанника</a:t>
            </a:r>
          </a:p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Анкетирование</a:t>
            </a:r>
          </a:p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Медицинское сопровождение</a:t>
            </a:r>
          </a:p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Психологическое сопровождение</a:t>
            </a:r>
          </a:p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Сотрудничество с родителями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4" name="Picture 2" descr="https://i.mycdn.me/image?t=52&amp;bid=804608890164&amp;id=804608890164&amp;plc=WEB&amp;tkn=*GT6EoF5Uj9y6II-MBcMqZiiA1K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305983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62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7724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Индивидуальный подход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5616624" cy="3312368"/>
          </a:xfrm>
        </p:spPr>
        <p:txBody>
          <a:bodyPr/>
          <a:lstStyle/>
          <a:p>
            <a:r>
              <a:rPr lang="ru-RU" sz="2800" dirty="0" err="1" smtClean="0">
                <a:solidFill>
                  <a:schemeClr val="accent5">
                    <a:lumMod val="10000"/>
                  </a:schemeClr>
                </a:solidFill>
              </a:rPr>
              <a:t>Разноуровневые</a:t>
            </a:r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 физические нагрузки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Разработка тестовых заданий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Проекты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Презентации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Рефераты</a:t>
            </a:r>
          </a:p>
          <a:p>
            <a:endParaRPr lang="ru-RU" dirty="0" smtClean="0">
              <a:solidFill>
                <a:schemeClr val="accent5">
                  <a:lumMod val="1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144" y="3111461"/>
            <a:ext cx="5310336" cy="352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0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506" y="692696"/>
            <a:ext cx="6912768" cy="936104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Атмосфера тренировок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5397" y="1783309"/>
            <a:ext cx="7772400" cy="4114800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Разумная требовательность</a:t>
            </a:r>
          </a:p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Благоприятная обстановка</a:t>
            </a:r>
          </a:p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Постановка конкретных целей</a:t>
            </a:r>
          </a:p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Объективный подход</a:t>
            </a:r>
          </a:p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Позитивное настроение</a:t>
            </a:r>
          </a:p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Мотивация на личностные достижения</a:t>
            </a:r>
          </a:p>
          <a:p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4" name="Picture 8" descr="https://i.mycdn.me/image?t=52&amp;bid=804608887348&amp;id=804608887348&amp;plc=WEB&amp;tkn=*QrWpkHyvyzk9jgmtlYCOLv3vxI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" y="692696"/>
            <a:ext cx="2181225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7" y="3028430"/>
            <a:ext cx="2342780" cy="356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24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Технологии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7772400" cy="4968552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Игровые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Проектные</a:t>
            </a:r>
          </a:p>
          <a:p>
            <a:r>
              <a:rPr lang="ru-RU" sz="2800" dirty="0" err="1" smtClean="0">
                <a:solidFill>
                  <a:schemeClr val="accent5">
                    <a:lumMod val="10000"/>
                  </a:schemeClr>
                </a:solidFill>
              </a:rPr>
              <a:t>Метапредметные</a:t>
            </a:r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</a:p>
          <a:p>
            <a:r>
              <a:rPr lang="ru-RU" sz="2800" dirty="0" err="1" smtClean="0">
                <a:solidFill>
                  <a:schemeClr val="accent5">
                    <a:lumMod val="10000"/>
                  </a:schemeClr>
                </a:solidFill>
              </a:rPr>
              <a:t>Здоровьесберегающие</a:t>
            </a:r>
            <a:endParaRPr lang="ru-RU" sz="2800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Уровневой дифференциации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Личностно-ориентированного обучения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Активного обучения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Интеграционные 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Дистанционные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Информационные </a:t>
            </a:r>
            <a:endParaRPr lang="ru-RU" sz="28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93096"/>
            <a:ext cx="3131840" cy="2348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848" y="1484784"/>
            <a:ext cx="3456384" cy="20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7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071" y="260648"/>
            <a:ext cx="8229897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 Деятельность ШСК «Галактика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071" y="1403648"/>
            <a:ext cx="7298257" cy="5265712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Программа внеурочной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   деятельности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Сетевое взаимодействие со спортивными школами</a:t>
            </a:r>
          </a:p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Секция «Баскетбол»</a:t>
            </a:r>
          </a:p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Школьный спортивный клуб «Галактика»</a:t>
            </a:r>
          </a:p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Участие в школьных и     общегородских спортивных мероприятиях</a:t>
            </a:r>
          </a:p>
          <a:p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Участие в фестивалях ГТО</a:t>
            </a:r>
          </a:p>
          <a:p>
            <a:r>
              <a:rPr lang="ru-RU" sz="2400" dirty="0">
                <a:solidFill>
                  <a:schemeClr val="accent5">
                    <a:lumMod val="10000"/>
                  </a:schemeClr>
                </a:solidFill>
              </a:rPr>
              <a:t>С</a:t>
            </a:r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боры</a:t>
            </a:r>
          </a:p>
          <a:p>
            <a:endParaRPr lang="ru-RU" sz="2800" dirty="0" smtClean="0">
              <a:solidFill>
                <a:schemeClr val="accent5">
                  <a:lumMod val="10000"/>
                </a:schemeClr>
              </a:solidFill>
            </a:endParaRPr>
          </a:p>
          <a:p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2053" name="Picture 5" descr="https://i.mycdn.me/image?t=52&amp;bid=836769544500&amp;id=836769544500&amp;plc=WEB&amp;tkn=*GvrBnLWhQy-r0r9Q6F_7-O0E5j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920" y="1456035"/>
            <a:ext cx="2181225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427655"/>
            <a:ext cx="3456384" cy="229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7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60" y="435337"/>
            <a:ext cx="77724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Руководитель - пример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4915" y="1401632"/>
            <a:ext cx="7772400" cy="4114800"/>
          </a:xfrm>
        </p:spPr>
        <p:txBody>
          <a:bodyPr/>
          <a:lstStyle/>
          <a:p>
            <a:pPr lvl="0"/>
            <a:r>
              <a:rPr lang="ru-RU" dirty="0">
                <a:solidFill>
                  <a:srgbClr val="D9DBC6">
                    <a:lumMod val="10000"/>
                  </a:srgbClr>
                </a:solidFill>
              </a:rPr>
              <a:t>Участие в спортивных соревнованиях, туристических </a:t>
            </a:r>
            <a:r>
              <a:rPr lang="ru-RU" dirty="0" smtClean="0">
                <a:solidFill>
                  <a:srgbClr val="D9DBC6">
                    <a:lumMod val="10000"/>
                  </a:srgbClr>
                </a:solidFill>
              </a:rPr>
              <a:t> общегородских слетах</a:t>
            </a:r>
          </a:p>
          <a:p>
            <a:pPr lvl="0"/>
            <a:r>
              <a:rPr lang="ru-RU" dirty="0" smtClean="0">
                <a:solidFill>
                  <a:srgbClr val="D9DBC6">
                    <a:lumMod val="10000"/>
                  </a:srgbClr>
                </a:solidFill>
              </a:rPr>
              <a:t>Член баскетбольной команды </a:t>
            </a:r>
            <a:endParaRPr lang="ru-RU" dirty="0">
              <a:solidFill>
                <a:srgbClr val="D9DBC6">
                  <a:lumMod val="10000"/>
                </a:srgbClr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rgbClr val="D9DBC6">
                    <a:lumMod val="10000"/>
                  </a:srgbClr>
                </a:solidFill>
              </a:rPr>
              <a:t>    г. Всеволожска</a:t>
            </a:r>
            <a:endParaRPr lang="ru-RU" dirty="0">
              <a:solidFill>
                <a:srgbClr val="D9DBC6">
                  <a:lumMod val="10000"/>
                </a:srgbClr>
              </a:solidFill>
            </a:endParaRPr>
          </a:p>
          <a:p>
            <a:pPr lvl="0"/>
            <a:r>
              <a:rPr lang="ru-RU" dirty="0">
                <a:solidFill>
                  <a:srgbClr val="D9DBC6">
                    <a:lumMod val="10000"/>
                  </a:srgbClr>
                </a:solidFill>
              </a:rPr>
              <a:t>Сдача норм ГТО</a:t>
            </a:r>
          </a:p>
          <a:p>
            <a:endParaRPr lang="ru-RU" dirty="0"/>
          </a:p>
        </p:txBody>
      </p:sp>
      <p:pic>
        <p:nvPicPr>
          <p:cNvPr id="47108" name="Picture 4" descr="https://i.mycdn.me/image?t=52&amp;bid=805860085812&amp;id=805860085812&amp;plc=WEB&amp;tkn=*rNOj3C9kcFIXLLAXx1RDOo_N8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825" y="4149080"/>
            <a:ext cx="2725248" cy="247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mycdn.me/image?t=52&amp;bid=804608897844&amp;id=804608893236&amp;plc=WEB&amp;ts=00010001&amp;tkn=*XUVFh05mXGOZXcbdruDVlVuEo2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12776"/>
            <a:ext cx="2181225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605146"/>
            <a:ext cx="2181225" cy="31057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89" y="4666442"/>
            <a:ext cx="3063132" cy="204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5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07753"/>
            <a:ext cx="77724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Не останавливаться на достигнутом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174487"/>
            <a:ext cx="7772400" cy="4114800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Курсы повышения квалификации</a:t>
            </a:r>
          </a:p>
          <a:p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Работа над методической темой</a:t>
            </a:r>
          </a:p>
          <a:p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Выступление на ярмарке педагогических идей</a:t>
            </a:r>
          </a:p>
          <a:p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Участие в конференции</a:t>
            </a:r>
          </a:p>
          <a:p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Публикации на сайте</a:t>
            </a:r>
          </a:p>
          <a:p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Мастер-классы</a:t>
            </a:r>
          </a:p>
        </p:txBody>
      </p:sp>
      <p:pic>
        <p:nvPicPr>
          <p:cNvPr id="9218" name="Picture 2" descr="https://i.mycdn.me/image?t=52&amp;bid=834348336436&amp;id=834348333108&amp;plc=WEB&amp;ts=00010002&amp;tkn=*olka5wCS24wj06LB9ziGUo28h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40" y="16735"/>
            <a:ext cx="2452736" cy="217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305605"/>
            <a:ext cx="2808312" cy="346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50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2400" cy="1143000"/>
          </a:xfrm>
        </p:spPr>
        <p:txBody>
          <a:bodyPr/>
          <a:lstStyle/>
          <a:p>
            <a:r>
              <a:rPr lang="ru-RU" b="1" dirty="0" smtClean="0"/>
              <a:t>Я - </a:t>
            </a:r>
            <a:r>
              <a:rPr lang="ru-RU" b="1" dirty="0" smtClean="0"/>
              <a:t>счастливый человек!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0987" y="1412776"/>
            <a:ext cx="7772400" cy="4968552"/>
          </a:xfrm>
        </p:spPr>
        <p:txBody>
          <a:bodyPr/>
          <a:lstStyle/>
          <a:p>
            <a:r>
              <a:rPr lang="ru-RU" dirty="0">
                <a:solidFill>
                  <a:schemeClr val="accent5">
                    <a:lumMod val="10000"/>
                  </a:schemeClr>
                </a:solidFill>
              </a:rPr>
              <a:t>Школа дает мне возможность ежедневно вместе с детьми совершать открытия, творить и профессионально расти.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pc="-10" dirty="0" smtClean="0">
                <a:solidFill>
                  <a:schemeClr val="accent5">
                    <a:lumMod val="10000"/>
                  </a:schemeClr>
                </a:solidFill>
                <a:effectLst/>
                <a:ea typeface="Calibri"/>
                <a:cs typeface="Times New Roman"/>
              </a:rPr>
              <a:t>Руководитель </a:t>
            </a:r>
            <a:r>
              <a:rPr lang="ru-RU" spc="-10" dirty="0" smtClean="0">
                <a:solidFill>
                  <a:schemeClr val="accent5">
                    <a:lumMod val="10000"/>
                  </a:schemeClr>
                </a:solidFill>
                <a:effectLst/>
                <a:ea typeface="Calibri"/>
                <a:cs typeface="Times New Roman"/>
              </a:rPr>
              <a:t>- это не просто профессия, а часть жизни каждого человека. И эта часть должна быть самой лучшей, доброй, светлой!</a:t>
            </a:r>
            <a:endParaRPr lang="ru-RU" dirty="0" smtClean="0">
              <a:solidFill>
                <a:schemeClr val="accent5">
                  <a:lumMod val="10000"/>
                </a:schemeClr>
              </a:solidFill>
              <a:effectLst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4034" name="Picture 2" descr="https://i.mycdn.me/image?t=52&amp;bid=837373352756&amp;id=837373352756&amp;plc=WEB&amp;tkn=*ntnk-9XKTQOFXdPtTuYjwy2mbV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374" y="1601060"/>
            <a:ext cx="2181225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https://i.mycdn.me/image?t=52&amp;bid=812967309620&amp;id=812967288628&amp;plc=WEB&amp;tkn=*f_rnSI9i_upb5uUX1bSqfDLzZw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932" y="4149080"/>
            <a:ext cx="1762478" cy="201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43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908720"/>
            <a:ext cx="4174232" cy="547260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ГАШНИКОВА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Людмила Анатольевна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bg1">
                    <a:lumMod val="10000"/>
                  </a:schemeClr>
                </a:solidFill>
              </a:rPr>
              <a:t>Руководитель ШСК «Галактика», учитель физической культуры, образование высшее, </a:t>
            </a:r>
            <a:r>
              <a:rPr lang="ru-RU" sz="2400" b="1" dirty="0">
                <a:solidFill>
                  <a:schemeClr val="bg1">
                    <a:lumMod val="10000"/>
                  </a:schemeClr>
                </a:solidFill>
              </a:rPr>
              <a:t>в</a:t>
            </a:r>
            <a:r>
              <a:rPr lang="ru-RU" sz="2400" b="1" dirty="0" smtClean="0">
                <a:solidFill>
                  <a:schemeClr val="bg1">
                    <a:lumMod val="10000"/>
                  </a:schemeClr>
                </a:solidFill>
              </a:rPr>
              <a:t>ысшее квалификационная категория, стаж педагогической работы 14 лет</a:t>
            </a:r>
            <a:endParaRPr lang="ru-RU" sz="2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593170"/>
            <a:ext cx="3528392" cy="614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68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559732"/>
            <a:ext cx="7067276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Педагогическое кредо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4572000" cy="5112568"/>
          </a:xfrm>
        </p:spPr>
        <p:txBody>
          <a:bodyPr/>
          <a:lstStyle/>
          <a:p>
            <a:pPr marL="0" indent="0" algn="ctr">
              <a:spcAft>
                <a:spcPts val="1000"/>
              </a:spcAft>
              <a:buNone/>
            </a:pPr>
            <a:r>
              <a:rPr lang="ru-RU" sz="3600" b="1" dirty="0" smtClean="0">
                <a:solidFill>
                  <a:srgbClr val="7030A0"/>
                </a:solidFill>
                <a:effectLst/>
                <a:latin typeface="Calibri"/>
                <a:ea typeface="Calibri"/>
                <a:cs typeface="Times New Roman"/>
              </a:rPr>
              <a:t>Нет детей бесталанных,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ru-RU" sz="3600" b="1" dirty="0" smtClean="0">
                <a:solidFill>
                  <a:srgbClr val="7030A0"/>
                </a:solidFill>
                <a:effectLst/>
                <a:latin typeface="Calibri"/>
                <a:ea typeface="Calibri"/>
                <a:cs typeface="Times New Roman"/>
              </a:rPr>
              <a:t> есть дети нераскрытые.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ru-RU" sz="3600" b="1" spc="-10" dirty="0" smtClean="0">
                <a:solidFill>
                  <a:srgbClr val="7030A0"/>
                </a:solidFill>
                <a:effectLst/>
                <a:latin typeface="Calibri"/>
                <a:ea typeface="Calibri"/>
                <a:cs typeface="Times New Roman"/>
              </a:rPr>
              <a:t> Достижения моих учеников - моя цель, успехи детей - моя награда!</a:t>
            </a:r>
            <a:endParaRPr lang="ru-RU" sz="3600" b="1" dirty="0" smtClean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6868" name="Picture 4" descr="http://sertolovo1.ru/sites/default/files/dsc00328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257034" cy="28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https://i.mycdn.me/image?t=52&amp;bid=804608898612&amp;id=804608892980&amp;plc=WEB&amp;ts=00010003&amp;tkn=*liR2UUf0h-ytIJxswpHJR60xIp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524" y="1052736"/>
            <a:ext cx="2181225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24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Спорт -  это жизнь!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908" y="1556792"/>
            <a:ext cx="8698572" cy="4114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                Физическое воспитание детей является  педагогической системой физического совершенствования ребенка. Физическая культура - это совершенно особый образовательный предмет, который затрагивает биологическую, психологическую и социальную сущность ребенка. </a:t>
            </a:r>
            <a:br>
              <a:rPr lang="ru-RU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37890" name="Picture 2" descr="http://sertolovo1.ru/sites/default/files/styles/galleryformatter_slide/public/dsc_0192_0.jpg?itok=jyQzB4p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653136"/>
            <a:ext cx="396044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94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772400" cy="1143000"/>
          </a:xfrm>
        </p:spPr>
        <p:txBody>
          <a:bodyPr/>
          <a:lstStyle/>
          <a:p>
            <a:r>
              <a:rPr lang="ru-RU" b="1" dirty="0" smtClean="0"/>
              <a:t>Тренировка</a:t>
            </a:r>
            <a:r>
              <a:rPr lang="ru-RU" b="1" dirty="0" smtClean="0"/>
              <a:t> </a:t>
            </a:r>
            <a:r>
              <a:rPr lang="ru-RU" b="1" dirty="0" smtClean="0"/>
              <a:t>как гармония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641693" cy="4114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При современном подходе к тренировочному процессу развиваются личностные физические возможности и воспитывается основа стиля здорового образа жизни, что способствует личностному развитию, социализации,  сохранению и укреплению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здоровья обучающихся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012" y="4488503"/>
            <a:ext cx="3419872" cy="207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90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Основная задача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41148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В</a:t>
            </a:r>
            <a:r>
              <a:rPr lang="ru-RU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оспитывать </a:t>
            </a:r>
            <a:r>
              <a:rPr lang="ru-RU" dirty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потребность в двигательной активности и формировать навыки для последующей реализации в повседневной </a:t>
            </a:r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жизни современного общества. </a:t>
            </a:r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758" y="3470176"/>
            <a:ext cx="4896544" cy="31786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42" y="3533056"/>
            <a:ext cx="3858816" cy="311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48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764704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При определении задач физического развития и воспитания учитывается не только  специфика предмета, но и место и функции в общей системе воспитания и образования. </a:t>
            </a:r>
            <a:br>
              <a:rPr lang="ru-RU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0964" name="Picture 4" descr="http://sertolovo1.ru/sites/default/files/styles/galleryformatter_slide/public/img_8031_0.jpg?itok=uJErarl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210" y="3393603"/>
            <a:ext cx="476250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22" y="3392714"/>
            <a:ext cx="2571750" cy="320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2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Три составляющих успеха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568952" cy="4467200"/>
          </a:xfrm>
        </p:spPr>
        <p:txBody>
          <a:bodyPr/>
          <a:lstStyle/>
          <a:p>
            <a:pPr marL="514350" lvl="0" indent="-514350">
              <a:buFontTx/>
              <a:buAutoNum type="arabicPeriod"/>
            </a:pPr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Понять и принять воспитанника таким какой он есть и научить его  </a:t>
            </a:r>
            <a:r>
              <a:rPr lang="ru-RU" dirty="0">
                <a:solidFill>
                  <a:schemeClr val="accent5">
                    <a:lumMod val="10000"/>
                  </a:schemeClr>
                </a:solidFill>
              </a:rPr>
              <a:t>верить в свои силы</a:t>
            </a:r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.</a:t>
            </a:r>
          </a:p>
          <a:p>
            <a:pPr marL="514350" lvl="0" indent="-514350">
              <a:buFontTx/>
              <a:buAutoNum type="arabicPeriod"/>
            </a:pPr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Быть примером: от здорового учителя   -к здоровому ученику и здоровому обществу.</a:t>
            </a:r>
          </a:p>
          <a:p>
            <a:pPr marL="514350" lvl="0" indent="-514350">
              <a:buFontTx/>
              <a:buAutoNum type="arabicPeriod"/>
            </a:pPr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Постоянно работать над собой и совершенствовать свое профессиональное мастерство.</a:t>
            </a:r>
            <a:endParaRPr lang="ru-RU" dirty="0">
              <a:solidFill>
                <a:schemeClr val="accent5">
                  <a:lumMod val="10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ru-RU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8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Главное – воспитанник!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968552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Изучение и анализ психолого-педагогической диагностической карты группы.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Планирование тренировок с учетом индивидуальных особенностей каждого.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Создание благоприятной психологической обстановки.</a:t>
            </a:r>
          </a:p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Применение современных         образовательных технологий</a:t>
            </a:r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4" descr="https://i.mycdn.me/image?t=52&amp;bid=804608889908&amp;id=804608889908&amp;plc=WEB&amp;tkn=*aJkPcDEcu2gwdmIVa6VOR9rhaF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05064"/>
            <a:ext cx="3059832" cy="270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35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ст-модерн">
  <a:themeElements>
    <a:clrScheme name="Default Design 1">
      <a:dk1>
        <a:srgbClr val="8383AD"/>
      </a:dk1>
      <a:lt1>
        <a:srgbClr val="FEFED6"/>
      </a:lt1>
      <a:dk2>
        <a:srgbClr val="404176"/>
      </a:dk2>
      <a:lt2>
        <a:srgbClr val="969696"/>
      </a:lt2>
      <a:accent1>
        <a:srgbClr val="BABE90"/>
      </a:accent1>
      <a:accent2>
        <a:srgbClr val="666699"/>
      </a:accent2>
      <a:accent3>
        <a:srgbClr val="FEFEE8"/>
      </a:accent3>
      <a:accent4>
        <a:srgbClr val="6F6F93"/>
      </a:accent4>
      <a:accent5>
        <a:srgbClr val="D9DBC6"/>
      </a:accent5>
      <a:accent6>
        <a:srgbClr val="5C5C8A"/>
      </a:accent6>
      <a:hlink>
        <a:srgbClr val="C09E4A"/>
      </a:hlink>
      <a:folHlink>
        <a:srgbClr val="00666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B4CD81"/>
        </a:accent1>
        <a:accent2>
          <a:srgbClr val="DEA45E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C99454"/>
        </a:accent6>
        <a:hlink>
          <a:srgbClr val="D793C2"/>
        </a:hlink>
        <a:folHlink>
          <a:srgbClr val="A08BB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Пост-модерн</Template>
  <TotalTime>693</TotalTime>
  <Words>431</Words>
  <Application>Microsoft Office PowerPoint</Application>
  <PresentationFormat>Экран (4:3)</PresentationFormat>
  <Paragraphs>80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Narrow</vt:lpstr>
      <vt:lpstr>Calibri</vt:lpstr>
      <vt:lpstr>Times New Roman</vt:lpstr>
      <vt:lpstr>Wingdings</vt:lpstr>
      <vt:lpstr>Пост-модерн</vt:lpstr>
      <vt:lpstr>Муниципальное общеобразовательное бюджетное учреждение  «Сертоловская средняя общеобразовательная школа №1»</vt:lpstr>
      <vt:lpstr>Презентация PowerPoint</vt:lpstr>
      <vt:lpstr>Педагогическое кредо</vt:lpstr>
      <vt:lpstr>Спорт -  это жизнь!</vt:lpstr>
      <vt:lpstr>Тренировка как гармония</vt:lpstr>
      <vt:lpstr>Основная задача</vt:lpstr>
      <vt:lpstr>Презентация PowerPoint</vt:lpstr>
      <vt:lpstr>Три составляющих успеха</vt:lpstr>
      <vt:lpstr>Главное – воспитанник!</vt:lpstr>
      <vt:lpstr>Физическое здоровье и физическое развитие</vt:lpstr>
      <vt:lpstr>Индивидуальный подход</vt:lpstr>
      <vt:lpstr>Атмосфера тренировок</vt:lpstr>
      <vt:lpstr>Технологии</vt:lpstr>
      <vt:lpstr> Деятельность ШСК «Галактика</vt:lpstr>
      <vt:lpstr>Руководитель - пример</vt:lpstr>
      <vt:lpstr>Не останавливаться на достигнутом</vt:lpstr>
      <vt:lpstr>Я - счастливый человек!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бюджетное учреждение  «Сертоловская средняя общеобразовательная школа №1»</dc:title>
  <dc:creator>Margarita</dc:creator>
  <cp:lastModifiedBy>Людмила</cp:lastModifiedBy>
  <cp:revision>38</cp:revision>
  <cp:lastPrinted>1601-01-01T00:00:00Z</cp:lastPrinted>
  <dcterms:created xsi:type="dcterms:W3CDTF">2016-12-10T19:34:01Z</dcterms:created>
  <dcterms:modified xsi:type="dcterms:W3CDTF">2020-08-20T06:51:58Z</dcterms:modified>
</cp:coreProperties>
</file>