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583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224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169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756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914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168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3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560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197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853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974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FE3F1-C29B-4EDE-BBF1-E505B9404B5E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47091-806F-43FF-82E2-883ED4099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782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udoba.org/sites/default/files/h5p/content/23288/images/image-61c1e9c4e060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90" y="-12949"/>
            <a:ext cx="917984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864583"/>
            <a:ext cx="8136904" cy="510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0700" lvl="0">
              <a:spcBef>
                <a:spcPct val="20000"/>
              </a:spcBef>
            </a:pPr>
            <a:r>
              <a:rPr lang="ru-RU" sz="28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МБОУ «Шелковская СОШ №3»</a:t>
            </a:r>
            <a:r>
              <a:rPr lang="ru-RU" sz="2800" dirty="0">
                <a:solidFill>
                  <a:prstClr val="black">
                    <a:lumMod val="95000"/>
                    <a:lumOff val="5000"/>
                  </a:prstClr>
                </a:solidFill>
                <a:latin typeface="Monotype Corsiva" panose="03010101010201010101" pitchFamily="66" charset="0"/>
              </a:rPr>
              <a:t> </a:t>
            </a:r>
          </a:p>
          <a:p>
            <a:pPr lvl="0" algn="ctr">
              <a:spcBef>
                <a:spcPct val="20000"/>
              </a:spcBef>
            </a:pPr>
            <a:r>
              <a:rPr lang="ru-RU" sz="32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«</a:t>
            </a:r>
            <a:r>
              <a:rPr lang="ru-RU" sz="3200" dirty="0">
                <a:solidFill>
                  <a:prstClr val="black"/>
                </a:solidFill>
                <a:latin typeface="Monotype Corsiva" panose="03010101010201010101" pitchFamily="66" charset="0"/>
              </a:rPr>
              <a:t>Основы духовно-нравственной культуры </a:t>
            </a:r>
            <a:endParaRPr lang="ru-RU" sz="3200" dirty="0" smtClean="0">
              <a:solidFill>
                <a:prstClr val="black"/>
              </a:solidFill>
              <a:latin typeface="Monotype Corsiva" panose="03010101010201010101" pitchFamily="66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32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народов </a:t>
            </a:r>
            <a:r>
              <a:rPr lang="ru-RU" sz="3200" dirty="0">
                <a:solidFill>
                  <a:prstClr val="black"/>
                </a:solidFill>
                <a:latin typeface="Monotype Corsiva" panose="03010101010201010101" pitchFamily="66" charset="0"/>
              </a:rPr>
              <a:t>России»</a:t>
            </a:r>
          </a:p>
          <a:p>
            <a:pPr lvl="0" algn="ctr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  <a:latin typeface="Monotype Corsiva" panose="03010101010201010101" pitchFamily="66" charset="0"/>
              </a:rPr>
              <a:t>5 </a:t>
            </a:r>
            <a:r>
              <a:rPr lang="ru-RU" sz="32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класс</a:t>
            </a:r>
          </a:p>
          <a:p>
            <a:pPr lvl="0" algn="ctr">
              <a:spcBef>
                <a:spcPct val="20000"/>
              </a:spcBef>
            </a:pPr>
            <a:endParaRPr lang="ru-RU" sz="2000" dirty="0">
              <a:solidFill>
                <a:prstClr val="black"/>
              </a:solidFill>
              <a:latin typeface="Monotype Corsiva" panose="03010101010201010101" pitchFamily="66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3200" b="1" i="0" u="none" strike="noStrike" dirty="0" smtClean="0">
                <a:solidFill>
                  <a:srgbClr val="FF0000"/>
                </a:solidFill>
                <a:effectLst/>
                <a:latin typeface="Times New Roman"/>
              </a:rPr>
              <a:t>   Тема: Истоки родной культуры</a:t>
            </a:r>
            <a:r>
              <a:rPr lang="ru-RU" sz="3200" b="0" i="0" u="none" strike="noStrike" dirty="0" smtClean="0">
                <a:solidFill>
                  <a:srgbClr val="FF0000"/>
                </a:solidFill>
                <a:effectLst/>
                <a:latin typeface="Times New Roman"/>
              </a:rPr>
              <a:t>.</a:t>
            </a:r>
          </a:p>
          <a:p>
            <a:pPr marL="3228975" lvl="0" algn="ctr">
              <a:spcBef>
                <a:spcPct val="20000"/>
              </a:spcBef>
            </a:pPr>
            <a:endParaRPr lang="ru-RU" sz="2000" dirty="0" smtClean="0">
              <a:solidFill>
                <a:srgbClr val="FF0000"/>
              </a:solidFill>
              <a:latin typeface="Times New Roman"/>
            </a:endParaRPr>
          </a:p>
          <a:p>
            <a:pPr marL="3228975" lvl="0" algn="ctr">
              <a:spcBef>
                <a:spcPct val="20000"/>
              </a:spcBef>
            </a:pPr>
            <a:endParaRPr lang="ru-RU" sz="300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marL="3228975" lvl="0" algn="ctr">
              <a:spcBef>
                <a:spcPct val="20000"/>
              </a:spcBef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Monotype Corsiva" panose="03010101010201010101" pitchFamily="66" charset="0"/>
            </a:endParaRPr>
          </a:p>
          <a:p>
            <a:pPr marL="5295900" lvl="0" algn="ctr">
              <a:spcBef>
                <a:spcPct val="20000"/>
              </a:spcBef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Подготовила: </a:t>
            </a:r>
          </a:p>
          <a:p>
            <a:pPr marL="5295900" lvl="0" algn="ctr">
              <a:spcBef>
                <a:spcPct val="20000"/>
              </a:spcBef>
            </a:pP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Гаибова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Аминат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Алхазуровна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Monotype Corsiva" panose="03010101010201010101" pitchFamily="66" charset="0"/>
            </a:endParaRPr>
          </a:p>
          <a:p>
            <a:pPr marL="5295900" lvl="0" algn="ctr">
              <a:spcBef>
                <a:spcPct val="20000"/>
              </a:spcBef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anose="03010101010201010101" pitchFamily="66" charset="0"/>
              </a:rPr>
              <a:t>Учитель: ОДНКНР</a:t>
            </a:r>
          </a:p>
        </p:txBody>
      </p:sp>
    </p:spTree>
    <p:extLst>
      <p:ext uri="{BB962C8B-B14F-4D97-AF65-F5344CB8AC3E}">
        <p14:creationId xmlns:p14="http://schemas.microsoft.com/office/powerpoint/2010/main" val="1981339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19955"/>
            <a:ext cx="9144000" cy="697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944" y="866651"/>
            <a:ext cx="4870107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50254" y="3450778"/>
            <a:ext cx="79928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Древнерусская культура складывалась на основе: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славянского язычества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христианской Византии,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иудаистского Хазарского каганата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языческих варягов (норманнов).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этих культур породило особый тип культуры, включающий в себя черты западной и восточной культур и, одновременно, существенно отличающейся от той и другой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0795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7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015" y="1032198"/>
            <a:ext cx="7128792" cy="1805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3068960"/>
            <a:ext cx="7920880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Огромную роль в развитии древнерусской культуры сыграла Византия, у которой Русь позаимствовала идею о неразделимости церкви и государства, и через которую осваивала богатое наследие античной греко-римской культуры.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Позже Россия взяла у Византии и свой герб — двуглавого орла, взирающего на Запад и на Восток. </a:t>
            </a:r>
          </a:p>
        </p:txBody>
      </p:sp>
    </p:spTree>
    <p:extLst>
      <p:ext uri="{BB962C8B-B14F-4D97-AF65-F5344CB8AC3E}">
        <p14:creationId xmlns:p14="http://schemas.microsoft.com/office/powerpoint/2010/main" val="870827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21"/>
            <a:ext cx="9144000" cy="697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280256"/>
            <a:ext cx="3299296" cy="44738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83568" y="1217486"/>
            <a:ext cx="4320480" cy="4838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каналом влияния византийской культуры была религия.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Огромным было также влияние византийской художественной культуры, которое стало определяющим в русской архитектуре, мозаике, фресковой живописи, ювелирном деле и обработке камня.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Феофан Грек - византийский и русский иконописец, миниатюрист и мастер монументальных фресковых росписей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479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370"/>
            <a:ext cx="9144000" cy="697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973" y="976561"/>
            <a:ext cx="4730054" cy="2576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47564" y="3717032"/>
            <a:ext cx="7848872" cy="2117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контактов и связей Древней Руси со Скандинавией, славянами была заимствована языческая дружинно-княжеская военная культура.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Дружина князя составляла военный класс, и по ее образцу были устроены большие торговые города, население которых подразделялось на тысячи, сотни, десятки.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Тысячей командовал выбиравшийся городом и назначавшийся князем тысяцкий, сотнями и десятками — также выборные сотские и десятские. Эти выборные командиры составляли военное управление города и принадлежащей ему области (волости). Дружинный принцип административного деления населения городов позволял князьям эффективно управлять всей жизнью своих княжеств.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836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325"/>
            <a:ext cx="9144000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D:\Gumilev_L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196752"/>
            <a:ext cx="1728192" cy="2652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78bbea43-51f3-5eec-b54a-11fbe00f94c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17" y="3284984"/>
            <a:ext cx="1972384" cy="2465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185309"/>
            <a:ext cx="6048672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Важную роль в формировании русской культуры сыграли также геополитические и природные факторы.</a:t>
            </a:r>
          </a:p>
          <a:p>
            <a:pPr marL="2066925" lvl="0">
              <a:spcBef>
                <a:spcPct val="20000"/>
              </a:spcBef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66925" lvl="0">
              <a:spcBef>
                <a:spcPct val="20000"/>
              </a:spcBef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В.О. Ключевский искал начала национального характера русских в русской природе.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20406" y="4590129"/>
            <a:ext cx="574002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Roboto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этому же пути, размышляя о судьбах русского народа, в XX в. пошел и Л.Н. Гумилев</a:t>
            </a:r>
          </a:p>
        </p:txBody>
      </p:sp>
    </p:spTree>
    <p:extLst>
      <p:ext uri="{BB962C8B-B14F-4D97-AF65-F5344CB8AC3E}">
        <p14:creationId xmlns:p14="http://schemas.microsoft.com/office/powerpoint/2010/main" val="17368065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01132"/>
            <a:ext cx="3672408" cy="35779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572000" y="1196751"/>
            <a:ext cx="38884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числу факторов, определяющих характер русского народа,  следует отнести лес и степь, на границе которых и расположилась Русь вдоль больших и малых рек. </a:t>
            </a:r>
          </a:p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Лес, с одной стороны, служил надежным убежищем от внешних врагов, но в лесу скрывались и разбойники, с другой стороны, с лесом приходилось бороться, отвоевывать у него с огромным трудом новые территории для земледелия, что приводило к нелюбви русского человека к лесу. </a:t>
            </a:r>
          </a:p>
        </p:txBody>
      </p:sp>
    </p:spTree>
    <p:extLst>
      <p:ext uri="{BB962C8B-B14F-4D97-AF65-F5344CB8AC3E}">
        <p14:creationId xmlns:p14="http://schemas.microsoft.com/office/powerpoint/2010/main" val="2368248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76" y="0"/>
            <a:ext cx="9159776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432" y="1009439"/>
            <a:ext cx="4886574" cy="256357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3569" y="3717032"/>
            <a:ext cx="7776864" cy="198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Двойственные чувства испытывал русский человек и к степи.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Простор и ширь, с одной стороны, и вечная угроза со стороны кочевников, с другой. Эта двусмысленность, двусторонность оказала решающее влияние на формирование русской культуры и национального характера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</a:rPr>
              <a:t>.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813340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66" y="-31810"/>
            <a:ext cx="9170665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62" y="1198657"/>
            <a:ext cx="3191603" cy="244636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95936" y="1176189"/>
            <a:ext cx="4392488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русской культуры весьма трудным является вопрос о власти над людьми, о соотношении насилия и ненасилия. </a:t>
            </a:r>
          </a:p>
          <a:p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Западная культура решила для себя этот вопрос через разумную меру использования того и другого. В русской же сложился другой принцип: казнить — так казнить, миловать — так миловать. </a:t>
            </a:r>
          </a:p>
          <a:p>
            <a:endParaRPr lang="ru-RU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841323"/>
            <a:ext cx="36480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же самое наблюдается в соотношении кротости и грозности. Если кротость и смирение — то до рабства и любви к своим деспотам. Если грозность и суровость — то до исступления.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68546" y="4117155"/>
            <a:ext cx="39478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русской культуры характерна удивительная терпимость и редкое снисхождение ко злу, хотя это долготерпение нередко заканчивается всесокрушающим бунтом и взрывом.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5792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99021"/>
            <a:ext cx="9169400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069" y="2996952"/>
            <a:ext cx="3918362" cy="24642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20463" y="5589240"/>
            <a:ext cx="41237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    Илья Муромец.     Святой и богатырь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124744"/>
            <a:ext cx="798324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силу сочетания всех этих факторов русская культура оказалась более контрастна, чем какая-либо другая. Она во всем отмечена крайностями.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Во многом эти черты, эта 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бинарность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и составляют своеобразие русской культуры, русского менталитета, загадку «русской души».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512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208"/>
            <a:ext cx="9169400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472" y="961901"/>
            <a:ext cx="4326632" cy="32449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7715" y="4206875"/>
            <a:ext cx="77981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Русь не просто копировала чужую культуру, но и творчески преобразовывала ее в соответствии со своими представлениями, традициями и вкусами, делая ее самобытной и неповторимой.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564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2704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7822" y="908720"/>
            <a:ext cx="77768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           Что </a:t>
            </a:r>
            <a:r>
              <a:rPr lang="ru-RU" sz="4400" b="1" dirty="0"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такое культура?</a:t>
            </a:r>
            <a:endParaRPr lang="ru-RU" sz="28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1628800"/>
            <a:ext cx="371867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lvl="0" algn="ctr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философии под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культурой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понимаются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материальные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ценности человека, а также то, каким образом человек их создаёт, применяет и передаёт потомкам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56" y="2139867"/>
            <a:ext cx="4160002" cy="288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999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60325"/>
            <a:ext cx="9169400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2636912"/>
            <a:ext cx="7272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Monotype Corsiva" panose="03010101010201010101" pitchFamily="66" charset="0"/>
              </a:rPr>
              <a:t>Спасибо за внимание!</a:t>
            </a:r>
            <a:endParaRPr lang="ru-RU" sz="66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879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519381"/>
            <a:ext cx="4305885" cy="37676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3568" y="1484784"/>
            <a:ext cx="3384376" cy="336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Материальная культура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3228975" algn="l"/>
              </a:tabLst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вещи,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3228975" algn="l"/>
              </a:tabLst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предметы, созданные человеком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7821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50758"/>
            <a:ext cx="3267363" cy="43564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39952" y="1052736"/>
            <a:ext cx="4572000" cy="4869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Духовная культура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375" marR="0" lvl="0" indent="-5334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Нормы</a:t>
            </a:r>
          </a:p>
          <a:p>
            <a:pPr marL="714375" marR="0" lvl="0" indent="-5334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</a:t>
            </a:r>
          </a:p>
          <a:p>
            <a:pPr marL="714375" marR="0" lvl="0" indent="-5334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</a:t>
            </a:r>
          </a:p>
          <a:p>
            <a:pPr marL="714375" marR="0" lvl="0" indent="-5334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Ритуалы</a:t>
            </a:r>
          </a:p>
          <a:p>
            <a:pPr marL="714375" marR="0" lvl="0" indent="-5334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Обычаи</a:t>
            </a:r>
          </a:p>
          <a:p>
            <a:pPr marL="714375" marR="0" lvl="0" indent="-5334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о природе и человеке</a:t>
            </a:r>
          </a:p>
          <a:p>
            <a:pPr marL="714375" marR="0" lvl="0" indent="-5334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Язык</a:t>
            </a:r>
          </a:p>
        </p:txBody>
      </p:sp>
    </p:spTree>
    <p:extLst>
      <p:ext uri="{BB962C8B-B14F-4D97-AF65-F5344CB8AC3E}">
        <p14:creationId xmlns:p14="http://schemas.microsoft.com/office/powerpoint/2010/main" val="825956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64"/>
            <a:ext cx="9144000" cy="697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64593" y="836712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6325" algn="l"/>
              </a:tabLs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anose="03010101010201010101" pitchFamily="66" charset="0"/>
                <a:ea typeface="+mj-ea"/>
                <a:cs typeface="+mj-cs"/>
              </a:rPr>
              <a:t>Истоки русской культуры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onotype Corsiva" panose="03010101010201010101" pitchFamily="66" charset="0"/>
            </a:endParaRPr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03" y="2060848"/>
            <a:ext cx="3561836" cy="316409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55976" y="1772816"/>
            <a:ext cx="40324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I тыс. до н.э. сложилось славянство —племена с особым языком и культурой.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Сформировались три их группы: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западные,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южные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восточные славяне.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в VI в. славяне стали известны византийцам и о них появились первые письменные сообщения.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749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7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46" y="1022276"/>
            <a:ext cx="4773908" cy="26824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5576" y="3645024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Этническую основу древнерусской народности составили: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славяне,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балтийские племена,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финно-угорские племена, древнескандинавская народность,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тюрки и др.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Они внесли элементы своей материальной и духовной культуры, языка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553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7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556792"/>
            <a:ext cx="3600400" cy="3051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83568" y="1124744"/>
            <a:ext cx="5544616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VI—IX вв. на землях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восточных славян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появились крупные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 городского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типа, ставшие позже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городами — центрами древнерусской культуры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Киев,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Полоцк,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Смоленск,</a:t>
            </a:r>
          </a:p>
          <a:p>
            <a:pPr marL="628650" marR="0" lvl="0" indent="447675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 и др. </a:t>
            </a:r>
          </a:p>
        </p:txBody>
      </p:sp>
    </p:spTree>
    <p:extLst>
      <p:ext uri="{BB962C8B-B14F-4D97-AF65-F5344CB8AC3E}">
        <p14:creationId xmlns:p14="http://schemas.microsoft.com/office/powerpoint/2010/main" val="1161764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7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257" y="1026952"/>
            <a:ext cx="5142928" cy="2874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27583" y="4005064"/>
            <a:ext cx="7776863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городах на торжищах собирались выходцы из разных стран и земель.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Происходил обмен не только товарами, но и духовными ценностями, идеями, знаниями.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414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19955"/>
            <a:ext cx="9144000" cy="697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912168"/>
            <a:ext cx="4294535" cy="25864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552" y="3630411"/>
            <a:ext cx="820891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marR="0" lvl="0" indent="-36195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 IX—X вв. относится появление названия «Русь», «Русская земля», которые означали все земли восточных славян, подвластные Киеву.</a:t>
            </a:r>
          </a:p>
          <a:p>
            <a:pPr marL="628650" marR="0" lvl="0" indent="-542925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Восточные славяне имели все необходимое для создания государства: </a:t>
            </a:r>
          </a:p>
          <a:p>
            <a:pPr marL="70485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численность населения,</a:t>
            </a:r>
          </a:p>
          <a:p>
            <a:pPr marL="70485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огромная территория,</a:t>
            </a:r>
          </a:p>
          <a:p>
            <a:pPr marL="70485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тесные социально-экономические связи и т.д.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0570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856</Words>
  <Application>Microsoft Office PowerPoint</Application>
  <PresentationFormat>Экран (4:3)</PresentationFormat>
  <Paragraphs>91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12</cp:revision>
  <dcterms:created xsi:type="dcterms:W3CDTF">2022-10-30T13:58:01Z</dcterms:created>
  <dcterms:modified xsi:type="dcterms:W3CDTF">2022-10-30T16:24:52Z</dcterms:modified>
</cp:coreProperties>
</file>