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5" r:id="rId2"/>
    <p:sldId id="278" r:id="rId3"/>
    <p:sldId id="269" r:id="rId4"/>
    <p:sldId id="258" r:id="rId5"/>
    <p:sldId id="265" r:id="rId6"/>
    <p:sldId id="266" r:id="rId7"/>
    <p:sldId id="279" r:id="rId8"/>
    <p:sldId id="275" r:id="rId9"/>
    <p:sldId id="274" r:id="rId10"/>
    <p:sldId id="260" r:id="rId11"/>
    <p:sldId id="289" r:id="rId12"/>
    <p:sldId id="261" r:id="rId13"/>
    <p:sldId id="270" r:id="rId14"/>
    <p:sldId id="292" r:id="rId15"/>
    <p:sldId id="262" r:id="rId16"/>
    <p:sldId id="293" r:id="rId17"/>
    <p:sldId id="271" r:id="rId18"/>
    <p:sldId id="294" r:id="rId19"/>
    <p:sldId id="281" r:id="rId20"/>
    <p:sldId id="282" r:id="rId21"/>
    <p:sldId id="283" r:id="rId22"/>
    <p:sldId id="284" r:id="rId23"/>
    <p:sldId id="285" r:id="rId24"/>
    <p:sldId id="288" r:id="rId25"/>
    <p:sldId id="276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4" autoAdjust="0"/>
    <p:restoredTop sz="94683" autoAdjust="0"/>
  </p:normalViewPr>
  <p:slideViewPr>
    <p:cSldViewPr>
      <p:cViewPr varScale="1">
        <p:scale>
          <a:sx n="81" d="100"/>
          <a:sy n="81" d="100"/>
        </p:scale>
        <p:origin x="-105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20.10.2017</a:t>
            </a:fld>
            <a:endParaRPr lang="ru-RU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20.10.2017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20.10.2017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20.10.2017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20.10.2017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лекар раст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5536" y="260649"/>
            <a:ext cx="8400935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674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480596" cy="234888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36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Душица</a:t>
            </a:r>
            <a: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лечит простуду, печень, желудочные заболевания. В </a:t>
            </a:r>
            <a: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ней </a:t>
            </a:r>
            <a: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содержится много аскорбиновой кислоты (витамин  С).</a:t>
            </a:r>
            <a:endParaRPr lang="ru-RU" sz="36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K:\УЧ Г\лек рас печ\603e05afda7511927a009bd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389510"/>
            <a:ext cx="6264696" cy="4468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932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872208"/>
          </a:xfrm>
        </p:spPr>
        <p:txBody>
          <a:bodyPr/>
          <a:lstStyle/>
          <a:p>
            <a:pPr algn="just">
              <a:lnSpc>
                <a:spcPct val="100000"/>
              </a:lnSpc>
              <a:spcAft>
                <a:spcPts val="0"/>
              </a:spcAft>
              <a:tabLst>
                <a:tab pos="228600" algn="l"/>
                <a:tab pos="3086100" algn="l"/>
              </a:tabLst>
            </a:pPr>
            <a:r>
              <a:rPr lang="ru-RU" sz="3600" dirty="0" smtClean="0">
                <a:effectLst/>
                <a:latin typeface="Times New Roman"/>
                <a:ea typeface="Times New Roman"/>
                <a:cs typeface="Times New Roman"/>
              </a:rPr>
              <a:t/>
            </a:r>
            <a:br>
              <a:rPr lang="ru-RU" sz="3600" dirty="0" smtClean="0"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sz="3200" b="1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  <a:cs typeface="Times New Roman"/>
              </a:rPr>
              <a:t>Душицу </a:t>
            </a:r>
            <a:r>
              <a:rPr lang="ru-RU" sz="32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  <a:cs typeface="Times New Roman"/>
              </a:rPr>
              <a:t>применяют </a:t>
            </a:r>
            <a:r>
              <a:rPr lang="ru-RU" sz="3200" dirty="0">
                <a:solidFill>
                  <a:schemeClr val="tx1"/>
                </a:solidFill>
                <a:effectLst/>
                <a:latin typeface="Times New Roman"/>
                <a:ea typeface="Times New Roman"/>
                <a:cs typeface="Times New Roman"/>
              </a:rPr>
              <a:t>не только в медицине, но и в кулинарии, является ароматной приправой к различным блюдам. </a:t>
            </a:r>
            <a:r>
              <a:rPr lang="ru-RU" sz="32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  <a:cs typeface="Times New Roman"/>
              </a:rPr>
              <a:t>Используют </a:t>
            </a:r>
            <a:r>
              <a:rPr lang="ru-RU" sz="3200" dirty="0">
                <a:solidFill>
                  <a:schemeClr val="tx1"/>
                </a:solidFill>
                <a:effectLst/>
                <a:latin typeface="Times New Roman"/>
                <a:ea typeface="Times New Roman"/>
                <a:cs typeface="Times New Roman"/>
              </a:rPr>
              <a:t>в косметических </a:t>
            </a:r>
            <a:r>
              <a:rPr lang="ru-RU" sz="32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  <a:cs typeface="Times New Roman"/>
              </a:rPr>
              <a:t>целях.</a:t>
            </a:r>
            <a:endParaRPr lang="ru-RU" sz="3200" dirty="0">
              <a:solidFill>
                <a:schemeClr val="tx1"/>
              </a:solidFill>
              <a:effectLst/>
            </a:endParaRPr>
          </a:p>
        </p:txBody>
      </p:sp>
      <p:pic>
        <p:nvPicPr>
          <p:cNvPr id="2052" name="Picture 4" descr="http://ru.kotanyi.com/uploads/tx_kotanyi/451111_dxDCdAd_d_dcentdyen__doeDaDed_c_Daad___d_c_dAd_dAd_DiDcdAdcentdcentDid__freigestellt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35" t="1713" r="17930"/>
          <a:stretch/>
        </p:blipFill>
        <p:spPr bwMode="auto">
          <a:xfrm>
            <a:off x="539552" y="2564904"/>
            <a:ext cx="1887956" cy="429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svoesp.ru/files/f1e/f1e986699453fea022d19e648885f1db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34" t="6109" r="29416" b="5003"/>
          <a:stretch/>
        </p:blipFill>
        <p:spPr bwMode="auto">
          <a:xfrm>
            <a:off x="6444208" y="2007310"/>
            <a:ext cx="2159076" cy="4803913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056" name="Picture 8" descr="http://best-buyonline.ru/new_foto/185/185768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7" r="4082"/>
          <a:stretch/>
        </p:blipFill>
        <p:spPr bwMode="auto">
          <a:xfrm>
            <a:off x="2987824" y="3272158"/>
            <a:ext cx="3045398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168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496944" cy="259228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36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Аптечная ромашка</a:t>
            </a:r>
            <a: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помогает </a:t>
            </a:r>
            <a: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при простуде, обладает успокоительным действием. </a:t>
            </a:r>
            <a: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её цветочках </a:t>
            </a:r>
            <a: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содержатся витамины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K:\УЧ Г\лек рас печ\images7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09"/>
          <a:stretch/>
        </p:blipFill>
        <p:spPr bwMode="auto">
          <a:xfrm>
            <a:off x="1526096" y="2708920"/>
            <a:ext cx="6162261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8453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4662" y="476672"/>
            <a:ext cx="8229600" cy="201622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3600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У аптечной ромашки </a:t>
            </a:r>
            <a:r>
              <a:rPr lang="ru-RU" sz="36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листья </a:t>
            </a:r>
            <a:r>
              <a:rPr lang="ru-RU" sz="3600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как у </a:t>
            </a:r>
            <a:r>
              <a:rPr lang="ru-RU" sz="36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укропа, </a:t>
            </a:r>
            <a:r>
              <a:rPr lang="ru-RU" sz="36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н</a:t>
            </a:r>
            <a:r>
              <a:rPr lang="ru-RU" sz="36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а одном растении много цветков.</a:t>
            </a:r>
            <a:endParaRPr lang="ru-RU" sz="3600" dirty="0">
              <a:solidFill>
                <a:schemeClr val="tx1"/>
              </a:solidFill>
              <a:effectLst/>
            </a:endParaRPr>
          </a:p>
        </p:txBody>
      </p:sp>
      <p:pic>
        <p:nvPicPr>
          <p:cNvPr id="4" name="Рисунок 3" descr="http://cdn01.ru/files/users/images/5a/d0/5ad0b38c5c39eb25eeda54591469408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564904"/>
            <a:ext cx="7627773" cy="39241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9850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8002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32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32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омашка</a:t>
            </a:r>
            <a:r>
              <a:rPr lang="ru-RU" sz="3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используется </a:t>
            </a:r>
            <a:r>
              <a:rPr lang="ru-RU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косметологии </a:t>
            </a:r>
            <a:r>
              <a:rPr lang="ru-RU" sz="3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</a:t>
            </a:r>
            <a:r>
              <a:rPr lang="ru-RU" sz="3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производстве различных шампуней, кремов, зубных паст.</a:t>
            </a:r>
            <a:r>
              <a:rPr lang="ru-RU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3074" name="Picture 2" descr="http://wlooks.ru/images/article/orig/2017/06/belorusskij-krem-dlya-lica-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276872"/>
            <a:ext cx="5113437" cy="3792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9337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517632" cy="2180710"/>
          </a:xfrm>
        </p:spPr>
        <p:txBody>
          <a:bodyPr>
            <a:noAutofit/>
          </a:bodyPr>
          <a:lstStyle/>
          <a:p>
            <a:pPr fontAlgn="base">
              <a:lnSpc>
                <a:spcPct val="100000"/>
              </a:lnSpc>
            </a:pPr>
            <a:r>
              <a:rPr lang="ru-RU" sz="36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Плоды шиповника  </a:t>
            </a:r>
            <a: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лечат</a:t>
            </a:r>
            <a: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: </a:t>
            </a:r>
            <a:b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авитаминоз, заболевания желудка. </a:t>
            </a:r>
            <a:b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 нём содержатся </a:t>
            </a:r>
            <a: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много витаминов.</a:t>
            </a:r>
            <a:endParaRPr lang="ru-RU" sz="36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636912"/>
            <a:ext cx="6139170" cy="4092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8603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6002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3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Шиповник</a:t>
            </a:r>
            <a:r>
              <a:rPr lang="ru-RU" sz="3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применяется в кулинарии — из плодов шиповника варят компот, кисели, варенье.</a:t>
            </a:r>
          </a:p>
        </p:txBody>
      </p:sp>
      <p:pic>
        <p:nvPicPr>
          <p:cNvPr id="4100" name="Picture 4" descr="http://media.istockphoto.com/photos/cranberry-juice-and-dried-cranberries-picture-id95617721?k=6&amp;m=95617721&amp;s=170667a&amp;w=0&amp;h=ZG_iMNuQRos5cqZkmiZgv3WePjvGn9BxivD8g63eGCs=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36" r="33434"/>
          <a:stretch/>
        </p:blipFill>
        <p:spPr bwMode="auto">
          <a:xfrm>
            <a:off x="179512" y="2900952"/>
            <a:ext cx="2698306" cy="3228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ovkuse.com/img/UuvfO4Kp-s75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5" r="32064"/>
          <a:stretch/>
        </p:blipFill>
        <p:spPr bwMode="auto">
          <a:xfrm>
            <a:off x="6012160" y="2780928"/>
            <a:ext cx="2819679" cy="334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ydrom.ru/foto/kievskoe-varene-iz-shipovnik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699792" y="2132856"/>
            <a:ext cx="3312368" cy="248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7869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90662"/>
            <a:ext cx="8229600" cy="193022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3600" b="1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Мята </a:t>
            </a:r>
            <a:r>
              <a:rPr lang="ru-RU" sz="3600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помогает при простуде, </a:t>
            </a:r>
            <a:r>
              <a:rPr lang="ru-RU" sz="36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36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</a:br>
            <a:r>
              <a:rPr lang="ru-RU" sz="36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улучшает </a:t>
            </a:r>
            <a:r>
              <a:rPr lang="ru-RU" sz="36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пищеварение. </a:t>
            </a:r>
            <a:r>
              <a:rPr lang="ru-RU" sz="36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Мята </a:t>
            </a:r>
            <a:r>
              <a:rPr lang="ru-RU" sz="3600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богата витаминами А, С, В</a:t>
            </a:r>
            <a:r>
              <a:rPr lang="ru-RU" sz="3600" dirty="0">
                <a:solidFill>
                  <a:schemeClr val="tx1"/>
                </a:solidFill>
                <a:latin typeface="Times New Roman"/>
                <a:ea typeface="Times New Roman"/>
              </a:rPr>
              <a:t>.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3074" name="Picture 2" descr="K:\УЧ Г\лек рас печ\xMyata-limonnaya.jpg.pagespeed.ic.SdsjxAdwL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420888"/>
            <a:ext cx="5568619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794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63691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3200" b="1" dirty="0" smtClean="0">
                <a:solidFill>
                  <a:schemeClr val="tx1"/>
                </a:solidFill>
                <a:effectLst/>
              </a:rPr>
              <a:t>Мяту </a:t>
            </a:r>
            <a:r>
              <a:rPr lang="ru-RU" sz="3200" dirty="0" smtClean="0">
                <a:solidFill>
                  <a:schemeClr val="tx1"/>
                </a:solidFill>
                <a:effectLst/>
              </a:rPr>
              <a:t>используют  </a:t>
            </a:r>
            <a:r>
              <a:rPr lang="ru-RU" sz="3200" dirty="0" smtClean="0">
                <a:solidFill>
                  <a:schemeClr val="tx1"/>
                </a:solidFill>
                <a:effectLst/>
              </a:rPr>
              <a:t>в кулинарии приправляют блюда из мяса, овощей, добавляют в десерты и напитки. Из мяты получают эфирное масло и используют в парфюмерии</a:t>
            </a:r>
            <a:endParaRPr lang="ru-RU" sz="3200" dirty="0">
              <a:solidFill>
                <a:schemeClr val="tx1"/>
              </a:solidFill>
              <a:effectLst/>
            </a:endParaRPr>
          </a:p>
        </p:txBody>
      </p:sp>
      <p:pic>
        <p:nvPicPr>
          <p:cNvPr id="6146" name="Picture 2" descr="http://images.bloomingdales.com/is/image/BLM/products/6/optimized/8005526_fpx.tif?wid=1200&amp;qlt=90,0&amp;layer=comp&amp;op_sharpen=0&amp;resMode=sharp2&amp;op_usm=0.7,1.0,0.5,0&amp;fmt=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66" t="16880" r="28161" b="16046"/>
          <a:stretch/>
        </p:blipFill>
        <p:spPr bwMode="auto">
          <a:xfrm>
            <a:off x="6902693" y="2573897"/>
            <a:ext cx="1596887" cy="3101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im0-tub-ru.yandex.net/i?id=dfb8856930c7cec89a21426ddd205e50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356992"/>
            <a:ext cx="3383868" cy="2255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im0-tub-ru.yandex.net/i?id=44845ffeb92e7dbdd4fc388b80ab2e13&amp;n=1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8" r="11767"/>
          <a:stretch/>
        </p:blipFill>
        <p:spPr bwMode="auto">
          <a:xfrm>
            <a:off x="683568" y="2571801"/>
            <a:ext cx="2283197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482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195" y="116632"/>
            <a:ext cx="8229600" cy="11430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36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Лекарственные растения занесенные в </a:t>
            </a:r>
            <a:r>
              <a:rPr lang="ru-RU" sz="36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Красную </a:t>
            </a:r>
            <a:r>
              <a:rPr lang="ru-RU" sz="36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книгу</a:t>
            </a:r>
            <a:endParaRPr lang="ru-RU" sz="3600" b="1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agronomu.com/media/res/3/0/9/9/9/30999.oqen80.6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66" t="12508" r="22208"/>
          <a:stretch/>
        </p:blipFill>
        <p:spPr bwMode="auto">
          <a:xfrm>
            <a:off x="174914" y="1764498"/>
            <a:ext cx="2571531" cy="3632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9266" y="5614376"/>
            <a:ext cx="22487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Клюква болотная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http://www.flora.crimea.ua/zmin/helichrysum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8" t="6300" r="12380" b="10456"/>
          <a:stretch/>
        </p:blipFill>
        <p:spPr bwMode="auto">
          <a:xfrm>
            <a:off x="2980342" y="1380838"/>
            <a:ext cx="3059494" cy="2372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59531" y="3661427"/>
            <a:ext cx="29011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Бессмертник песчаный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4" name="Picture 6" descr="https://im0-tub-ru.yandex.net/i?id=09e77034511485129874dc7e9cb121f9&amp;n=1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86" r="19164"/>
          <a:stretch/>
        </p:blipFill>
        <p:spPr bwMode="auto">
          <a:xfrm>
            <a:off x="6273535" y="1787470"/>
            <a:ext cx="2769405" cy="3747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047462" y="5589240"/>
            <a:ext cx="12215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Девясил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6" name="Picture 8" descr="http://www.botanische-spaziergaenge.at/Bilder/Konica_2/PICT834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3505" y="4028811"/>
            <a:ext cx="3054981" cy="2291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295957" y="6274339"/>
            <a:ext cx="9909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Авран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331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04664"/>
            <a:ext cx="4032448" cy="1296144"/>
          </a:xfrm>
        </p:spPr>
        <p:txBody>
          <a:bodyPr>
            <a:no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2F58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rgbClr val="2F58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Лекарственные растения</a:t>
            </a:r>
            <a:endParaRPr lang="ru-RU" b="1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c.pxhere.com/photos/55/7b/flower_meadow_nature_mountain_meadow_summer_pyrenees-651832.jpg!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88640"/>
            <a:ext cx="4293095" cy="3219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uznay-kak.ru/resize/420/420/no/uploads/articles/cb2b78ec44f7de828d583029989b2aa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634" y="2569497"/>
            <a:ext cx="3208412" cy="3208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31940" y="3573016"/>
            <a:ext cx="55837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Приготовление настоя </a:t>
            </a:r>
            <a:r>
              <a:rPr lang="ru-RU" sz="40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из лекарственных растений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168858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420888"/>
            <a:ext cx="8229600" cy="1143000"/>
          </a:xfrm>
        </p:spPr>
        <p:txBody>
          <a:bodyPr>
            <a:noAutofit/>
          </a:bodyPr>
          <a:lstStyle/>
          <a:p>
            <a:r>
              <a:rPr lang="ru-RU" sz="80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Настой</a:t>
            </a:r>
            <a:r>
              <a:rPr lang="ru-RU" sz="8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80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Дуга 5"/>
          <p:cNvSpPr/>
          <p:nvPr/>
        </p:nvSpPr>
        <p:spPr>
          <a:xfrm rot="18288459">
            <a:off x="4430534" y="2093364"/>
            <a:ext cx="1961832" cy="2259465"/>
          </a:xfrm>
          <a:prstGeom prst="arc">
            <a:avLst>
              <a:gd name="adj1" fmla="val 15738893"/>
              <a:gd name="adj2" fmla="val 972611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43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План приготовления настоя из лекарственных растений</a:t>
            </a:r>
            <a:endParaRPr lang="ru-RU" sz="4000" b="1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556792"/>
            <a:ext cx="5883033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Вскипятить воду </a:t>
            </a:r>
          </a:p>
          <a:p>
            <a:pPr marL="0" indent="0">
              <a:buNone/>
            </a:pP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Положить в чайник лекарственные растения</a:t>
            </a:r>
          </a:p>
          <a:p>
            <a:pPr marL="0" indent="0">
              <a:buNone/>
            </a:pP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Залить горячей воды</a:t>
            </a:r>
          </a:p>
          <a:p>
            <a:pPr marL="0" indent="0">
              <a:buNone/>
            </a:pP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Накрыть чайник </a:t>
            </a:r>
          </a:p>
          <a:p>
            <a:pPr marL="0" indent="0">
              <a:buNone/>
            </a:pP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салфеткой на 5-10 минут </a:t>
            </a:r>
            <a:endParaRPr lang="ru-RU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://legkovmeste.ru/wp-content/uploads/2016/04/chaynik-s-podstavkoy-bez-zhestkoy-fiksacii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16" r="9142" b="42052"/>
          <a:stretch/>
        </p:blipFill>
        <p:spPr bwMode="auto">
          <a:xfrm>
            <a:off x="6080462" y="1484784"/>
            <a:ext cx="2111847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coffeein.ru/teaimages/postimg/images/tea-wat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2545" y="3022375"/>
            <a:ext cx="2159160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im0-tub-ru.yandex.net/i?id=dfa4c5bf34422b6ff9028872babb9a79&amp;n=1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1" b="33018"/>
          <a:stretch/>
        </p:blipFill>
        <p:spPr bwMode="auto">
          <a:xfrm>
            <a:off x="6080462" y="4653136"/>
            <a:ext cx="2141243" cy="181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98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4000" b="1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Правила </a:t>
            </a:r>
            <a:r>
              <a:rPr lang="ru-RU" sz="4000" b="1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техники безопасности при работе с электрочайником</a:t>
            </a:r>
            <a:endParaRPr lang="ru-RU" sz="4000" b="1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6059016" cy="4525963"/>
          </a:xfrm>
        </p:spPr>
        <p:txBody>
          <a:bodyPr>
            <a:noAutofit/>
          </a:bodyPr>
          <a:lstStyle/>
          <a:p>
            <a:pPr marL="0" indent="0">
              <a:spcAft>
                <a:spcPts val="0"/>
              </a:spcAft>
              <a:buNone/>
              <a:tabLst>
                <a:tab pos="228600" algn="l"/>
                <a:tab pos="1143000" algn="l"/>
                <a:tab pos="1257300" algn="l"/>
                <a:tab pos="3086100" algn="l"/>
              </a:tabLst>
            </a:pP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1. Включить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электрочайник 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</a:t>
            </a:r>
          </a:p>
          <a:p>
            <a:pPr marL="0" indent="0">
              <a:spcAft>
                <a:spcPts val="0"/>
              </a:spcAft>
              <a:buNone/>
              <a:tabLst>
                <a:tab pos="228600" algn="l"/>
                <a:tab pos="1143000" algn="l"/>
                <a:tab pos="1257300" algn="l"/>
                <a:tab pos="3086100" algn="l"/>
              </a:tabLst>
            </a:pP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сухими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руками.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  <a:tabLst>
                <a:tab pos="228600" algn="l"/>
                <a:tab pos="1143000" algn="l"/>
                <a:tab pos="1257300" algn="l"/>
                <a:tab pos="3086100" algn="l"/>
              </a:tabLst>
            </a:pP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2. Налить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чайник холодную 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</a:t>
            </a:r>
          </a:p>
          <a:p>
            <a:pPr marL="0" indent="0">
              <a:spcAft>
                <a:spcPts val="0"/>
              </a:spcAft>
              <a:buNone/>
              <a:tabLst>
                <a:tab pos="228600" algn="l"/>
                <a:tab pos="1143000" algn="l"/>
                <a:tab pos="1257300" algn="l"/>
                <a:tab pos="3086100" algn="l"/>
              </a:tabLst>
            </a:pP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воду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Включить.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  <a:tabLst>
                <a:tab pos="228600" algn="l"/>
                <a:tab pos="1143000" algn="l"/>
                <a:tab pos="1257300" algn="l"/>
                <a:tab pos="3086100" algn="l"/>
              </a:tabLst>
            </a:pP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3. После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закипания 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</a:p>
          <a:p>
            <a:pPr marL="0" indent="0">
              <a:spcAft>
                <a:spcPts val="0"/>
              </a:spcAft>
              <a:buNone/>
              <a:tabLst>
                <a:tab pos="228600" algn="l"/>
                <a:tab pos="1143000" algn="l"/>
                <a:tab pos="1257300" algn="l"/>
                <a:tab pos="3086100" algn="l"/>
              </a:tabLst>
            </a:pP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электрочайник отключится </a:t>
            </a:r>
          </a:p>
          <a:p>
            <a:pPr marL="0" indent="0">
              <a:spcAft>
                <a:spcPts val="0"/>
              </a:spcAft>
              <a:buNone/>
              <a:tabLst>
                <a:tab pos="228600" algn="l"/>
                <a:tab pos="1143000" algn="l"/>
                <a:tab pos="1257300" algn="l"/>
                <a:tab pos="3086100" algn="l"/>
              </a:tabLst>
            </a:pP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самостоятельно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://kz-pokupki.com/files/b02/b02ea5b5f06ae63b8570b2419fa51b7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08" t="4147"/>
          <a:stretch/>
        </p:blipFill>
        <p:spPr bwMode="auto">
          <a:xfrm>
            <a:off x="6435081" y="2060848"/>
            <a:ext cx="2699792" cy="325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9581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05152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4000" b="1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Правила </a:t>
            </a:r>
            <a:r>
              <a:rPr lang="ru-RU" sz="4000" b="1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личной гигиены</a:t>
            </a:r>
            <a:endParaRPr lang="ru-RU" sz="4000" b="1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5112568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/>
                <a:ea typeface="Times New Roman"/>
              </a:rPr>
              <a:t>1. Вымыть </a:t>
            </a:r>
            <a:r>
              <a:rPr lang="ru-RU" sz="3600" dirty="0">
                <a:solidFill>
                  <a:schemeClr val="tx1"/>
                </a:solidFill>
                <a:latin typeface="Times New Roman"/>
                <a:ea typeface="Times New Roman"/>
              </a:rPr>
              <a:t>руки с </a:t>
            </a:r>
            <a:r>
              <a:rPr lang="ru-RU" sz="3600" dirty="0" smtClean="0">
                <a:solidFill>
                  <a:schemeClr val="tx1"/>
                </a:solidFill>
                <a:latin typeface="Times New Roman"/>
                <a:ea typeface="Times New Roman"/>
              </a:rPr>
              <a:t>  </a:t>
            </a:r>
          </a:p>
          <a:p>
            <a:pPr marL="0" indent="0"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/>
                <a:ea typeface="Times New Roman"/>
              </a:rPr>
              <a:t>    мылом.</a:t>
            </a:r>
          </a:p>
          <a:p>
            <a:pPr marL="0" indent="0"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/>
                <a:ea typeface="Times New Roman"/>
              </a:rPr>
              <a:t>2. Одеть спецодежду.</a:t>
            </a:r>
          </a:p>
          <a:p>
            <a:pPr marL="0" indent="0"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/>
                <a:ea typeface="Times New Roman"/>
              </a:rPr>
              <a:t>3. Рабочее </a:t>
            </a:r>
            <a:r>
              <a:rPr lang="ru-RU" sz="3600" dirty="0">
                <a:solidFill>
                  <a:schemeClr val="tx1"/>
                </a:solidFill>
                <a:latin typeface="Times New Roman"/>
                <a:ea typeface="Times New Roman"/>
              </a:rPr>
              <a:t>место после </a:t>
            </a:r>
            <a:endParaRPr lang="ru-RU" sz="3600" dirty="0" smtClean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marL="0" indent="0"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/>
                <a:ea typeface="Times New Roman"/>
              </a:rPr>
              <a:t>    работы </a:t>
            </a:r>
            <a:r>
              <a:rPr lang="ru-RU" sz="3600" dirty="0">
                <a:solidFill>
                  <a:schemeClr val="tx1"/>
                </a:solidFill>
                <a:latin typeface="Times New Roman"/>
                <a:ea typeface="Times New Roman"/>
              </a:rPr>
              <a:t>должно </a:t>
            </a:r>
            <a:r>
              <a:rPr lang="ru-RU" sz="3600" dirty="0" smtClean="0">
                <a:solidFill>
                  <a:schemeClr val="tx1"/>
                </a:solidFill>
                <a:latin typeface="Times New Roman"/>
                <a:ea typeface="Times New Roman"/>
              </a:rPr>
              <a:t>быть</a:t>
            </a:r>
          </a:p>
          <a:p>
            <a:pPr marL="0" indent="0">
              <a:buNone/>
            </a:pPr>
            <a:r>
              <a:rPr lang="ru-RU" sz="3600" dirty="0">
                <a:solidFill>
                  <a:schemeClr val="tx1"/>
                </a:solidFill>
                <a:latin typeface="Times New Roman"/>
                <a:ea typeface="Times New Roman"/>
              </a:rPr>
              <a:t> </a:t>
            </a:r>
            <a:r>
              <a:rPr lang="ru-RU" sz="3600" dirty="0" smtClean="0">
                <a:solidFill>
                  <a:schemeClr val="tx1"/>
                </a:solidFill>
                <a:latin typeface="Times New Roman"/>
                <a:ea typeface="Times New Roman"/>
              </a:rPr>
              <a:t>   чистым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4098" name="Picture 2" descr="http://www.likar.info/pictures_ckfinder/images/12_20(3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700808"/>
            <a:ext cx="2735530" cy="2053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mishkanasevere.ru/wp-content/uploads/2012/10/DSC02991-300x2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135" y="4149080"/>
            <a:ext cx="2857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94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План приготовления настоя из лекарственных растений</a:t>
            </a:r>
            <a:endParaRPr lang="ru-RU" sz="4000" b="1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556792"/>
            <a:ext cx="5883033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Вскипятить воду </a:t>
            </a:r>
          </a:p>
          <a:p>
            <a:pPr marL="0" indent="0">
              <a:buNone/>
            </a:pP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Положить в чайник лекарственные растения</a:t>
            </a:r>
          </a:p>
          <a:p>
            <a:pPr marL="0" indent="0">
              <a:buNone/>
            </a:pP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Залить горячей воды</a:t>
            </a:r>
          </a:p>
          <a:p>
            <a:pPr marL="0" indent="0">
              <a:buNone/>
            </a:pP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Накрыть чайник </a:t>
            </a:r>
          </a:p>
          <a:p>
            <a:pPr marL="0" indent="0">
              <a:buNone/>
            </a:pP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салфеткой на 5-10 минут </a:t>
            </a:r>
            <a:endParaRPr lang="ru-RU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://legkovmeste.ru/wp-content/uploads/2016/04/chaynik-s-podstavkoy-bez-zhestkoy-fiksacii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16" r="9142" b="42052"/>
          <a:stretch/>
        </p:blipFill>
        <p:spPr bwMode="auto">
          <a:xfrm>
            <a:off x="6080462" y="1484784"/>
            <a:ext cx="2111847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coffeein.ru/teaimages/postimg/images/tea-wat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2545" y="3022375"/>
            <a:ext cx="2159160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im0-tub-ru.yandex.net/i?id=dfa4c5bf34422b6ff9028872babb9a79&amp;n=1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1" b="33018"/>
          <a:stretch/>
        </p:blipFill>
        <p:spPr bwMode="auto">
          <a:xfrm>
            <a:off x="6080462" y="4653136"/>
            <a:ext cx="2141243" cy="181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2250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11760" y="476672"/>
            <a:ext cx="6275040" cy="564949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5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та-</a:t>
            </a:r>
            <a:r>
              <a:rPr lang="ru-RU" sz="5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мя</a:t>
            </a:r>
            <a:endParaRPr lang="ru-RU" sz="55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5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ши-</a:t>
            </a:r>
            <a:r>
              <a:rPr lang="ru-RU" sz="5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ца</a:t>
            </a:r>
            <a:r>
              <a:rPr lang="ru-RU" sz="5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5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</a:t>
            </a:r>
            <a:endParaRPr lang="ru-RU" sz="55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5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маш</a:t>
            </a:r>
            <a:r>
              <a:rPr lang="ru-RU" sz="5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5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</a:t>
            </a:r>
            <a:r>
              <a:rPr lang="ru-RU" sz="5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-ка</a:t>
            </a:r>
          </a:p>
          <a:p>
            <a:pPr marL="0" indent="0">
              <a:buNone/>
            </a:pPr>
            <a:r>
              <a:rPr lang="ru-RU" sz="5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</a:t>
            </a:r>
            <a:r>
              <a:rPr lang="ru-RU" sz="5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-ши-ник</a:t>
            </a:r>
          </a:p>
          <a:p>
            <a:pPr marL="0" indent="0">
              <a:buNone/>
            </a:pPr>
            <a:r>
              <a:rPr lang="ru-RU" sz="55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5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</a:t>
            </a:r>
            <a:r>
              <a:rPr lang="ru-RU" sz="5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-ли</a:t>
            </a:r>
          </a:p>
        </p:txBody>
      </p:sp>
    </p:spTree>
    <p:extLst>
      <p:ext uri="{BB962C8B-B14F-4D97-AF65-F5344CB8AC3E}">
        <p14:creationId xmlns:p14="http://schemas.microsoft.com/office/powerpoint/2010/main" val="3541449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kern="1600" dirty="0">
                <a:solidFill>
                  <a:prstClr val="black"/>
                </a:solidFill>
                <a:effectLst/>
                <a:latin typeface="Times New Roman"/>
                <a:ea typeface="Times New Roman"/>
                <a:cs typeface="Arial"/>
              </a:rPr>
              <a:t>Уже первобытный человек понял, что многие  </a:t>
            </a:r>
            <a:r>
              <a:rPr lang="ru-RU" sz="4000" kern="1600" dirty="0" smtClean="0">
                <a:solidFill>
                  <a:prstClr val="black"/>
                </a:solidFill>
                <a:effectLst/>
                <a:latin typeface="Times New Roman"/>
                <a:ea typeface="Times New Roman"/>
                <a:cs typeface="Arial"/>
              </a:rPr>
              <a:t>растения </a:t>
            </a:r>
            <a:r>
              <a:rPr lang="ru-RU" sz="4000" kern="1600" dirty="0">
                <a:solidFill>
                  <a:prstClr val="black"/>
                </a:solidFill>
                <a:effectLst/>
                <a:latin typeface="Times New Roman"/>
                <a:ea typeface="Times New Roman"/>
                <a:cs typeface="Arial"/>
              </a:rPr>
              <a:t>лечат болезни</a:t>
            </a:r>
            <a:endParaRPr lang="ru-RU" sz="2800" dirty="0">
              <a:effectLst/>
            </a:endParaRPr>
          </a:p>
        </p:txBody>
      </p:sp>
      <p:pic>
        <p:nvPicPr>
          <p:cNvPr id="1026" name="Picture 2" descr="C:\Users\Zver\Desktop\уч г 2017\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628800"/>
            <a:ext cx="6624736" cy="5054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246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214625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4000" kern="1600" dirty="0">
                <a:solidFill>
                  <a:schemeClr val="tx1"/>
                </a:solidFill>
                <a:effectLst/>
                <a:latin typeface="Times New Roman"/>
                <a:ea typeface="Times New Roman"/>
                <a:cs typeface="Arial"/>
              </a:rPr>
              <a:t>При царе Иване Грозном </a:t>
            </a:r>
            <a:r>
              <a:rPr lang="ru-RU" sz="4000" kern="16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  <a:cs typeface="Arial"/>
              </a:rPr>
              <a:t/>
            </a:r>
            <a:br>
              <a:rPr lang="ru-RU" sz="4000" kern="16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  <a:cs typeface="Arial"/>
              </a:rPr>
            </a:br>
            <a:r>
              <a:rPr lang="ru-RU" sz="4000" kern="16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  <a:cs typeface="Arial"/>
              </a:rPr>
              <a:t>на </a:t>
            </a:r>
            <a:r>
              <a:rPr lang="ru-RU" sz="4000" kern="1600" dirty="0">
                <a:solidFill>
                  <a:schemeClr val="tx1"/>
                </a:solidFill>
                <a:effectLst/>
                <a:latin typeface="Times New Roman"/>
                <a:ea typeface="Times New Roman"/>
                <a:cs typeface="Arial"/>
              </a:rPr>
              <a:t>Руси были открыты аптекарские избы, а лекарственные растения привозили из разных </a:t>
            </a:r>
            <a:r>
              <a:rPr lang="ru-RU" sz="4000" kern="16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  <a:cs typeface="Arial"/>
              </a:rPr>
              <a:t>стран</a:t>
            </a:r>
            <a:r>
              <a:rPr lang="ru-RU" sz="4000" kern="1600" dirty="0" smtClean="0">
                <a:solidFill>
                  <a:schemeClr val="tx1"/>
                </a:solidFill>
                <a:latin typeface="Times New Roman"/>
                <a:ea typeface="Times New Roman"/>
                <a:cs typeface="Arial"/>
              </a:rPr>
              <a:t>.</a:t>
            </a: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780928"/>
            <a:ext cx="7056784" cy="3610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667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3968" y="274638"/>
            <a:ext cx="4752528" cy="5674642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tx1"/>
                </a:solidFill>
                <a:effectLst/>
                <a:latin typeface="Times New Roman"/>
                <a:ea typeface="Calibri"/>
              </a:rPr>
              <a:t>Пётр Первый  </a:t>
            </a:r>
            <a:r>
              <a:rPr lang="ru-RU" sz="4000" dirty="0" smtClean="0">
                <a:solidFill>
                  <a:schemeClr val="tx1"/>
                </a:solidFill>
                <a:effectLst/>
                <a:latin typeface="Times New Roman"/>
                <a:ea typeface="Calibri"/>
              </a:rPr>
              <a:t/>
            </a:r>
            <a:br>
              <a:rPr lang="ru-RU" sz="4000" dirty="0" smtClean="0">
                <a:solidFill>
                  <a:schemeClr val="tx1"/>
                </a:solidFill>
                <a:effectLst/>
                <a:latin typeface="Times New Roman"/>
                <a:ea typeface="Calibri"/>
              </a:rPr>
            </a:br>
            <a:r>
              <a:rPr lang="ru-RU" sz="4000" dirty="0" smtClean="0">
                <a:solidFill>
                  <a:schemeClr val="tx1"/>
                </a:solidFill>
                <a:effectLst/>
                <a:latin typeface="Times New Roman"/>
                <a:ea typeface="Calibri"/>
              </a:rPr>
              <a:t>создал аптекарские огороды, на которых </a:t>
            </a:r>
            <a:r>
              <a:rPr lang="ru-RU" sz="4000" dirty="0">
                <a:solidFill>
                  <a:schemeClr val="tx1"/>
                </a:solidFill>
                <a:effectLst/>
                <a:latin typeface="Times New Roman"/>
                <a:ea typeface="Calibri"/>
              </a:rPr>
              <a:t>выращивали лекарственные растения. </a:t>
            </a:r>
            <a:endParaRPr lang="ru-RU" sz="4000" dirty="0">
              <a:solidFill>
                <a:schemeClr val="tx1"/>
              </a:solidFill>
              <a:effectLst/>
            </a:endParaRPr>
          </a:p>
        </p:txBody>
      </p:sp>
      <p:pic>
        <p:nvPicPr>
          <p:cNvPr id="4" name="Picture 2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6" t="14049" r="51628" b="11121"/>
          <a:stretch/>
        </p:blipFill>
        <p:spPr bwMode="auto">
          <a:xfrm>
            <a:off x="179512" y="332656"/>
            <a:ext cx="4176464" cy="5904656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7445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289596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4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Люди с древних времен собирали листья, цветки, плоды лесных растений. Грели воду на костре, заливали кипятком и пили настой из лекарственных растений</a:t>
            </a:r>
            <a:endParaRPr lang="ru-RU" sz="40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Zver\Desktop\show_61594867_chay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18"/>
          <a:stretch/>
        </p:blipFill>
        <p:spPr bwMode="auto">
          <a:xfrm>
            <a:off x="0" y="3127513"/>
            <a:ext cx="5660443" cy="349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Zver\Desktop\hello_html_5ad05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0442" y="3012596"/>
            <a:ext cx="3541035" cy="3843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9381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Zver\Desktop\desktopwallpapers.org.ua-4877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145" y="208230"/>
            <a:ext cx="4042792" cy="3368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Zver\Desktop\anywalls.com-5553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5" y="208231"/>
            <a:ext cx="4015084" cy="619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Zver\Desktop\landscape-field-wheat-thum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489" y="3717032"/>
            <a:ext cx="4032448" cy="2688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0345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hdwallsbox.com/wallpapers/s/56/nature-flowers-roads-s5587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3957" y="3573016"/>
            <a:ext cx="4032450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www.metod-kopilka.ru/images/doc/19/13177/img3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9" t="13932" r="9788" b="9164"/>
          <a:stretch/>
        </p:blipFill>
        <p:spPr bwMode="auto">
          <a:xfrm>
            <a:off x="206355" y="468370"/>
            <a:ext cx="4320480" cy="305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071990" y="618524"/>
            <a:ext cx="34563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Нельзя вырывать растения с корнями.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4783957" y="1772685"/>
            <a:ext cx="792088" cy="1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06355" y="4221088"/>
            <a:ext cx="39830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Нельзя собирать растения вблизи автомобильных дорог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3851920" y="4869160"/>
            <a:ext cx="674915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4753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293554"/>
            <a:ext cx="74888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Сушат и хранят собранные растения в сухих, полутемных, хорошо проветриваемых помещениях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Zver\Desktop\foto3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1" t="21588" r="6229" b="7247"/>
          <a:stretch/>
        </p:blipFill>
        <p:spPr bwMode="auto">
          <a:xfrm>
            <a:off x="1216901" y="2566311"/>
            <a:ext cx="7027507" cy="4249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462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1088</TotalTime>
  <Words>299</Words>
  <Application>Microsoft Office PowerPoint</Application>
  <PresentationFormat>Экран (4:3)</PresentationFormat>
  <Paragraphs>56</Paragraphs>
  <Slides>25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Исполнительная</vt:lpstr>
      <vt:lpstr>Презентация PowerPoint</vt:lpstr>
      <vt:lpstr>    Лекарственные растения</vt:lpstr>
      <vt:lpstr>Уже первобытный человек понял, что многие  растения лечат болезни</vt:lpstr>
      <vt:lpstr>При царе Иване Грозном  на Руси были открыты аптекарские избы, а лекарственные растения привозили из разных стран.</vt:lpstr>
      <vt:lpstr>Пётр Первый   создал аптекарские огороды, на которых выращивали лекарственные растения. </vt:lpstr>
      <vt:lpstr>Люди с древних времен собирали листья, цветки, плоды лесных растений. Грели воду на костре, заливали кипятком и пили настой из лекарственных растений</vt:lpstr>
      <vt:lpstr>Презентация PowerPoint</vt:lpstr>
      <vt:lpstr>Презентация PowerPoint</vt:lpstr>
      <vt:lpstr>Презентация PowerPoint</vt:lpstr>
      <vt:lpstr>Душица лечит простуду, печень, желудочные заболевания. В ней содержится много аскорбиновой кислоты (витамин  С).</vt:lpstr>
      <vt:lpstr> Душицу применяют не только в медицине, но и в кулинарии, является ароматной приправой к различным блюдам. Используют в косметических целях.</vt:lpstr>
      <vt:lpstr>Аптечная ромашка  помогает при простуде, обладает успокоительным действием.  В её цветочках содержатся витамины.</vt:lpstr>
      <vt:lpstr>У аптечной ромашки листья как у укропа, на одном растении много цветков.</vt:lpstr>
      <vt:lpstr>Ромашка используется в косметологии при производстве различных шампуней, кремов, зубных паст. </vt:lpstr>
      <vt:lpstr>Плоды шиповника  лечат:  авитаминоз, заболевания желудка.  В нём содержатся много витаминов.</vt:lpstr>
      <vt:lpstr>Шиповник применяется в кулинарии — из плодов шиповника варят компот, кисели, варенье.</vt:lpstr>
      <vt:lpstr>Мята помогает при простуде,  улучшает пищеварение. Мята богата витаминами А, С, В.</vt:lpstr>
      <vt:lpstr>Мяту используют  в кулинарии приправляют блюда из мяса, овощей, добавляют в десерты и напитки. Из мяты получают эфирное масло и используют в парфюмерии</vt:lpstr>
      <vt:lpstr>Лекарственные растения занесенные в Красную книгу</vt:lpstr>
      <vt:lpstr>Настой </vt:lpstr>
      <vt:lpstr>План приготовления настоя из лекарственных растений</vt:lpstr>
      <vt:lpstr>Правила техники безопасности при работе с электрочайником</vt:lpstr>
      <vt:lpstr>Правила личной гигиены</vt:lpstr>
      <vt:lpstr>План приготовления настоя из лекарственных растений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Уже первобытный человек понял, что многие  травы лечат болезни</dc:title>
  <dc:creator>Zver</dc:creator>
  <cp:lastModifiedBy>учитель 2</cp:lastModifiedBy>
  <cp:revision>100</cp:revision>
  <dcterms:created xsi:type="dcterms:W3CDTF">2016-11-27T04:02:55Z</dcterms:created>
  <dcterms:modified xsi:type="dcterms:W3CDTF">2017-10-20T12:17:46Z</dcterms:modified>
</cp:coreProperties>
</file>