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5" r:id="rId2"/>
    <p:sldId id="267" r:id="rId3"/>
    <p:sldId id="268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1483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4274B3-3977-46AF-97A3-B01FA9CAC0E2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2828B8-BBB3-41E7-8B00-5F6D7ED750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30.jpeg"/><Relationship Id="rId7" Type="http://schemas.openxmlformats.org/officeDocument/2006/relationships/slide" Target="slide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slide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slide" Target="slide8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slide" Target="slide6.xml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9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slide" Target="slide10.xml"/><Relationship Id="rId4" Type="http://schemas.openxmlformats.org/officeDocument/2006/relationships/image" Target="../media/image25.jpeg"/><Relationship Id="rId9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247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27584" y="1628800"/>
            <a:ext cx="756084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</a:p>
          <a:p>
            <a:pPr algn="ctr"/>
            <a:r>
              <a:rPr lang="ru-RU" sz="4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«Весёлая математика»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детей 5-6лет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60032" y="4509120"/>
            <a:ext cx="35917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Составила: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воспитатель</a:t>
            </a:r>
          </a:p>
          <a:p>
            <a:pPr algn="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Нугайбекова Н.Р.</a:t>
            </a:r>
          </a:p>
        </p:txBody>
      </p:sp>
      <p:pic>
        <p:nvPicPr>
          <p:cNvPr id="2050" name="Picture 2" descr="C:\Users\user\Desktop\img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769BD2"/>
              </a:clrFrom>
              <a:clrTo>
                <a:srgbClr val="769BD2">
                  <a:alpha val="0"/>
                </a:srgbClr>
              </a:clrTo>
            </a:clrChange>
          </a:blip>
          <a:srcRect l="1980" t="55453" r="46527" b="4937"/>
          <a:stretch>
            <a:fillRect/>
          </a:stretch>
        </p:blipFill>
        <p:spPr bwMode="auto">
          <a:xfrm>
            <a:off x="611560" y="3717032"/>
            <a:ext cx="4157261" cy="2398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7884368" y="5733256"/>
            <a:ext cx="546360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004048" y="5733256"/>
            <a:ext cx="8974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2022год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24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87624" y="764704"/>
            <a:ext cx="6962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Какая цифра потерялась в этом ряду?</a:t>
            </a:r>
          </a:p>
        </p:txBody>
      </p:sp>
      <p:pic>
        <p:nvPicPr>
          <p:cNvPr id="3074" name="Picture 2" descr="C:\Users\user\Desktop\oJV7zj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469" t="4681" r="25104"/>
          <a:stretch>
            <a:fillRect/>
          </a:stretch>
        </p:blipFill>
        <p:spPr bwMode="auto">
          <a:xfrm>
            <a:off x="1475656" y="1628800"/>
            <a:ext cx="1489638" cy="2166670"/>
          </a:xfrm>
          <a:prstGeom prst="rect">
            <a:avLst/>
          </a:prstGeom>
          <a:noFill/>
        </p:spPr>
      </p:pic>
      <p:pic>
        <p:nvPicPr>
          <p:cNvPr id="3075" name="Picture 3" descr="C:\Users\user\Desktop\unnamed (1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231" t="3808" r="18134"/>
          <a:stretch>
            <a:fillRect/>
          </a:stretch>
        </p:blipFill>
        <p:spPr bwMode="auto">
          <a:xfrm>
            <a:off x="3059832" y="1700808"/>
            <a:ext cx="1317477" cy="1901858"/>
          </a:xfrm>
          <a:prstGeom prst="rect">
            <a:avLst/>
          </a:prstGeom>
          <a:noFill/>
        </p:spPr>
      </p:pic>
      <p:pic>
        <p:nvPicPr>
          <p:cNvPr id="3076" name="Picture 4" descr="C:\Users\user\Desktop\77887411ddae2a64cb6051a0ef4988e9.png"/>
          <p:cNvPicPr>
            <a:picLocks noChangeAspect="1" noChangeArrowheads="1"/>
          </p:cNvPicPr>
          <p:nvPr/>
        </p:nvPicPr>
        <p:blipFill>
          <a:blip r:embed="rId5" cstate="print"/>
          <a:srcRect l="32061" r="35905"/>
          <a:stretch>
            <a:fillRect/>
          </a:stretch>
        </p:blipFill>
        <p:spPr bwMode="auto">
          <a:xfrm>
            <a:off x="4630942" y="1772816"/>
            <a:ext cx="1472870" cy="1800200"/>
          </a:xfrm>
          <a:prstGeom prst="rect">
            <a:avLst/>
          </a:prstGeom>
          <a:noFill/>
        </p:spPr>
      </p:pic>
      <p:pic>
        <p:nvPicPr>
          <p:cNvPr id="3077" name="Picture 5" descr="C:\Users\user\Desktop\1593150671_1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920" r="16521" b="2971"/>
          <a:stretch>
            <a:fillRect/>
          </a:stretch>
        </p:blipFill>
        <p:spPr bwMode="auto">
          <a:xfrm>
            <a:off x="6272731" y="1656644"/>
            <a:ext cx="1323605" cy="1916372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1691680" y="4725144"/>
            <a:ext cx="1274440" cy="1224136"/>
          </a:xfrm>
          <a:prstGeom prst="ellipse">
            <a:avLst/>
          </a:prstGeom>
          <a:solidFill>
            <a:srgbClr val="7030A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10</a:t>
            </a:r>
          </a:p>
        </p:txBody>
      </p:sp>
      <p:sp>
        <p:nvSpPr>
          <p:cNvPr id="9" name="Овал 8"/>
          <p:cNvSpPr/>
          <p:nvPr/>
        </p:nvSpPr>
        <p:spPr>
          <a:xfrm>
            <a:off x="3995936" y="4725144"/>
            <a:ext cx="1274440" cy="1224136"/>
          </a:xfrm>
          <a:prstGeom prst="ellipse">
            <a:avLst/>
          </a:prstGeom>
          <a:solidFill>
            <a:srgbClr val="7030A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/>
              <a:t>2</a:t>
            </a:r>
          </a:p>
        </p:txBody>
      </p:sp>
      <p:sp>
        <p:nvSpPr>
          <p:cNvPr id="10" name="Овал 9"/>
          <p:cNvSpPr/>
          <p:nvPr/>
        </p:nvSpPr>
        <p:spPr>
          <a:xfrm>
            <a:off x="6156176" y="4725144"/>
            <a:ext cx="1274440" cy="1224136"/>
          </a:xfrm>
          <a:prstGeom prst="ellipse">
            <a:avLst/>
          </a:prstGeom>
          <a:solidFill>
            <a:srgbClr val="7030A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/>
              <a:t>6</a:t>
            </a:r>
          </a:p>
        </p:txBody>
      </p:sp>
      <p:sp>
        <p:nvSpPr>
          <p:cNvPr id="11" name="Стрелка влево 10">
            <a:hlinkClick r:id="rId7" action="ppaction://hlinksldjump"/>
          </p:cNvPr>
          <p:cNvSpPr/>
          <p:nvPr/>
        </p:nvSpPr>
        <p:spPr>
          <a:xfrm>
            <a:off x="7524328" y="5877272"/>
            <a:ext cx="64807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>
            <a:hlinkClick r:id="rId8" action="ppaction://hlinksldjump"/>
          </p:cNvPr>
          <p:cNvSpPr/>
          <p:nvPr/>
        </p:nvSpPr>
        <p:spPr>
          <a:xfrm>
            <a:off x="8316416" y="5877272"/>
            <a:ext cx="61836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24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9712" y="980728"/>
            <a:ext cx="5040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Сколько повстречала Белоснежка гномов в сказке?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Выберите правильный ответ.</a:t>
            </a:r>
            <a:b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4098" name="Picture 2" descr="C:\Users\user\Desktop\ф_159-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61" r="24075"/>
          <a:stretch>
            <a:fillRect/>
          </a:stretch>
        </p:blipFill>
        <p:spPr bwMode="auto">
          <a:xfrm>
            <a:off x="539552" y="548680"/>
            <a:ext cx="2088232" cy="2994385"/>
          </a:xfrm>
          <a:prstGeom prst="rect">
            <a:avLst/>
          </a:prstGeom>
          <a:noFill/>
        </p:spPr>
      </p:pic>
      <p:pic>
        <p:nvPicPr>
          <p:cNvPr id="4100" name="Picture 4" descr="C:\Users\user\Desktop\gnom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620688"/>
            <a:ext cx="1800200" cy="25922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63688" y="3717032"/>
            <a:ext cx="142319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3501008"/>
            <a:ext cx="142319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39952" y="4005064"/>
            <a:ext cx="142319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0" name="Стрелка влево 9">
            <a:hlinkClick r:id="rId5" action="ppaction://hlinksldjump"/>
          </p:cNvPr>
          <p:cNvSpPr/>
          <p:nvPr/>
        </p:nvSpPr>
        <p:spPr>
          <a:xfrm>
            <a:off x="7164288" y="5805264"/>
            <a:ext cx="64807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rId6" action="ppaction://hlinksldjump"/>
          </p:cNvPr>
          <p:cNvSpPr/>
          <p:nvPr/>
        </p:nvSpPr>
        <p:spPr>
          <a:xfrm>
            <a:off x="8028384" y="5805264"/>
            <a:ext cx="61836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53" y="0"/>
            <a:ext cx="912324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55304" y="692696"/>
            <a:ext cx="65716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Внимательно посмотрите на бусы.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Найдите пропущенную бусинку.</a:t>
            </a:r>
          </a:p>
        </p:txBody>
      </p:sp>
      <p:sp>
        <p:nvSpPr>
          <p:cNvPr id="4" name="Блок-схема: узел 3"/>
          <p:cNvSpPr/>
          <p:nvPr/>
        </p:nvSpPr>
        <p:spPr>
          <a:xfrm>
            <a:off x="1187624" y="2276872"/>
            <a:ext cx="648072" cy="64807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691680" y="2708920"/>
            <a:ext cx="648072" cy="64807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2267744" y="3068960"/>
            <a:ext cx="648072" cy="648072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915816" y="3212976"/>
            <a:ext cx="648072" cy="648072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563888" y="3212976"/>
            <a:ext cx="648072" cy="64807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4139952" y="2924944"/>
            <a:ext cx="648072" cy="64807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4716016" y="2636912"/>
            <a:ext cx="648072" cy="648072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5292080" y="2276872"/>
            <a:ext cx="648072" cy="64807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5940152" y="2204864"/>
            <a:ext cx="648072" cy="64807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6588224" y="2420888"/>
            <a:ext cx="648072" cy="648072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7092280" y="2852936"/>
            <a:ext cx="648072" cy="648072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1403648" y="4797152"/>
            <a:ext cx="1008112" cy="100811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660232" y="4725144"/>
            <a:ext cx="1080120" cy="1008112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4860032" y="4797152"/>
            <a:ext cx="1008112" cy="1008112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3059832" y="4797152"/>
            <a:ext cx="1080120" cy="100811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>
            <a:hlinkClick r:id="rId3" action="ppaction://hlinksldjump"/>
          </p:cNvPr>
          <p:cNvSpPr/>
          <p:nvPr/>
        </p:nvSpPr>
        <p:spPr>
          <a:xfrm>
            <a:off x="7380312" y="5949280"/>
            <a:ext cx="64807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>
            <a:hlinkClick r:id="rId4" action="ppaction://hlinksldjump"/>
          </p:cNvPr>
          <p:cNvSpPr/>
          <p:nvPr/>
        </p:nvSpPr>
        <p:spPr>
          <a:xfrm>
            <a:off x="8244408" y="5949280"/>
            <a:ext cx="61836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4292352" y="3077344"/>
            <a:ext cx="648072" cy="64807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53" y="0"/>
            <a:ext cx="9123247" cy="6858000"/>
          </a:xfrm>
          <a:prstGeom prst="rect">
            <a:avLst/>
          </a:prstGeom>
          <a:noFill/>
        </p:spPr>
      </p:pic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7164288" y="5805264"/>
            <a:ext cx="64807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firstslide"/>
          </p:cNvPr>
          <p:cNvSpPr/>
          <p:nvPr/>
        </p:nvSpPr>
        <p:spPr>
          <a:xfrm>
            <a:off x="8028384" y="5805264"/>
            <a:ext cx="61836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user\Desktop\img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836712"/>
            <a:ext cx="6840760" cy="513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247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3568" y="836712"/>
            <a:ext cx="784887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Организация деятельности воспитанников по закреплению знаний по математике.</a:t>
            </a:r>
          </a:p>
          <a:p>
            <a:pPr algn="just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Совершенствовать навыки количественного и порядкового счета в пределах 10;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Уточнить знание известных геометрических фигур;</a:t>
            </a:r>
          </a:p>
          <a:p>
            <a:pPr algn="just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Развивающие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Развивать смекалку, воображение, логическое мышление;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Развивать счётные навыки, способность производить действия в уме при решении математических задач;</a:t>
            </a:r>
          </a:p>
          <a:p>
            <a:pPr algn="just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Воспитательные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Воспитывать самостоятельность, умение понимать учебную задачу и выполнять её самостоятельно.</a:t>
            </a:r>
          </a:p>
        </p:txBody>
      </p:sp>
      <p:sp>
        <p:nvSpPr>
          <p:cNvPr id="11" name="Стрелка влево 10">
            <a:hlinkClick r:id="rId3" action="ppaction://hlinksldjump"/>
          </p:cNvPr>
          <p:cNvSpPr/>
          <p:nvPr/>
        </p:nvSpPr>
        <p:spPr>
          <a:xfrm>
            <a:off x="7164288" y="5733256"/>
            <a:ext cx="72008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>
            <a:off x="8028384" y="5733256"/>
            <a:ext cx="690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247" cy="6858000"/>
          </a:xfrm>
          <a:prstGeom prst="rect">
            <a:avLst/>
          </a:prstGeom>
          <a:noFill/>
        </p:spPr>
      </p:pic>
      <p:sp>
        <p:nvSpPr>
          <p:cNvPr id="8" name="Стрелка влево 7">
            <a:hlinkClick r:id="rId3" action="ppaction://hlinksldjump"/>
          </p:cNvPr>
          <p:cNvSpPr/>
          <p:nvPr/>
        </p:nvSpPr>
        <p:spPr>
          <a:xfrm>
            <a:off x="7380312" y="5733256"/>
            <a:ext cx="690376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8244408" y="5733256"/>
            <a:ext cx="690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27584" y="692696"/>
            <a:ext cx="730995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Инструкция по использованию викторины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«Веселая математика».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1844824"/>
            <a:ext cx="7776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</a:rPr>
              <a:t>	На каждом слайде представлено задание в виде вопроса и картинок. 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	Ребенок должен решить задание и выбрать внизу слайда правильный ответ. 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	Для каждого ответа добавлена анимация (эффекты). 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	Если ответ выбран неверный – он при нажатии исчезает. Если же ответ выбран правильно – он увеличивается при нажатии мышки.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24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91680" y="692696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Помогите Незнайке найти все предметы прямоугольной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формы и выберите правильный ответ.</a:t>
            </a:r>
          </a:p>
        </p:txBody>
      </p:sp>
      <p:pic>
        <p:nvPicPr>
          <p:cNvPr id="1027" name="Picture 3" descr="C:\Users\user\Desktop\hello_html_m7f7c09b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692696"/>
            <a:ext cx="899741" cy="1584176"/>
          </a:xfrm>
          <a:prstGeom prst="rect">
            <a:avLst/>
          </a:prstGeom>
          <a:noFill/>
        </p:spPr>
      </p:pic>
      <p:pic>
        <p:nvPicPr>
          <p:cNvPr id="2" name="Picture 2" descr="C:\Users\user\Desktop\hello_html_m20bd4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757" t="13329" r="68775" b="50000"/>
          <a:stretch>
            <a:fillRect/>
          </a:stretch>
        </p:blipFill>
        <p:spPr bwMode="auto">
          <a:xfrm>
            <a:off x="1979712" y="1556792"/>
            <a:ext cx="1177054" cy="1224136"/>
          </a:xfrm>
          <a:prstGeom prst="rect">
            <a:avLst/>
          </a:prstGeom>
          <a:noFill/>
        </p:spPr>
      </p:pic>
      <p:pic>
        <p:nvPicPr>
          <p:cNvPr id="3" name="Picture 3" descr="C:\Users\user\Desktop\hello_html_m20bd4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1591" t="18971" r="8696" b="51410"/>
          <a:stretch>
            <a:fillRect/>
          </a:stretch>
        </p:blipFill>
        <p:spPr bwMode="auto">
          <a:xfrm>
            <a:off x="4644008" y="2924944"/>
            <a:ext cx="1080120" cy="1080120"/>
          </a:xfrm>
          <a:prstGeom prst="rect">
            <a:avLst/>
          </a:prstGeom>
          <a:noFill/>
        </p:spPr>
      </p:pic>
      <p:pic>
        <p:nvPicPr>
          <p:cNvPr id="1028" name="Picture 4" descr="C:\Users\user\Desktop\hello_html_m20bd4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</a:blip>
          <a:srcRect l="40613" t="59873" r="41551" b="11918"/>
          <a:stretch>
            <a:fillRect/>
          </a:stretch>
        </p:blipFill>
        <p:spPr bwMode="auto">
          <a:xfrm>
            <a:off x="6372200" y="2996952"/>
            <a:ext cx="1080120" cy="1136968"/>
          </a:xfrm>
          <a:prstGeom prst="rect">
            <a:avLst/>
          </a:prstGeom>
          <a:noFill/>
        </p:spPr>
      </p:pic>
      <p:pic>
        <p:nvPicPr>
          <p:cNvPr id="1029" name="Picture 5" descr="C:\Users\user\Desktop\hello_html_m20bd4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941" t="59873" r="66897" b="13329"/>
          <a:stretch>
            <a:fillRect/>
          </a:stretch>
        </p:blipFill>
        <p:spPr bwMode="auto">
          <a:xfrm>
            <a:off x="3347864" y="1628800"/>
            <a:ext cx="1728192" cy="1094522"/>
          </a:xfrm>
          <a:prstGeom prst="rect">
            <a:avLst/>
          </a:prstGeom>
          <a:noFill/>
        </p:spPr>
      </p:pic>
      <p:pic>
        <p:nvPicPr>
          <p:cNvPr id="1030" name="Picture 6" descr="C:\Users\user\Desktop\hello_html_m20bd4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 l="64081" t="61283" r="5880" b="13329"/>
          <a:stretch>
            <a:fillRect/>
          </a:stretch>
        </p:blipFill>
        <p:spPr bwMode="auto">
          <a:xfrm>
            <a:off x="2411760" y="3068960"/>
            <a:ext cx="1664185" cy="936104"/>
          </a:xfrm>
          <a:prstGeom prst="rect">
            <a:avLst/>
          </a:prstGeom>
          <a:noFill/>
        </p:spPr>
      </p:pic>
      <p:pic>
        <p:nvPicPr>
          <p:cNvPr id="1031" name="Picture 7" descr="C:\Users\user\Desktop\img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988AA4"/>
              </a:clrFrom>
              <a:clrTo>
                <a:srgbClr val="988AA4">
                  <a:alpha val="0"/>
                </a:srgbClr>
              </a:clrTo>
            </a:clrChange>
          </a:blip>
          <a:srcRect l="5901" t="6951" r="69687" b="50000"/>
          <a:stretch>
            <a:fillRect/>
          </a:stretch>
        </p:blipFill>
        <p:spPr bwMode="auto">
          <a:xfrm>
            <a:off x="5508104" y="1484784"/>
            <a:ext cx="980012" cy="1296144"/>
          </a:xfrm>
          <a:prstGeom prst="rect">
            <a:avLst/>
          </a:prstGeom>
          <a:noFill/>
        </p:spPr>
      </p:pic>
      <p:pic>
        <p:nvPicPr>
          <p:cNvPr id="1032" name="Picture 8" descr="C:\Users\user\Desktop\img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B5B5AD"/>
              </a:clrFrom>
              <a:clrTo>
                <a:srgbClr val="B5B5AD">
                  <a:alpha val="0"/>
                </a:srgbClr>
              </a:clrTo>
            </a:clrChange>
          </a:blip>
          <a:srcRect l="63387" t="11151" r="2751" b="57350"/>
          <a:stretch>
            <a:fillRect/>
          </a:stretch>
        </p:blipFill>
        <p:spPr bwMode="auto">
          <a:xfrm rot="5400000">
            <a:off x="686108" y="2706380"/>
            <a:ext cx="1412278" cy="985310"/>
          </a:xfrm>
          <a:prstGeom prst="rect">
            <a:avLst/>
          </a:prstGeom>
          <a:noFill/>
        </p:spPr>
      </p:pic>
      <p:pic>
        <p:nvPicPr>
          <p:cNvPr id="1033" name="Picture 9" descr="C:\Users\user\Desktop\img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B8AFA8"/>
              </a:clrFrom>
              <a:clrTo>
                <a:srgbClr val="B8AFA8">
                  <a:alpha val="0"/>
                </a:srgbClr>
              </a:clrTo>
            </a:clrChange>
          </a:blip>
          <a:srcRect l="5113" t="52100" r="69687" b="3801"/>
          <a:stretch>
            <a:fillRect/>
          </a:stretch>
        </p:blipFill>
        <p:spPr bwMode="auto">
          <a:xfrm>
            <a:off x="7092280" y="1412776"/>
            <a:ext cx="990967" cy="1300644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1691680" y="4653136"/>
            <a:ext cx="1202432" cy="1130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17" name="Овал 16"/>
          <p:cNvSpPr/>
          <p:nvPr/>
        </p:nvSpPr>
        <p:spPr>
          <a:xfrm>
            <a:off x="4067944" y="4653136"/>
            <a:ext cx="1202432" cy="1130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rgbClr val="002060"/>
                </a:solidFill>
              </a:rPr>
              <a:t>8</a:t>
            </a:r>
          </a:p>
        </p:txBody>
      </p:sp>
      <p:sp>
        <p:nvSpPr>
          <p:cNvPr id="18" name="Овал 17"/>
          <p:cNvSpPr/>
          <p:nvPr/>
        </p:nvSpPr>
        <p:spPr>
          <a:xfrm>
            <a:off x="6516216" y="4653136"/>
            <a:ext cx="1202432" cy="1130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19" name="Стрелка вправо 18">
            <a:hlinkClick r:id="rId7" action="ppaction://hlinksldjump"/>
          </p:cNvPr>
          <p:cNvSpPr/>
          <p:nvPr/>
        </p:nvSpPr>
        <p:spPr>
          <a:xfrm>
            <a:off x="7812360" y="5805264"/>
            <a:ext cx="76238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лево 19">
            <a:hlinkClick r:id="rId8" action="ppaction://hlinksldjump"/>
          </p:cNvPr>
          <p:cNvSpPr/>
          <p:nvPr/>
        </p:nvSpPr>
        <p:spPr>
          <a:xfrm>
            <a:off x="6804248" y="5805264"/>
            <a:ext cx="83439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24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692696"/>
            <a:ext cx="807208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какой фигуры нет ни начала, ни конца? Выберите правильный ответ.</a:t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508104" y="4293096"/>
            <a:ext cx="1656184" cy="15841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187624" y="2132856"/>
            <a:ext cx="2232248" cy="1584176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рапеция 5"/>
          <p:cNvSpPr/>
          <p:nvPr/>
        </p:nvSpPr>
        <p:spPr>
          <a:xfrm>
            <a:off x="4644008" y="2204864"/>
            <a:ext cx="2160240" cy="1440160"/>
          </a:xfrm>
          <a:prstGeom prst="trapezoi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>
            <a:off x="2195736" y="4149080"/>
            <a:ext cx="1944216" cy="18722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>
            <a:hlinkClick r:id="rId3" action="ppaction://hlinksldjump"/>
          </p:cNvPr>
          <p:cNvSpPr/>
          <p:nvPr/>
        </p:nvSpPr>
        <p:spPr>
          <a:xfrm>
            <a:off x="7380312" y="5733256"/>
            <a:ext cx="690376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8244408" y="5733256"/>
            <a:ext cx="690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24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3688" y="764704"/>
            <a:ext cx="597666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число стоит перед числом 8 ?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Выберите правильный ответ.</a:t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Users\user\Desktop\7da3f734fc6841d169149a3c2b844257.png"/>
          <p:cNvPicPr>
            <a:picLocks noChangeAspect="1" noChangeArrowheads="1"/>
          </p:cNvPicPr>
          <p:nvPr/>
        </p:nvPicPr>
        <p:blipFill>
          <a:blip r:embed="rId3" cstate="print"/>
          <a:srcRect r="67792"/>
          <a:stretch>
            <a:fillRect/>
          </a:stretch>
        </p:blipFill>
        <p:spPr bwMode="auto">
          <a:xfrm>
            <a:off x="1547664" y="2636912"/>
            <a:ext cx="1512168" cy="2552810"/>
          </a:xfrm>
          <a:prstGeom prst="rect">
            <a:avLst/>
          </a:prstGeom>
          <a:noFill/>
        </p:spPr>
      </p:pic>
      <p:pic>
        <p:nvPicPr>
          <p:cNvPr id="2051" name="Picture 3" descr="C:\Users\user\Desktop\7da3f734fc6841d169149a3c2b844257.png"/>
          <p:cNvPicPr>
            <a:picLocks noChangeAspect="1" noChangeArrowheads="1"/>
          </p:cNvPicPr>
          <p:nvPr/>
        </p:nvPicPr>
        <p:blipFill>
          <a:blip r:embed="rId4" cstate="print"/>
          <a:srcRect l="33174" t="-2632" r="33774"/>
          <a:stretch>
            <a:fillRect/>
          </a:stretch>
        </p:blipFill>
        <p:spPr bwMode="auto">
          <a:xfrm>
            <a:off x="6228184" y="1988840"/>
            <a:ext cx="1502942" cy="2537470"/>
          </a:xfrm>
          <a:prstGeom prst="rect">
            <a:avLst/>
          </a:prstGeom>
          <a:noFill/>
        </p:spPr>
      </p:pic>
      <p:pic>
        <p:nvPicPr>
          <p:cNvPr id="2052" name="Picture 4" descr="C:\Users\user\Desktop\719c39285fc748c6dfbd7818b809b474.png"/>
          <p:cNvPicPr>
            <a:picLocks noChangeAspect="1" noChangeArrowheads="1"/>
          </p:cNvPicPr>
          <p:nvPr/>
        </p:nvPicPr>
        <p:blipFill>
          <a:blip r:embed="rId5" cstate="print"/>
          <a:srcRect l="34788" t="1369" r="35449"/>
          <a:stretch>
            <a:fillRect/>
          </a:stretch>
        </p:blipFill>
        <p:spPr bwMode="auto">
          <a:xfrm>
            <a:off x="4067944" y="3645024"/>
            <a:ext cx="1407740" cy="2376264"/>
          </a:xfrm>
          <a:prstGeom prst="rect">
            <a:avLst/>
          </a:prstGeom>
          <a:noFill/>
        </p:spPr>
      </p:pic>
      <p:sp>
        <p:nvSpPr>
          <p:cNvPr id="7" name="Стрелка влево 6">
            <a:hlinkClick r:id="rId6" action="ppaction://hlinksldjump"/>
          </p:cNvPr>
          <p:cNvSpPr/>
          <p:nvPr/>
        </p:nvSpPr>
        <p:spPr>
          <a:xfrm>
            <a:off x="7092280" y="5661248"/>
            <a:ext cx="72008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7" action="ppaction://hlinksldjump"/>
          </p:cNvPr>
          <p:cNvSpPr/>
          <p:nvPr/>
        </p:nvSpPr>
        <p:spPr>
          <a:xfrm>
            <a:off x="7956376" y="5661248"/>
            <a:ext cx="690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C:\Users\user\Desktop\Polyan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user\Desktop\kisspng-butterfly-clip-art-butterfly-frame-5ae02d0de7e136.982463651524641037949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1196752"/>
            <a:ext cx="1715485" cy="1296144"/>
          </a:xfrm>
          <a:prstGeom prst="rect">
            <a:avLst/>
          </a:prstGeom>
          <a:noFill/>
        </p:spPr>
      </p:pic>
      <p:pic>
        <p:nvPicPr>
          <p:cNvPr id="3076" name="Picture 4" descr="C:\Users\user\Desktop\kisspng-monarch-butterfly-insect-greta-oto-clip-art-red-butterfly-5ac98b3dbce165.303925121523157821773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560" t="470" r="15561"/>
          <a:stretch>
            <a:fillRect/>
          </a:stretch>
        </p:blipFill>
        <p:spPr bwMode="auto">
          <a:xfrm>
            <a:off x="5220072" y="2204864"/>
            <a:ext cx="1497061" cy="1394098"/>
          </a:xfrm>
          <a:prstGeom prst="rect">
            <a:avLst/>
          </a:prstGeom>
          <a:noFill/>
        </p:spPr>
      </p:pic>
      <p:pic>
        <p:nvPicPr>
          <p:cNvPr id="3077" name="Picture 5" descr="C:\Users\user\Desktop\image_processing20200410-19251-1q8dqr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2132856"/>
            <a:ext cx="1047143" cy="966862"/>
          </a:xfrm>
          <a:prstGeom prst="rect">
            <a:avLst/>
          </a:prstGeom>
          <a:noFill/>
        </p:spPr>
      </p:pic>
      <p:pic>
        <p:nvPicPr>
          <p:cNvPr id="3079" name="Picture 7" descr="C:\Users\user\Desktop\depositphotos_57696451-stock-photo-black-and-orange-butterfly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740266">
            <a:off x="2739370" y="2460467"/>
            <a:ext cx="1872286" cy="1872286"/>
          </a:xfrm>
          <a:prstGeom prst="rect">
            <a:avLst/>
          </a:prstGeom>
          <a:noFill/>
        </p:spPr>
      </p:pic>
      <p:pic>
        <p:nvPicPr>
          <p:cNvPr id="3080" name="Picture 8" descr="C:\Users\user\Desktop\png-transparent-butterfly-bugs-brush-footed-butterfly-insects-symmetry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54547">
            <a:off x="378699" y="3657599"/>
            <a:ext cx="1370345" cy="942857"/>
          </a:xfrm>
          <a:prstGeom prst="rect">
            <a:avLst/>
          </a:prstGeom>
          <a:noFill/>
        </p:spPr>
      </p:pic>
      <p:pic>
        <p:nvPicPr>
          <p:cNvPr id="3081" name="Picture 9" descr="C:\Users\user\Desktop\risunok-babochki_2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3356992"/>
            <a:ext cx="1622227" cy="1555045"/>
          </a:xfrm>
          <a:prstGeom prst="rect">
            <a:avLst/>
          </a:prstGeom>
          <a:noFill/>
        </p:spPr>
      </p:pic>
      <p:pic>
        <p:nvPicPr>
          <p:cNvPr id="3082" name="Picture 10" descr="C:\Users\user\Desktop\0_14b8b4_a5f162ff_orig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6444208" y="1052736"/>
            <a:ext cx="1161551" cy="1126704"/>
          </a:xfrm>
          <a:prstGeom prst="rect">
            <a:avLst/>
          </a:prstGeom>
          <a:noFill/>
        </p:spPr>
      </p:pic>
      <p:pic>
        <p:nvPicPr>
          <p:cNvPr id="3083" name="Picture 11" descr="C:\Users\user\Desktop\png-transparent-blue-and-green-butterfly-illustration-butterfly-large-art-blue-butterfly-brush-footed-butterfly-symmetry-color.pn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1258976"/>
            <a:ext cx="1505738" cy="116367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259632" y="5301208"/>
            <a:ext cx="1512168" cy="1008112"/>
          </a:xfrm>
          <a:prstGeom prst="rect">
            <a:avLst/>
          </a:prstGeom>
          <a:solidFill>
            <a:srgbClr val="FFC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63888" y="5301208"/>
            <a:ext cx="1512168" cy="1008112"/>
          </a:xfrm>
          <a:prstGeom prst="rect">
            <a:avLst/>
          </a:prstGeom>
          <a:solidFill>
            <a:srgbClr val="FFC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940152" y="5301208"/>
            <a:ext cx="1512168" cy="1008112"/>
          </a:xfrm>
          <a:prstGeom prst="rect">
            <a:avLst/>
          </a:prstGeom>
          <a:solidFill>
            <a:srgbClr val="FFC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71600" y="0"/>
            <a:ext cx="7161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бабочек летает на полянке?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Выберите правильный ответ. </a:t>
            </a:r>
          </a:p>
        </p:txBody>
      </p:sp>
      <p:sp>
        <p:nvSpPr>
          <p:cNvPr id="18" name="Стрелка влево 17">
            <a:hlinkClick r:id="rId11" action="ppaction://hlinksldjump"/>
          </p:cNvPr>
          <p:cNvSpPr/>
          <p:nvPr/>
        </p:nvSpPr>
        <p:spPr>
          <a:xfrm>
            <a:off x="7524328" y="6165304"/>
            <a:ext cx="64807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>
            <a:hlinkClick r:id="rId12" action="ppaction://hlinksldjump"/>
          </p:cNvPr>
          <p:cNvSpPr/>
          <p:nvPr/>
        </p:nvSpPr>
        <p:spPr>
          <a:xfrm>
            <a:off x="8460432" y="6165304"/>
            <a:ext cx="68356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24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19672" y="836712"/>
            <a:ext cx="66415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Каким по счету стоит тигр?</a:t>
            </a:r>
          </a:p>
        </p:txBody>
      </p:sp>
      <p:pic>
        <p:nvPicPr>
          <p:cNvPr id="2" name="Picture 2" descr="C:\Users\user\Desktop\png-clipart-tiger-black-panther-cartoon-illustration-cartoon-tiger-cartoon-character-mammal.png"/>
          <p:cNvPicPr>
            <a:picLocks noChangeAspect="1" noChangeArrowheads="1"/>
          </p:cNvPicPr>
          <p:nvPr/>
        </p:nvPicPr>
        <p:blipFill>
          <a:blip r:embed="rId3" cstate="print"/>
          <a:srcRect l="4492" t="8984" b="10162"/>
          <a:stretch>
            <a:fillRect/>
          </a:stretch>
        </p:blipFill>
        <p:spPr bwMode="auto">
          <a:xfrm>
            <a:off x="5436096" y="2060848"/>
            <a:ext cx="1642217" cy="14622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user\Desktop\101282007_1369413997_16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060848"/>
            <a:ext cx="1443045" cy="14215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user\Desktop\unnamed.jpg"/>
          <p:cNvPicPr>
            <a:picLocks noChangeAspect="1" noChangeArrowheads="1"/>
          </p:cNvPicPr>
          <p:nvPr/>
        </p:nvPicPr>
        <p:blipFill>
          <a:blip r:embed="rId5" cstate="print"/>
          <a:srcRect l="12625" t="4208" r="9521" b="3208"/>
          <a:stretch>
            <a:fillRect/>
          </a:stretch>
        </p:blipFill>
        <p:spPr bwMode="auto">
          <a:xfrm>
            <a:off x="3923928" y="1988840"/>
            <a:ext cx="1358333" cy="16153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C:\Users\user\Desktop\png-transparent-polar-bear-brown-bear-squirrel-felidae-bear-child-mammal-animals.png"/>
          <p:cNvPicPr>
            <a:picLocks noChangeAspect="1" noChangeArrowheads="1"/>
          </p:cNvPicPr>
          <p:nvPr/>
        </p:nvPicPr>
        <p:blipFill>
          <a:blip r:embed="rId6" cstate="print"/>
          <a:srcRect l="14658" r="10464"/>
          <a:stretch>
            <a:fillRect/>
          </a:stretch>
        </p:blipFill>
        <p:spPr bwMode="auto">
          <a:xfrm>
            <a:off x="7236296" y="2132856"/>
            <a:ext cx="1382431" cy="12060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C:\Users\user\Desktop\depositphotos_105742168-stock-photo-cartoon-animal-wolf-isolated-illustration.jpg"/>
          <p:cNvPicPr>
            <a:picLocks noChangeAspect="1" noChangeArrowheads="1"/>
          </p:cNvPicPr>
          <p:nvPr/>
        </p:nvPicPr>
        <p:blipFill>
          <a:blip r:embed="rId7" cstate="print"/>
          <a:srcRect l="4123" t="4403" r="5166" b="5342"/>
          <a:stretch>
            <a:fillRect/>
          </a:stretch>
        </p:blipFill>
        <p:spPr bwMode="auto">
          <a:xfrm>
            <a:off x="611560" y="2060848"/>
            <a:ext cx="1545538" cy="14401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Шестиугольник 8"/>
          <p:cNvSpPr/>
          <p:nvPr/>
        </p:nvSpPr>
        <p:spPr>
          <a:xfrm>
            <a:off x="1475656" y="4869160"/>
            <a:ext cx="1296144" cy="1152128"/>
          </a:xfrm>
          <a:prstGeom prst="hexago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0" name="Шестиугольник 9"/>
          <p:cNvSpPr/>
          <p:nvPr/>
        </p:nvSpPr>
        <p:spPr>
          <a:xfrm>
            <a:off x="3923928" y="4797152"/>
            <a:ext cx="1296144" cy="1152128"/>
          </a:xfrm>
          <a:prstGeom prst="hexago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1" name="Шестиугольник 10"/>
          <p:cNvSpPr/>
          <p:nvPr/>
        </p:nvSpPr>
        <p:spPr>
          <a:xfrm>
            <a:off x="6300192" y="4797152"/>
            <a:ext cx="1296144" cy="1152128"/>
          </a:xfrm>
          <a:prstGeom prst="hexago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3" name="Стрелка влево 12">
            <a:hlinkClick r:id="rId8" action="ppaction://hlinksldjump"/>
          </p:cNvPr>
          <p:cNvSpPr/>
          <p:nvPr/>
        </p:nvSpPr>
        <p:spPr>
          <a:xfrm>
            <a:off x="7308304" y="6093296"/>
            <a:ext cx="72008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>
            <a:hlinkClick r:id="rId9" action="ppaction://hlinksldjump"/>
          </p:cNvPr>
          <p:cNvSpPr/>
          <p:nvPr/>
        </p:nvSpPr>
        <p:spPr>
          <a:xfrm>
            <a:off x="8244408" y="6093296"/>
            <a:ext cx="690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001-00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24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15616" y="620688"/>
            <a:ext cx="708847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7030A0"/>
                </a:solidFill>
              </a:rPr>
              <a:t>Задача:</a:t>
            </a:r>
            <a:r>
              <a:rPr lang="ru-RU" sz="2800" b="1" dirty="0">
                <a:solidFill>
                  <a:srgbClr val="7030A0"/>
                </a:solidFill>
              </a:rPr>
              <a:t> У Насти было  5 конфет, а у Оли – 3. </a:t>
            </a:r>
          </a:p>
          <a:p>
            <a:pPr algn="ctr"/>
            <a:r>
              <a:rPr lang="ru-RU" sz="2800" b="1" dirty="0">
                <a:solidFill>
                  <a:srgbClr val="7030A0"/>
                </a:solidFill>
              </a:rPr>
              <a:t>Сколько всего конфет было у девочек?</a:t>
            </a:r>
          </a:p>
        </p:txBody>
      </p:sp>
      <p:pic>
        <p:nvPicPr>
          <p:cNvPr id="2050" name="Picture 2" descr="C:\Users\user\Desktop\hello_html_m1e53d4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880" y="1772816"/>
            <a:ext cx="1738412" cy="2448272"/>
          </a:xfrm>
          <a:prstGeom prst="rect">
            <a:avLst/>
          </a:prstGeom>
          <a:noFill/>
        </p:spPr>
      </p:pic>
      <p:pic>
        <p:nvPicPr>
          <p:cNvPr id="2051" name="Picture 3" descr="C:\Users\user\Desktop\021.jpg"/>
          <p:cNvPicPr>
            <a:picLocks noChangeAspect="1" noChangeArrowheads="1"/>
          </p:cNvPicPr>
          <p:nvPr/>
        </p:nvPicPr>
        <p:blipFill>
          <a:blip r:embed="rId4" cstate="print"/>
          <a:srcRect t="8511" b="27652"/>
          <a:stretch>
            <a:fillRect/>
          </a:stretch>
        </p:blipFill>
        <p:spPr bwMode="auto">
          <a:xfrm>
            <a:off x="3275856" y="1844824"/>
            <a:ext cx="2592288" cy="21039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C:\Users\user\Desktop\1336706402_leto-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106" r="10882"/>
          <a:stretch>
            <a:fillRect/>
          </a:stretch>
        </p:blipFill>
        <p:spPr bwMode="auto">
          <a:xfrm>
            <a:off x="6084168" y="1628800"/>
            <a:ext cx="1368152" cy="2710432"/>
          </a:xfrm>
          <a:prstGeom prst="rect">
            <a:avLst/>
          </a:prstGeom>
          <a:noFill/>
        </p:spPr>
      </p:pic>
      <p:pic>
        <p:nvPicPr>
          <p:cNvPr id="2053" name="Picture 5" descr="C:\Users\user\Desktop\1e134dd06dfb0eb8abdb3a95583da5c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083" r="22094"/>
          <a:stretch>
            <a:fillRect/>
          </a:stretch>
        </p:blipFill>
        <p:spPr bwMode="auto">
          <a:xfrm>
            <a:off x="2415780" y="4581128"/>
            <a:ext cx="1076099" cy="1570301"/>
          </a:xfrm>
          <a:prstGeom prst="rect">
            <a:avLst/>
          </a:prstGeom>
          <a:noFill/>
        </p:spPr>
      </p:pic>
      <p:pic>
        <p:nvPicPr>
          <p:cNvPr id="2054" name="Picture 6" descr="C:\Users\user\Desktop\seven_000012131139larg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785" t="8873" r="20159" b="6832"/>
          <a:stretch>
            <a:fillRect/>
          </a:stretch>
        </p:blipFill>
        <p:spPr bwMode="auto">
          <a:xfrm>
            <a:off x="4211960" y="4632562"/>
            <a:ext cx="1076330" cy="1460734"/>
          </a:xfrm>
          <a:prstGeom prst="rect">
            <a:avLst/>
          </a:prstGeom>
          <a:noFill/>
        </p:spPr>
      </p:pic>
      <p:pic>
        <p:nvPicPr>
          <p:cNvPr id="2055" name="Picture 7" descr="C:\Users\user\Desktop\1593150671_1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713" r="14723"/>
          <a:stretch>
            <a:fillRect/>
          </a:stretch>
        </p:blipFill>
        <p:spPr bwMode="auto">
          <a:xfrm>
            <a:off x="5940152" y="4653136"/>
            <a:ext cx="1089546" cy="1550120"/>
          </a:xfrm>
          <a:prstGeom prst="rect">
            <a:avLst/>
          </a:prstGeom>
          <a:noFill/>
        </p:spPr>
      </p:pic>
      <p:sp>
        <p:nvSpPr>
          <p:cNvPr id="10" name="Стрелка влево 9">
            <a:hlinkClick r:id="rId9" action="ppaction://hlinksldjump"/>
          </p:cNvPr>
          <p:cNvSpPr/>
          <p:nvPr/>
        </p:nvSpPr>
        <p:spPr>
          <a:xfrm>
            <a:off x="7452320" y="5877272"/>
            <a:ext cx="64807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rId10" action="ppaction://hlinksldjump"/>
          </p:cNvPr>
          <p:cNvSpPr/>
          <p:nvPr/>
        </p:nvSpPr>
        <p:spPr>
          <a:xfrm>
            <a:off x="8316416" y="5877272"/>
            <a:ext cx="61836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0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</TotalTime>
  <Words>287</Words>
  <Application>Microsoft Office PowerPoint</Application>
  <PresentationFormat>Экран (4:3)</PresentationFormat>
  <Paragraphs>52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Нугайбекова Нурия Равилевна</cp:lastModifiedBy>
  <cp:revision>53</cp:revision>
  <dcterms:created xsi:type="dcterms:W3CDTF">2021-03-28T17:55:46Z</dcterms:created>
  <dcterms:modified xsi:type="dcterms:W3CDTF">2023-06-12T08:51:14Z</dcterms:modified>
</cp:coreProperties>
</file>