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3" r:id="rId2"/>
    <p:sldId id="272" r:id="rId3"/>
    <p:sldId id="257" r:id="rId4"/>
    <p:sldId id="258" r:id="rId5"/>
    <p:sldId id="259" r:id="rId6"/>
    <p:sldId id="274" r:id="rId7"/>
    <p:sldId id="263" r:id="rId8"/>
    <p:sldId id="264" r:id="rId9"/>
    <p:sldId id="265" r:id="rId10"/>
    <p:sldId id="266" r:id="rId11"/>
    <p:sldId id="267" r:id="rId12"/>
    <p:sldId id="268" r:id="rId13"/>
    <p:sldId id="269" r:id="rId14"/>
    <p:sldId id="270" r:id="rId15"/>
    <p:sldId id="271"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94" autoAdjust="0"/>
    <p:restoredTop sz="94660"/>
  </p:normalViewPr>
  <p:slideViewPr>
    <p:cSldViewPr snapToGrid="0">
      <p:cViewPr varScale="1">
        <p:scale>
          <a:sx n="67" d="100"/>
          <a:sy n="67" d="100"/>
        </p:scale>
        <p:origin x="4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5C1F3-AD63-4BFA-9210-55B5A00A6A68}" type="datetimeFigureOut">
              <a:rPr lang="ru-RU" smtClean="0"/>
              <a:t>11.06.2023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BCF3D-8383-4987-84BE-873A2B03D9A4}" type="slidenum">
              <a:rPr lang="ru-RU" smtClean="0"/>
              <a:t>‹#›</a:t>
            </a:fld>
            <a:endParaRPr lang="ru-RU"/>
          </a:p>
        </p:txBody>
      </p:sp>
    </p:spTree>
    <p:extLst>
      <p:ext uri="{BB962C8B-B14F-4D97-AF65-F5344CB8AC3E}">
        <p14:creationId xmlns:p14="http://schemas.microsoft.com/office/powerpoint/2010/main" val="229652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31BCF3D-8383-4987-84BE-873A2B03D9A4}" type="slidenum">
              <a:rPr lang="ru-RU" smtClean="0"/>
              <a:t>8</a:t>
            </a:fld>
            <a:endParaRPr lang="ru-RU"/>
          </a:p>
        </p:txBody>
      </p:sp>
    </p:spTree>
    <p:extLst>
      <p:ext uri="{BB962C8B-B14F-4D97-AF65-F5344CB8AC3E}">
        <p14:creationId xmlns:p14="http://schemas.microsoft.com/office/powerpoint/2010/main" val="612161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1883351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1602104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3398781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2173502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995473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1ADC60E-F27D-43EA-B1D6-9393BA1F3C9E}" type="datetimeFigureOut">
              <a:rPr lang="ru-RU" smtClean="0"/>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773625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1ADC60E-F27D-43EA-B1D6-9393BA1F3C9E}" type="datetimeFigureOut">
              <a:rPr lang="ru-RU" smtClean="0"/>
              <a:t>11.06.2023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3500525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1ADC60E-F27D-43EA-B1D6-9393BA1F3C9E}" type="datetimeFigureOut">
              <a:rPr lang="ru-RU" smtClean="0"/>
              <a:t>11.06.2023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3193314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1ADC60E-F27D-43EA-B1D6-9393BA1F3C9E}" type="datetimeFigureOut">
              <a:rPr lang="ru-RU" smtClean="0"/>
              <a:t>11.06.2023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2431659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1ADC60E-F27D-43EA-B1D6-9393BA1F3C9E}" type="datetimeFigureOut">
              <a:rPr lang="ru-RU" smtClean="0"/>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1526015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1ADC60E-F27D-43EA-B1D6-9393BA1F3C9E}" type="datetimeFigureOut">
              <a:rPr lang="ru-RU" smtClean="0"/>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1327E6C-47AD-4462-AB4D-E754A75024BA}" type="slidenum">
              <a:rPr lang="ru-RU" smtClean="0"/>
              <a:t>‹#›</a:t>
            </a:fld>
            <a:endParaRPr lang="ru-RU"/>
          </a:p>
        </p:txBody>
      </p:sp>
    </p:spTree>
    <p:extLst>
      <p:ext uri="{BB962C8B-B14F-4D97-AF65-F5344CB8AC3E}">
        <p14:creationId xmlns:p14="http://schemas.microsoft.com/office/powerpoint/2010/main" val="140741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DC60E-F27D-43EA-B1D6-9393BA1F3C9E}" type="datetimeFigureOut">
              <a:rPr lang="ru-RU" smtClean="0"/>
              <a:t>11.06.2023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327E6C-47AD-4462-AB4D-E754A75024BA}" type="slidenum">
              <a:rPr lang="ru-RU" smtClean="0"/>
              <a:t>‹#›</a:t>
            </a:fld>
            <a:endParaRPr lang="ru-RU"/>
          </a:p>
        </p:txBody>
      </p:sp>
    </p:spTree>
    <p:extLst>
      <p:ext uri="{BB962C8B-B14F-4D97-AF65-F5344CB8AC3E}">
        <p14:creationId xmlns:p14="http://schemas.microsoft.com/office/powerpoint/2010/main" val="2716952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images.yandex.ru/yandsearch?source=wiz&amp;fp=0&amp;text=%D0%B0%D0%BD%D0%B8%D0%BC%D0%B0%D1%86%D0%B8%D0%B8%20%D0%BD%D0%B0%D1%88%D0%B0%20%D1%81%D0%BE%D0%BB%D0%BD%D0%B5%D1%87%D0%BD%D0%B0%D1%8F%20%D1%81%D0%B8%D1%81%D1%82%D0%B5%D0%BC%D0%B0&amp;noreask=1&amp;pos=11&amp;lr=2&amp;rpt=simage&amp;uinfo=ww-1041-wh-487-fw-816-fh-448-pd-1&amp;img_url=http://img7.joyreactor.cc/pics/post/%D0%B3%D0%B8%D1%84%D0%BA%D0%B8-%D0%B2%D1%81%D0%B5%D0%BB%D0%B5%D0%BD%D0%BD%D0%B0%D1%8F-%D0%B0%D1%81%D1%82%D1%80%D0%BE%D0%BD%D0%BE%D0%BC%D1%8B-%D0%B7%D0%BD%D0%B0%D1%8E%D1%82-%D1%87%D1%82%D0%BE-%D0%BD%D0%B5-%D1%82%D0%B0%D0%BA-507307.gif" TargetMode="External"/><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images.yandex.ru/yandsearch?text=%D0%B0%D0%BD%D0%B8%D0%BC%D0%B0%D1%86%D0%B8%D0%B8%20%20%D0%BD%D0%B0%D1%88%D0%B0%20%D1%81%D0%BE%D0%BB%D0%BD%D0%B5%D1%87%D0%BD%D0%B0%D1%8F%20%D1%81%D0%B8%D1%81%D1%82%D0%B5%D0%BC%D0%B0&amp;fp=0&amp;pos=12&amp;uinfo=ww-1041-wh-487-fw-816-fh-448-pd-1&amp;rpt=simage&amp;img_url=http://www.infuture.ru/filemanager/SOLAR_SYSTEM_MAP_Color.jp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396874"/>
          </a:xfrm>
        </p:spPr>
        <p:txBody>
          <a:bodyPr>
            <a:normAutofit fontScale="90000"/>
          </a:bodyPr>
          <a:lstStyle/>
          <a:p>
            <a:r>
              <a:rPr lang="ru-RU" b="1" dirty="0" smtClean="0">
                <a:solidFill>
                  <a:srgbClr val="FF0000"/>
                </a:solidFill>
              </a:rPr>
              <a:t>                    </a:t>
            </a:r>
            <a:endParaRPr lang="ru-RU" b="1" dirty="0"/>
          </a:p>
        </p:txBody>
      </p:sp>
      <p:sp>
        <p:nvSpPr>
          <p:cNvPr id="3" name="Объект 2"/>
          <p:cNvSpPr>
            <a:spLocks noGrp="1"/>
          </p:cNvSpPr>
          <p:nvPr>
            <p:ph idx="1"/>
          </p:nvPr>
        </p:nvSpPr>
        <p:spPr>
          <a:xfrm>
            <a:off x="838200" y="928256"/>
            <a:ext cx="10515600" cy="5248708"/>
          </a:xfrm>
        </p:spPr>
        <p:txBody>
          <a:bodyPr>
            <a:normAutofit fontScale="25000" lnSpcReduction="20000"/>
          </a:bodyPr>
          <a:lstStyle/>
          <a:p>
            <a:endParaRPr lang="ru-RU" dirty="0" smtClean="0"/>
          </a:p>
          <a:p>
            <a:pPr marL="0" indent="0">
              <a:buNone/>
            </a:pPr>
            <a:r>
              <a:rPr lang="ru-RU" sz="5400" b="1" dirty="0" smtClean="0"/>
              <a:t>                  </a:t>
            </a:r>
            <a:r>
              <a:rPr lang="ru-RU" sz="5400" b="1" dirty="0" smtClean="0"/>
              <a:t>                                           </a:t>
            </a:r>
            <a:r>
              <a:rPr lang="ru-RU" sz="21600" b="1" dirty="0" smtClean="0">
                <a:solidFill>
                  <a:srgbClr val="FF0000"/>
                </a:solidFill>
              </a:rPr>
              <a:t>Происхождение </a:t>
            </a:r>
            <a:endParaRPr lang="ru-RU" sz="21600" b="1" dirty="0" smtClean="0">
              <a:solidFill>
                <a:srgbClr val="FF0000"/>
              </a:solidFill>
            </a:endParaRPr>
          </a:p>
          <a:p>
            <a:pPr marL="0" indent="0">
              <a:buNone/>
            </a:pPr>
            <a:r>
              <a:rPr lang="ru-RU" sz="21600" b="1" dirty="0">
                <a:solidFill>
                  <a:srgbClr val="FF0000"/>
                </a:solidFill>
              </a:rPr>
              <a:t> </a:t>
            </a:r>
            <a:r>
              <a:rPr lang="ru-RU" sz="21600" b="1" dirty="0" smtClean="0">
                <a:solidFill>
                  <a:srgbClr val="FF0000"/>
                </a:solidFill>
              </a:rPr>
              <a:t>            </a:t>
            </a:r>
            <a:r>
              <a:rPr lang="ru-RU" sz="21600" b="1" dirty="0" smtClean="0">
                <a:solidFill>
                  <a:srgbClr val="FF0000"/>
                </a:solidFill>
              </a:rPr>
              <a:t>Солнечной системы</a:t>
            </a:r>
          </a:p>
          <a:p>
            <a:pPr marL="0" indent="0">
              <a:buNone/>
            </a:pPr>
            <a:endParaRPr lang="ru-RU" sz="19200" b="1" dirty="0">
              <a:solidFill>
                <a:srgbClr val="FF0000"/>
              </a:solidFill>
            </a:endParaRPr>
          </a:p>
          <a:p>
            <a:pPr marL="0" indent="0">
              <a:buNone/>
            </a:pPr>
            <a:endParaRPr lang="ru-RU" sz="19200" b="1" dirty="0" smtClean="0">
              <a:solidFill>
                <a:srgbClr val="FF0000"/>
              </a:solidFill>
            </a:endParaRPr>
          </a:p>
          <a:p>
            <a:pPr marL="0" indent="0">
              <a:buNone/>
            </a:pPr>
            <a:endParaRPr lang="ru-RU" sz="5400" b="1" dirty="0">
              <a:solidFill>
                <a:srgbClr val="FF0000"/>
              </a:solidFill>
            </a:endParaRPr>
          </a:p>
          <a:p>
            <a:pPr marL="0" indent="0">
              <a:buNone/>
            </a:pPr>
            <a:r>
              <a:rPr lang="ru-RU" sz="7200" b="1" dirty="0" smtClean="0">
                <a:solidFill>
                  <a:srgbClr val="FF0000"/>
                </a:solidFill>
              </a:rPr>
              <a:t>                                                                                                                                  </a:t>
            </a:r>
            <a:r>
              <a:rPr lang="ru-RU" sz="7200" b="1" dirty="0" smtClean="0"/>
              <a:t>Работу выполнила учитель</a:t>
            </a:r>
            <a:r>
              <a:rPr lang="ru-RU" sz="7200" b="1" dirty="0" smtClean="0"/>
              <a:t>   </a:t>
            </a:r>
            <a:r>
              <a:rPr lang="ru-RU" sz="7200" b="1" dirty="0" smtClean="0"/>
              <a:t>                                                                                                                                                                                                                                                                               </a:t>
            </a:r>
            <a:r>
              <a:rPr lang="ru-RU" sz="7200" b="1" dirty="0" smtClean="0"/>
              <a:t> </a:t>
            </a:r>
          </a:p>
          <a:p>
            <a:pPr marL="0" indent="0">
              <a:buNone/>
            </a:pPr>
            <a:r>
              <a:rPr lang="ru-RU" sz="7200" b="1" dirty="0"/>
              <a:t> </a:t>
            </a:r>
            <a:r>
              <a:rPr lang="ru-RU" sz="7200" b="1" dirty="0" smtClean="0"/>
              <a:t>                                                                                                                                 </a:t>
            </a:r>
            <a:r>
              <a:rPr lang="ru-RU" sz="7200" b="1" dirty="0" err="1" smtClean="0"/>
              <a:t>Горелкина</a:t>
            </a:r>
            <a:r>
              <a:rPr lang="ru-RU" sz="7200" b="1" dirty="0" smtClean="0"/>
              <a:t> Евгения Степановна, </a:t>
            </a:r>
          </a:p>
          <a:p>
            <a:pPr marL="0" indent="0">
              <a:buNone/>
            </a:pPr>
            <a:r>
              <a:rPr lang="ru-RU" sz="7200" b="1" dirty="0"/>
              <a:t> </a:t>
            </a:r>
            <a:r>
              <a:rPr lang="ru-RU" sz="7200" b="1" dirty="0" smtClean="0"/>
              <a:t>                                                                                                                                 ГБОУ «Школа № 1272»</a:t>
            </a:r>
          </a:p>
          <a:p>
            <a:pPr marL="0" indent="0">
              <a:buNone/>
            </a:pPr>
            <a:endParaRPr lang="ru-RU" sz="7200" b="1" dirty="0"/>
          </a:p>
          <a:p>
            <a:pPr marL="0" indent="0">
              <a:buNone/>
            </a:pPr>
            <a:r>
              <a:rPr lang="ru-RU" sz="7200" b="1" dirty="0" smtClean="0"/>
              <a:t>                                                                                        Москва</a:t>
            </a:r>
          </a:p>
          <a:p>
            <a:pPr marL="0" indent="0">
              <a:buNone/>
            </a:pPr>
            <a:r>
              <a:rPr lang="ru-RU" sz="7200" b="1" dirty="0"/>
              <a:t> </a:t>
            </a:r>
            <a:r>
              <a:rPr lang="ru-RU" sz="7200" b="1" dirty="0" smtClean="0"/>
              <a:t>                                                                                        2023 г.</a:t>
            </a:r>
          </a:p>
          <a:p>
            <a:pPr marL="0" indent="0">
              <a:buNone/>
            </a:pPr>
            <a:endParaRPr lang="ru-RU" sz="2400" b="1" dirty="0" smtClean="0"/>
          </a:p>
          <a:p>
            <a:pPr marL="0" indent="0">
              <a:buNone/>
            </a:pPr>
            <a:r>
              <a:rPr lang="ru-RU" sz="2400" b="1" dirty="0"/>
              <a:t> </a:t>
            </a:r>
            <a:r>
              <a:rPr lang="ru-RU" sz="2400" b="1" dirty="0" smtClean="0"/>
              <a:t>                                                                                                                </a:t>
            </a:r>
            <a:r>
              <a:rPr lang="ru-RU" sz="2400" b="1" dirty="0" smtClean="0"/>
              <a:t>                                                                                                           </a:t>
            </a:r>
          </a:p>
          <a:p>
            <a:pPr marL="0" indent="0">
              <a:buNone/>
            </a:pPr>
            <a:endParaRPr lang="ru-RU" sz="2400" b="1" dirty="0"/>
          </a:p>
          <a:p>
            <a:pPr marL="0" indent="0">
              <a:buNone/>
            </a:pPr>
            <a:endParaRPr lang="ru-RU" sz="2400" dirty="0" smtClean="0"/>
          </a:p>
          <a:p>
            <a:pPr marL="0" indent="0">
              <a:buNone/>
            </a:pPr>
            <a:r>
              <a:rPr lang="ru-RU" sz="8000" dirty="0"/>
              <a:t> </a:t>
            </a:r>
            <a:r>
              <a:rPr lang="ru-RU" sz="8000" dirty="0" smtClean="0"/>
              <a:t>                                                                                                                                                                                                                                                </a:t>
            </a:r>
            <a:r>
              <a:rPr lang="ru-RU" sz="8000" dirty="0" smtClean="0"/>
              <a:t>                                                                                                                                                                                                                                                             </a:t>
            </a:r>
            <a:endParaRPr lang="ru-RU" sz="8000" dirty="0" smtClean="0"/>
          </a:p>
          <a:p>
            <a:pPr marL="0" indent="0">
              <a:buNone/>
            </a:pPr>
            <a:r>
              <a:rPr lang="ru-RU" sz="6400" dirty="0" smtClean="0"/>
              <a:t>                                                                                                                                                                                                                                                   </a:t>
            </a:r>
            <a:r>
              <a:rPr lang="ru-RU" sz="3200" dirty="0" smtClean="0"/>
              <a:t>                                                   </a:t>
            </a:r>
            <a:endParaRPr lang="ru-RU" sz="3200" dirty="0"/>
          </a:p>
        </p:txBody>
      </p:sp>
    </p:spTree>
    <p:extLst>
      <p:ext uri="{BB962C8B-B14F-4D97-AF65-F5344CB8AC3E}">
        <p14:creationId xmlns:p14="http://schemas.microsoft.com/office/powerpoint/2010/main" val="2045970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41161"/>
          </a:xfrm>
        </p:spPr>
        <p:txBody>
          <a:bodyPr/>
          <a:lstStyle/>
          <a:p>
            <a:r>
              <a:rPr lang="ru-RU" dirty="0" smtClean="0"/>
              <a:t>              </a:t>
            </a:r>
            <a:r>
              <a:rPr lang="ru-RU" b="1" dirty="0" smtClean="0">
                <a:solidFill>
                  <a:srgbClr val="FF0000"/>
                </a:solidFill>
              </a:rPr>
              <a:t>Образование планет</a:t>
            </a:r>
            <a:endParaRPr lang="ru-RU" b="1" dirty="0">
              <a:solidFill>
                <a:srgbClr val="FF0000"/>
              </a:solidFill>
            </a:endParaRPr>
          </a:p>
        </p:txBody>
      </p:sp>
      <p:sp>
        <p:nvSpPr>
          <p:cNvPr id="3" name="Объект 2"/>
          <p:cNvSpPr>
            <a:spLocks noGrp="1"/>
          </p:cNvSpPr>
          <p:nvPr>
            <p:ph idx="1"/>
          </p:nvPr>
        </p:nvSpPr>
        <p:spPr>
          <a:xfrm>
            <a:off x="838200" y="1097280"/>
            <a:ext cx="10515600" cy="5079683"/>
          </a:xfrm>
        </p:spPr>
        <p:txBody>
          <a:bodyPr>
            <a:noAutofit/>
          </a:bodyPr>
          <a:lstStyle/>
          <a:p>
            <a:pPr marL="0" indent="0">
              <a:buNone/>
            </a:pPr>
            <a:r>
              <a:rPr lang="ru-RU" sz="3200" b="1" dirty="0" smtClean="0"/>
              <a:t>Те обрывки туманности, которые оторвались от центрального сгустка под действием центробежной силы, начали кружиться вокруг Солнца. Так образовались облака – спутники, которые мы сегодня</a:t>
            </a:r>
          </a:p>
          <a:p>
            <a:pPr marL="0" indent="0">
              <a:buNone/>
            </a:pPr>
            <a:r>
              <a:rPr lang="ru-RU" sz="3200" b="1" dirty="0" smtClean="0"/>
              <a:t>называем планетами. Они также уплотнились,</a:t>
            </a:r>
          </a:p>
          <a:p>
            <a:pPr marL="0" indent="0">
              <a:buNone/>
            </a:pPr>
            <a:r>
              <a:rPr lang="ru-RU" sz="3200" b="1" dirty="0" smtClean="0"/>
              <a:t>образуя шар, в результате центробежной силы,</a:t>
            </a:r>
          </a:p>
          <a:p>
            <a:pPr marL="0" indent="0">
              <a:buNone/>
            </a:pPr>
            <a:r>
              <a:rPr lang="ru-RU" sz="3200" b="1" dirty="0" smtClean="0"/>
              <a:t>и вращаются каждая по своей орбите вокруг</a:t>
            </a:r>
          </a:p>
          <a:p>
            <a:pPr marL="0" indent="0">
              <a:buNone/>
            </a:pPr>
            <a:r>
              <a:rPr lang="ru-RU" sz="3200" b="1" dirty="0" smtClean="0"/>
              <a:t>одного центра - Солнца.</a:t>
            </a:r>
            <a:endParaRPr lang="ru-RU" sz="3200" b="1" dirty="0"/>
          </a:p>
        </p:txBody>
      </p:sp>
      <p:pic>
        <p:nvPicPr>
          <p:cNvPr id="4" name="Picture 7" descr="SP077"/>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3382" y="2563091"/>
            <a:ext cx="1960418" cy="3613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3410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01527"/>
          </a:xfrm>
        </p:spPr>
        <p:txBody>
          <a:bodyPr>
            <a:normAutofit fontScale="90000"/>
          </a:bodyPr>
          <a:lstStyle/>
          <a:p>
            <a:r>
              <a:rPr lang="ru-RU" dirty="0" smtClean="0"/>
              <a:t>       </a:t>
            </a:r>
            <a:r>
              <a:rPr lang="ru-RU" b="1" dirty="0" smtClean="0">
                <a:solidFill>
                  <a:srgbClr val="FF0000"/>
                </a:solidFill>
              </a:rPr>
              <a:t>Этап первый – слипание частиц</a:t>
            </a:r>
            <a:endParaRPr lang="ru-RU" b="1" dirty="0">
              <a:solidFill>
                <a:srgbClr val="FF0000"/>
              </a:solidFill>
            </a:endParaRPr>
          </a:p>
        </p:txBody>
      </p:sp>
      <p:sp>
        <p:nvSpPr>
          <p:cNvPr id="3" name="Объект 2"/>
          <p:cNvSpPr>
            <a:spLocks noGrp="1"/>
          </p:cNvSpPr>
          <p:nvPr>
            <p:ph idx="1"/>
          </p:nvPr>
        </p:nvSpPr>
        <p:spPr>
          <a:xfrm>
            <a:off x="838200" y="966652"/>
            <a:ext cx="10515600" cy="5210312"/>
          </a:xfrm>
        </p:spPr>
        <p:txBody>
          <a:bodyPr>
            <a:normAutofit fontScale="92500" lnSpcReduction="10000"/>
          </a:bodyPr>
          <a:lstStyle/>
          <a:p>
            <a:pPr marL="0" indent="0">
              <a:buNone/>
            </a:pPr>
            <a:r>
              <a:rPr lang="ru-RU" sz="3200" b="1" dirty="0" smtClean="0"/>
              <a:t>В далёких облаках- спутниках многочисленные молекулы лёгких газов и редкие пылинки понемногу собираются в огромные рыхлые шары малой плотности. В дальнейшем – это планеты группы Юпитера.</a:t>
            </a:r>
          </a:p>
          <a:p>
            <a:pPr marL="0" indent="0">
              <a:buNone/>
            </a:pPr>
            <a:r>
              <a:rPr lang="ru-RU" sz="3200" b="1" dirty="0" smtClean="0"/>
              <a:t>В облаках – спутниках, близких к Солнцу, </a:t>
            </a:r>
          </a:p>
          <a:p>
            <a:pPr marL="0" indent="0">
              <a:buNone/>
            </a:pPr>
            <a:r>
              <a:rPr lang="ru-RU" sz="3200" b="1" dirty="0" smtClean="0"/>
              <a:t>тяжёлые пылинки слипаются в плотные </a:t>
            </a:r>
          </a:p>
          <a:p>
            <a:pPr marL="0" indent="0">
              <a:buNone/>
            </a:pPr>
            <a:r>
              <a:rPr lang="ru-RU" sz="3200" b="1" dirty="0" smtClean="0"/>
              <a:t>каменистые шары, образуя планеты земной</a:t>
            </a:r>
          </a:p>
          <a:p>
            <a:pPr marL="0" indent="0">
              <a:buNone/>
            </a:pPr>
            <a:r>
              <a:rPr lang="ru-RU" sz="3200" b="1" dirty="0" smtClean="0"/>
              <a:t>группы. Они небольшие по размеру. Среди них</a:t>
            </a:r>
          </a:p>
          <a:p>
            <a:pPr marL="0" indent="0">
              <a:buNone/>
            </a:pPr>
            <a:r>
              <a:rPr lang="ru-RU" sz="3200" b="1" dirty="0" smtClean="0"/>
              <a:t> – планета Земля. Эти планеты сравнительно </a:t>
            </a:r>
          </a:p>
          <a:p>
            <a:pPr marL="0" indent="0">
              <a:buNone/>
            </a:pPr>
            <a:r>
              <a:rPr lang="ru-RU" sz="3200" b="1" dirty="0" smtClean="0"/>
              <a:t>небольшого размера, но очень плотные, </a:t>
            </a:r>
          </a:p>
          <a:p>
            <a:pPr marL="0" indent="0">
              <a:buNone/>
            </a:pPr>
            <a:r>
              <a:rPr lang="ru-RU" sz="3200" b="1" dirty="0"/>
              <a:t>с</a:t>
            </a:r>
            <a:r>
              <a:rPr lang="ru-RU" sz="3200" b="1" dirty="0" smtClean="0"/>
              <a:t>остоящие из тяжёлого материала планеты.</a:t>
            </a:r>
            <a:endParaRPr lang="ru-RU" sz="3200" b="1" dirty="0"/>
          </a:p>
        </p:txBody>
      </p:sp>
      <p:pic>
        <p:nvPicPr>
          <p:cNvPr id="4" name="Picture 14" descr="Planet07"/>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6909" y="2341418"/>
            <a:ext cx="2486891" cy="3835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7288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58057"/>
          </a:xfrm>
        </p:spPr>
        <p:txBody>
          <a:bodyPr/>
          <a:lstStyle/>
          <a:p>
            <a:r>
              <a:rPr lang="ru-RU" dirty="0" smtClean="0"/>
              <a:t>       </a:t>
            </a:r>
            <a:r>
              <a:rPr lang="ru-RU" b="1" dirty="0" smtClean="0">
                <a:solidFill>
                  <a:srgbClr val="FF0000"/>
                </a:solidFill>
              </a:rPr>
              <a:t>Этап второй - разогревание</a:t>
            </a:r>
            <a:endParaRPr lang="ru-RU" b="1" dirty="0">
              <a:solidFill>
                <a:srgbClr val="FF0000"/>
              </a:solidFill>
            </a:endParaRPr>
          </a:p>
        </p:txBody>
      </p:sp>
      <p:sp>
        <p:nvSpPr>
          <p:cNvPr id="5" name="Объект 4"/>
          <p:cNvSpPr>
            <a:spLocks noGrp="1"/>
          </p:cNvSpPr>
          <p:nvPr>
            <p:ph idx="1"/>
          </p:nvPr>
        </p:nvSpPr>
        <p:spPr>
          <a:xfrm>
            <a:off x="838201" y="1157288"/>
            <a:ext cx="10515600" cy="5243512"/>
          </a:xfrm>
        </p:spPr>
        <p:txBody>
          <a:bodyPr>
            <a:normAutofit/>
          </a:bodyPr>
          <a:lstStyle/>
          <a:p>
            <a:pPr marL="0" indent="0">
              <a:buNone/>
            </a:pPr>
            <a:r>
              <a:rPr lang="ru-RU" sz="3200" b="1" dirty="0" smtClean="0"/>
              <a:t>Внутри планеты, в смеси с другими веществами, </a:t>
            </a:r>
          </a:p>
          <a:p>
            <a:pPr marL="0" indent="0">
              <a:buNone/>
            </a:pPr>
            <a:r>
              <a:rPr lang="ru-RU" sz="3200" b="1" dirty="0" smtClean="0"/>
              <a:t>оказываются зажатыми, «запертыми» радиоактивные </a:t>
            </a:r>
          </a:p>
          <a:p>
            <a:pPr marL="0" indent="0">
              <a:buNone/>
            </a:pPr>
            <a:r>
              <a:rPr lang="ru-RU" sz="3200" b="1" dirty="0" smtClean="0"/>
              <a:t>вещества. Накапливается тепло. От этого </a:t>
            </a:r>
          </a:p>
          <a:p>
            <a:pPr marL="0" indent="0">
              <a:buNone/>
            </a:pPr>
            <a:r>
              <a:rPr lang="ru-RU" sz="3200" b="1" dirty="0" smtClean="0"/>
              <a:t>радиоактивного разогрева начинается</a:t>
            </a:r>
          </a:p>
          <a:p>
            <a:pPr marL="0" indent="0">
              <a:buNone/>
            </a:pPr>
            <a:r>
              <a:rPr lang="ru-RU" sz="3200" b="1" dirty="0" smtClean="0"/>
              <a:t>размягчение всей толщи планеты.</a:t>
            </a:r>
          </a:p>
          <a:p>
            <a:pPr marL="0" indent="0">
              <a:buNone/>
            </a:pPr>
            <a:r>
              <a:rPr lang="ru-RU" sz="3200" b="1" dirty="0" smtClean="0"/>
              <a:t>Поэтому все вещества, составляющие </a:t>
            </a:r>
          </a:p>
          <a:p>
            <a:pPr marL="0" indent="0">
              <a:buNone/>
            </a:pPr>
            <a:r>
              <a:rPr lang="ru-RU" sz="3200" b="1" dirty="0" smtClean="0"/>
              <a:t>планету, начинают распределяться по весу.</a:t>
            </a:r>
          </a:p>
          <a:p>
            <a:pPr marL="0" indent="0">
              <a:buNone/>
            </a:pPr>
            <a:r>
              <a:rPr lang="ru-RU" sz="3200" b="1" dirty="0" smtClean="0"/>
              <a:t>Тяжёлые постепенно опускаются к центру, </a:t>
            </a:r>
          </a:p>
          <a:p>
            <a:pPr marL="0" indent="0">
              <a:buNone/>
            </a:pPr>
            <a:r>
              <a:rPr lang="ru-RU" sz="3200" b="1" dirty="0" smtClean="0"/>
              <a:t>а лёгкие–всплывают к поверхности планеты.</a:t>
            </a:r>
            <a:endParaRPr lang="ru-RU" sz="3200" b="1" dirty="0"/>
          </a:p>
        </p:txBody>
      </p:sp>
      <p:pic>
        <p:nvPicPr>
          <p:cNvPr id="6" name="Picture 7" descr="VENUS"/>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7781" y="2826327"/>
            <a:ext cx="2446019" cy="357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3559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79012"/>
          </a:xfrm>
        </p:spPr>
        <p:txBody>
          <a:bodyPr>
            <a:normAutofit fontScale="90000"/>
          </a:bodyPr>
          <a:lstStyle/>
          <a:p>
            <a:endParaRPr lang="ru-RU" dirty="0"/>
          </a:p>
        </p:txBody>
      </p:sp>
      <p:sp>
        <p:nvSpPr>
          <p:cNvPr id="3" name="Объект 2"/>
          <p:cNvSpPr>
            <a:spLocks noGrp="1"/>
          </p:cNvSpPr>
          <p:nvPr>
            <p:ph idx="1"/>
          </p:nvPr>
        </p:nvSpPr>
        <p:spPr>
          <a:xfrm>
            <a:off x="838200" y="705394"/>
            <a:ext cx="10515600" cy="5471569"/>
          </a:xfrm>
        </p:spPr>
        <p:txBody>
          <a:bodyPr>
            <a:normAutofit/>
          </a:bodyPr>
          <a:lstStyle/>
          <a:p>
            <a:pPr marL="0" indent="0">
              <a:buNone/>
            </a:pPr>
            <a:r>
              <a:rPr lang="ru-RU" sz="3200" b="1" dirty="0" smtClean="0"/>
              <a:t>Постепенно планета приобретает строение, подобное Земле. В центре сжатое, под действием навалившихся сверху слоёв, с тяжёлым ядром. Оно окружено мантией – это толстый слой вещества, который легче весом, чем ядро. Снаружи планета имеет  совсем тонкий слой – кору. Толщина коры всего в несколько </a:t>
            </a:r>
          </a:p>
          <a:p>
            <a:pPr marL="0" indent="0">
              <a:buNone/>
            </a:pPr>
            <a:r>
              <a:rPr lang="ru-RU" sz="3200" b="1" dirty="0" smtClean="0"/>
              <a:t>десятков километров и состоит из наиболее </a:t>
            </a:r>
          </a:p>
          <a:p>
            <a:pPr marL="0" indent="0">
              <a:buNone/>
            </a:pPr>
            <a:r>
              <a:rPr lang="ru-RU" sz="3200" b="1" dirty="0" smtClean="0"/>
              <a:t>лёгких пород.</a:t>
            </a:r>
            <a:endParaRPr lang="ru-RU" sz="3200" b="1" dirty="0"/>
          </a:p>
        </p:txBody>
      </p:sp>
      <p:sp>
        <p:nvSpPr>
          <p:cNvPr id="4" name="Rectangle 11"/>
          <p:cNvSpPr>
            <a:spLocks noGrp="1" noChangeArrowheads="1"/>
          </p:cNvSpPr>
          <p:nvPr/>
        </p:nvSpPr>
        <p:spPr bwMode="auto">
          <a:xfrm>
            <a:off x="4076700" y="1163638"/>
            <a:ext cx="4038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ru-RU"/>
          </a:p>
        </p:txBody>
      </p:sp>
      <p:sp>
        <p:nvSpPr>
          <p:cNvPr id="5" name="Rectangle 11"/>
          <p:cNvSpPr>
            <a:spLocks noGrp="1" noChangeArrowheads="1"/>
          </p:cNvSpPr>
          <p:nvPr/>
        </p:nvSpPr>
        <p:spPr bwMode="auto">
          <a:xfrm>
            <a:off x="4229100" y="1316038"/>
            <a:ext cx="4038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ru-RU"/>
          </a:p>
        </p:txBody>
      </p:sp>
      <p:sp>
        <p:nvSpPr>
          <p:cNvPr id="6" name="Rectangle 11"/>
          <p:cNvSpPr>
            <a:spLocks noGrp="1" noChangeArrowheads="1"/>
          </p:cNvSpPr>
          <p:nvPr/>
        </p:nvSpPr>
        <p:spPr bwMode="auto">
          <a:xfrm>
            <a:off x="8267700" y="1404938"/>
            <a:ext cx="340995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ru-RU"/>
          </a:p>
        </p:txBody>
      </p:sp>
      <p:pic>
        <p:nvPicPr>
          <p:cNvPr id="7" name="Picture 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825345" y="2964873"/>
            <a:ext cx="2528455" cy="3212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251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52885"/>
          </a:xfrm>
        </p:spPr>
        <p:txBody>
          <a:bodyPr>
            <a:normAutofit fontScale="90000"/>
          </a:bodyPr>
          <a:lstStyle/>
          <a:p>
            <a:endParaRPr lang="ru-RU" dirty="0"/>
          </a:p>
        </p:txBody>
      </p:sp>
      <p:pic>
        <p:nvPicPr>
          <p:cNvPr id="4" name="Picture 1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800109" y="1330036"/>
            <a:ext cx="3553690" cy="1385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13">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98873" y="4308764"/>
            <a:ext cx="3054926" cy="1868198"/>
          </a:xfrm>
          <a:prstGeom prst="rect">
            <a:avLst/>
          </a:prstGeom>
          <a:noFill/>
          <a:extLst>
            <a:ext uri="{909E8E84-426E-40DD-AFC4-6F175D3DCCD1}">
              <a14:hiddenFill xmlns:a14="http://schemas.microsoft.com/office/drawing/2010/main">
                <a:solidFill>
                  <a:srgbClr val="FFFFFF"/>
                </a:solidFill>
              </a14:hiddenFill>
            </a:ext>
          </a:extLst>
        </p:spPr>
      </p:pic>
      <p:sp>
        <p:nvSpPr>
          <p:cNvPr id="6" name="Объект 5"/>
          <p:cNvSpPr>
            <a:spLocks noGrp="1"/>
          </p:cNvSpPr>
          <p:nvPr>
            <p:ph idx="1"/>
          </p:nvPr>
        </p:nvSpPr>
        <p:spPr>
          <a:xfrm>
            <a:off x="838199" y="600653"/>
            <a:ext cx="10515600" cy="5811837"/>
          </a:xfrm>
        </p:spPr>
        <p:txBody>
          <a:bodyPr>
            <a:normAutofit fontScale="25000" lnSpcReduction="20000"/>
          </a:bodyPr>
          <a:lstStyle/>
          <a:p>
            <a:pPr marL="0" indent="0">
              <a:buNone/>
            </a:pPr>
            <a:r>
              <a:rPr lang="ru-RU" sz="11200" b="1" dirty="0" smtClean="0"/>
              <a:t>В происхождении и эволюции Солнечной системы много остаётся загадок. Возраст Солнца приблизительно 5 млрд. лет. Оно состоит из 73 % водорода, 25% гелия, а остальные</a:t>
            </a:r>
          </a:p>
          <a:p>
            <a:pPr marL="0" indent="0">
              <a:buNone/>
            </a:pPr>
            <a:r>
              <a:rPr lang="ru-RU" sz="11200" b="1" dirty="0" smtClean="0"/>
              <a:t>2 % приходятся на тяжёлые металлы, </a:t>
            </a:r>
          </a:p>
          <a:p>
            <a:pPr marL="0" indent="0">
              <a:buNone/>
            </a:pPr>
            <a:r>
              <a:rPr lang="ru-RU" sz="11200" b="1" dirty="0" smtClean="0"/>
              <a:t>кислород, неон, железо, никель, азот, </a:t>
            </a:r>
          </a:p>
          <a:p>
            <a:pPr marL="0" indent="0">
              <a:buNone/>
            </a:pPr>
            <a:r>
              <a:rPr lang="ru-RU" sz="11200" b="1" dirty="0" smtClean="0"/>
              <a:t>кремний, серу, магний, кальций и хром. </a:t>
            </a:r>
          </a:p>
          <a:p>
            <a:pPr marL="0" indent="0">
              <a:buNone/>
            </a:pPr>
            <a:r>
              <a:rPr lang="ru-RU" sz="11200" b="1" dirty="0" smtClean="0"/>
              <a:t>В центре Солнца находится ядро-фотосфера, которая и является основным источником излучения. Солнце окружает солнечная корона, которая имеет температуру выше 5000 градусов. </a:t>
            </a:r>
          </a:p>
          <a:p>
            <a:pPr marL="0" indent="0">
              <a:buNone/>
            </a:pPr>
            <a:r>
              <a:rPr lang="ru-RU" sz="7200" b="1" dirty="0" smtClean="0"/>
              <a:t>Возраст Земли приблизительно 4,5млрд. лет. Состоит из внутреннего ядра – это твёрдая сфера из железа, никеля и других минералов радиусом 1300 км. Внешнее ядро – это мантия –радиусом 3430км, представляет собой жидкую железно-никелевую оболочку.</a:t>
            </a:r>
          </a:p>
          <a:p>
            <a:pPr marL="0" indent="0">
              <a:buNone/>
            </a:pPr>
            <a:r>
              <a:rPr lang="ru-RU" sz="7200" b="1" dirty="0" smtClean="0"/>
              <a:t> И третий слой-это земная кора от 40 до 80км, состоящая из кислорода, </a:t>
            </a:r>
          </a:p>
          <a:p>
            <a:pPr marL="0" indent="0">
              <a:buNone/>
            </a:pPr>
            <a:r>
              <a:rPr lang="ru-RU" sz="7200" b="1" dirty="0" smtClean="0"/>
              <a:t>кремния и алюминия. На Земле выделяют 3 оболочки: литосферу, </a:t>
            </a:r>
          </a:p>
          <a:p>
            <a:pPr marL="0" indent="0">
              <a:buNone/>
            </a:pPr>
            <a:r>
              <a:rPr lang="ru-RU" sz="7200" b="1" dirty="0" smtClean="0"/>
              <a:t>гидросферу и атмосферу. </a:t>
            </a:r>
          </a:p>
          <a:p>
            <a:pPr marL="0" indent="0">
              <a:buNone/>
            </a:pPr>
            <a:r>
              <a:rPr lang="ru-RU" sz="7200" b="1" dirty="0" smtClean="0"/>
              <a:t>Жизнь на Земле зародилась около 3,8-3,5 млрд. лет , когда закончилось</a:t>
            </a:r>
          </a:p>
          <a:p>
            <a:pPr marL="0" indent="0">
              <a:buNone/>
            </a:pPr>
            <a:r>
              <a:rPr lang="ru-RU" sz="7200" b="1" dirty="0" smtClean="0"/>
              <a:t>образование земной коры. Первые живые организмы появились в </a:t>
            </a:r>
          </a:p>
          <a:p>
            <a:pPr marL="0" indent="0">
              <a:buNone/>
            </a:pPr>
            <a:r>
              <a:rPr lang="ru-RU" sz="7200" b="1" dirty="0" smtClean="0"/>
              <a:t>водной среде и только через 1 млрд. лет произошёл выход живых существ на поверхность суши.</a:t>
            </a:r>
          </a:p>
          <a:p>
            <a:pPr marL="0" indent="0">
              <a:buNone/>
            </a:pPr>
            <a:endParaRPr lang="ru-RU" sz="3200" b="1" dirty="0" smtClean="0"/>
          </a:p>
          <a:p>
            <a:pPr marL="0" indent="0">
              <a:buNone/>
            </a:pPr>
            <a:endParaRPr lang="ru-RU" dirty="0"/>
          </a:p>
          <a:p>
            <a:pPr marL="0" indent="0">
              <a:buNone/>
            </a:pPr>
            <a:endParaRPr lang="ru-RU" dirty="0" smtClean="0"/>
          </a:p>
          <a:p>
            <a:pPr marL="0" indent="0">
              <a:buNone/>
            </a:pPr>
            <a:endParaRPr lang="ru-RU" dirty="0"/>
          </a:p>
          <a:p>
            <a:pPr marL="0" indent="0">
              <a:buNone/>
            </a:pPr>
            <a:endParaRPr lang="ru-RU" dirty="0" smtClean="0"/>
          </a:p>
          <a:p>
            <a:pPr marL="0" indent="0">
              <a:buNone/>
            </a:pPr>
            <a:endParaRPr lang="ru-RU" dirty="0"/>
          </a:p>
        </p:txBody>
      </p:sp>
    </p:spTree>
    <p:extLst>
      <p:ext uri="{BB962C8B-B14F-4D97-AF65-F5344CB8AC3E}">
        <p14:creationId xmlns:p14="http://schemas.microsoft.com/office/powerpoint/2010/main" val="3413930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19538"/>
          </a:xfrm>
        </p:spPr>
        <p:txBody>
          <a:bodyPr/>
          <a:lstStyle/>
          <a:p>
            <a:r>
              <a:rPr lang="ru-RU" b="1" dirty="0" smtClean="0">
                <a:solidFill>
                  <a:srgbClr val="FF0000"/>
                </a:solidFill>
              </a:rPr>
              <a:t>                    Литература</a:t>
            </a:r>
            <a:endParaRPr lang="ru-RU" b="1" dirty="0">
              <a:solidFill>
                <a:srgbClr val="FF0000"/>
              </a:solidFill>
            </a:endParaRPr>
          </a:p>
        </p:txBody>
      </p:sp>
      <p:sp>
        <p:nvSpPr>
          <p:cNvPr id="3" name="Объект 2"/>
          <p:cNvSpPr>
            <a:spLocks noGrp="1"/>
          </p:cNvSpPr>
          <p:nvPr>
            <p:ph idx="1"/>
          </p:nvPr>
        </p:nvSpPr>
        <p:spPr>
          <a:xfrm>
            <a:off x="838200" y="1634626"/>
            <a:ext cx="10515600" cy="4792299"/>
          </a:xfrm>
        </p:spPr>
        <p:txBody>
          <a:bodyPr>
            <a:normAutofit/>
          </a:bodyPr>
          <a:lstStyle/>
          <a:p>
            <a:r>
              <a:rPr lang="ru-RU" b="1" dirty="0" smtClean="0"/>
              <a:t>1. Интернет</a:t>
            </a:r>
          </a:p>
          <a:p>
            <a:r>
              <a:rPr lang="ru-RU" b="1" dirty="0" smtClean="0"/>
              <a:t>2.М.А.Кунаш «Астрономия» , 2019 г., «Феникс»</a:t>
            </a:r>
          </a:p>
          <a:p>
            <a:r>
              <a:rPr lang="ru-RU" b="1" dirty="0" smtClean="0"/>
              <a:t>3. Энциклопедия , 1990г., «Москва»</a:t>
            </a:r>
          </a:p>
          <a:p>
            <a:pPr marL="0" indent="0">
              <a:buNone/>
            </a:pPr>
            <a:endParaRPr lang="ru-RU" b="1" dirty="0"/>
          </a:p>
        </p:txBody>
      </p:sp>
    </p:spTree>
    <p:extLst>
      <p:ext uri="{BB962C8B-B14F-4D97-AF65-F5344CB8AC3E}">
        <p14:creationId xmlns:p14="http://schemas.microsoft.com/office/powerpoint/2010/main" val="1246666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176292"/>
          </a:xfrm>
        </p:spPr>
        <p:txBody>
          <a:bodyPr/>
          <a:lstStyle/>
          <a:p>
            <a:r>
              <a:rPr lang="ru-RU" b="1" dirty="0" smtClean="0">
                <a:solidFill>
                  <a:srgbClr val="FF0000"/>
                </a:solidFill>
              </a:rPr>
              <a:t>       Происхождение Солнечной системы </a:t>
            </a:r>
            <a:endParaRPr lang="ru-RU" b="1" dirty="0">
              <a:solidFill>
                <a:srgbClr val="FF0000"/>
              </a:solidFill>
            </a:endParaRPr>
          </a:p>
        </p:txBody>
      </p:sp>
      <p:sp>
        <p:nvSpPr>
          <p:cNvPr id="3" name="Объект 2"/>
          <p:cNvSpPr>
            <a:spLocks noGrp="1"/>
          </p:cNvSpPr>
          <p:nvPr>
            <p:ph idx="1"/>
          </p:nvPr>
        </p:nvSpPr>
        <p:spPr>
          <a:xfrm>
            <a:off x="838200" y="1541418"/>
            <a:ext cx="10515600" cy="4635545"/>
          </a:xfrm>
        </p:spPr>
        <p:txBody>
          <a:bodyPr>
            <a:normAutofit/>
          </a:bodyPr>
          <a:lstStyle/>
          <a:p>
            <a:pPr marL="0" indent="0">
              <a:buNone/>
            </a:pPr>
            <a:r>
              <a:rPr lang="ru-RU" sz="3600" dirty="0" smtClean="0"/>
              <a:t>                                   </a:t>
            </a:r>
            <a:r>
              <a:rPr lang="ru-RU" sz="3600" b="1" dirty="0" smtClean="0"/>
              <a:t>Цель</a:t>
            </a:r>
            <a:r>
              <a:rPr lang="ru-RU" sz="3600" dirty="0" smtClean="0"/>
              <a:t>:</a:t>
            </a:r>
          </a:p>
          <a:p>
            <a:pPr marL="0" indent="0">
              <a:buNone/>
            </a:pPr>
            <a:r>
              <a:rPr lang="ru-RU" sz="3200" b="1" dirty="0" smtClean="0"/>
              <a:t>Возникновение Солнечная системы во Вселенной.</a:t>
            </a:r>
          </a:p>
          <a:p>
            <a:pPr marL="0" indent="0">
              <a:buNone/>
            </a:pPr>
            <a:r>
              <a:rPr lang="ru-RU" sz="3600" b="1" dirty="0"/>
              <a:t> </a:t>
            </a:r>
            <a:r>
              <a:rPr lang="ru-RU" sz="3600" b="1" dirty="0" smtClean="0"/>
              <a:t>                                  Задачи:</a:t>
            </a:r>
          </a:p>
          <a:p>
            <a:pPr marL="0" indent="0">
              <a:buNone/>
            </a:pPr>
            <a:r>
              <a:rPr lang="ru-RU" sz="3200" b="1" dirty="0" smtClean="0"/>
              <a:t>1. Выяснить, как образовалась Солнечная система.</a:t>
            </a:r>
          </a:p>
          <a:p>
            <a:pPr marL="0" indent="0">
              <a:buNone/>
            </a:pPr>
            <a:r>
              <a:rPr lang="ru-RU" sz="3200" b="1" dirty="0" smtClean="0"/>
              <a:t>2. </a:t>
            </a:r>
            <a:r>
              <a:rPr lang="ru-RU" sz="3200" b="1" dirty="0"/>
              <a:t>Р</a:t>
            </a:r>
            <a:r>
              <a:rPr lang="ru-RU" sz="3200" b="1" dirty="0" smtClean="0"/>
              <a:t>ождение Солнца.</a:t>
            </a:r>
          </a:p>
          <a:p>
            <a:pPr marL="0" indent="0">
              <a:buNone/>
            </a:pPr>
            <a:r>
              <a:rPr lang="ru-RU" sz="3200" b="1" dirty="0"/>
              <a:t>3</a:t>
            </a:r>
            <a:r>
              <a:rPr lang="ru-RU" sz="3200" b="1" dirty="0" smtClean="0"/>
              <a:t>. Этапы развития планет Солнечной системы.</a:t>
            </a:r>
          </a:p>
          <a:p>
            <a:pPr marL="0" indent="0">
              <a:buNone/>
            </a:pPr>
            <a:r>
              <a:rPr lang="ru-RU" sz="3200" b="1" dirty="0"/>
              <a:t>4</a:t>
            </a:r>
            <a:r>
              <a:rPr lang="ru-RU" sz="3200" b="1" dirty="0" smtClean="0"/>
              <a:t>. Справочные данные о Солнце и Земле. </a:t>
            </a:r>
            <a:endParaRPr lang="ru-RU" sz="3200" b="1" dirty="0"/>
          </a:p>
        </p:txBody>
      </p:sp>
    </p:spTree>
    <p:extLst>
      <p:ext uri="{BB962C8B-B14F-4D97-AF65-F5344CB8AC3E}">
        <p14:creationId xmlns:p14="http://schemas.microsoft.com/office/powerpoint/2010/main" val="2455042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52886"/>
          </a:xfrm>
        </p:spPr>
        <p:txBody>
          <a:bodyPr>
            <a:normAutofit fontScale="90000"/>
          </a:bodyPr>
          <a:lstStyle/>
          <a:p>
            <a:r>
              <a:rPr lang="ru-RU" dirty="0" smtClean="0"/>
              <a:t>    </a:t>
            </a:r>
            <a:endParaRPr lang="ru-RU" dirty="0"/>
          </a:p>
        </p:txBody>
      </p:sp>
      <p:sp>
        <p:nvSpPr>
          <p:cNvPr id="6" name="Объект 5"/>
          <p:cNvSpPr>
            <a:spLocks noGrp="1"/>
          </p:cNvSpPr>
          <p:nvPr>
            <p:ph idx="1"/>
          </p:nvPr>
        </p:nvSpPr>
        <p:spPr>
          <a:xfrm>
            <a:off x="838200" y="706581"/>
            <a:ext cx="10986655" cy="5470381"/>
          </a:xfrm>
        </p:spPr>
        <p:txBody>
          <a:bodyPr/>
          <a:lstStyle/>
          <a:p>
            <a:pPr marL="0" indent="0">
              <a:buNone/>
            </a:pPr>
            <a:r>
              <a:rPr lang="ru-RU" sz="4000" b="1" dirty="0" smtClean="0"/>
              <a:t>Решение вопроса о происхождении </a:t>
            </a:r>
          </a:p>
          <a:p>
            <a:pPr marL="0" indent="0">
              <a:buNone/>
            </a:pPr>
            <a:r>
              <a:rPr lang="ru-RU" sz="4000" b="1" dirty="0" smtClean="0"/>
              <a:t>Земли и Солнечной системы </a:t>
            </a:r>
          </a:p>
          <a:p>
            <a:pPr marL="0" indent="0">
              <a:buNone/>
            </a:pPr>
            <a:r>
              <a:rPr lang="ru-RU" sz="4000" b="1" dirty="0" smtClean="0"/>
              <a:t>затрудняется тем, что других </a:t>
            </a:r>
          </a:p>
          <a:p>
            <a:pPr marL="0" indent="0">
              <a:buNone/>
            </a:pPr>
            <a:r>
              <a:rPr lang="ru-RU" sz="4000" b="1" dirty="0" smtClean="0"/>
              <a:t>подобных систем мы пока не </a:t>
            </a:r>
          </a:p>
          <a:p>
            <a:pPr marL="0" indent="0">
              <a:buNone/>
            </a:pPr>
            <a:r>
              <a:rPr lang="ru-RU" sz="4000" b="1" dirty="0" smtClean="0"/>
              <a:t>знаем. Но попробуем ответить</a:t>
            </a:r>
          </a:p>
          <a:p>
            <a:pPr marL="0" indent="0">
              <a:buNone/>
            </a:pPr>
            <a:r>
              <a:rPr lang="ru-RU" sz="4000" b="1" dirty="0" smtClean="0"/>
              <a:t>на вопрос: «Как же возникла</a:t>
            </a:r>
          </a:p>
          <a:p>
            <a:pPr marL="0" indent="0">
              <a:buNone/>
            </a:pPr>
            <a:r>
              <a:rPr lang="ru-RU" sz="4000" b="1" dirty="0" smtClean="0"/>
              <a:t>Солнечная система ?»</a:t>
            </a:r>
            <a:endParaRPr lang="ru-RU" sz="4000" b="1" dirty="0"/>
          </a:p>
        </p:txBody>
      </p:sp>
      <p:pic>
        <p:nvPicPr>
          <p:cNvPr id="7" name="Picture 15">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5463" y="1436915"/>
            <a:ext cx="4039391" cy="474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070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24692"/>
            <a:ext cx="10515600" cy="2493817"/>
          </a:xfrm>
        </p:spPr>
        <p:txBody>
          <a:bodyPr>
            <a:normAutofit/>
          </a:bodyPr>
          <a:lstStyle/>
          <a:p>
            <a:r>
              <a:rPr lang="ru-RU" dirty="0" smtClean="0"/>
              <a:t>                            </a:t>
            </a:r>
            <a:r>
              <a:rPr lang="ru-RU" sz="4900" b="1" dirty="0" smtClean="0">
                <a:solidFill>
                  <a:srgbClr val="FF0000"/>
                </a:solidFill>
              </a:rPr>
              <a:t>Космогония –</a:t>
            </a:r>
            <a:r>
              <a:rPr lang="ru-RU" sz="4900" b="1" dirty="0" smtClean="0"/>
              <a:t> </a:t>
            </a:r>
            <a:r>
              <a:rPr lang="ru-RU" sz="4000" b="1" dirty="0" smtClean="0"/>
              <a:t/>
            </a:r>
            <a:br>
              <a:rPr lang="ru-RU" sz="4000" b="1" dirty="0" smtClean="0"/>
            </a:br>
            <a:r>
              <a:rPr lang="ru-RU" sz="4000" b="1" dirty="0" smtClean="0"/>
              <a:t>это наука, изучающая происхождение и развитие небесных тел, например, планет и их спутников, Солнца, звезд, галактик.</a:t>
            </a:r>
            <a:endParaRPr lang="ru-RU" sz="4000" b="1" dirty="0"/>
          </a:p>
        </p:txBody>
      </p:sp>
      <p:pic>
        <p:nvPicPr>
          <p:cNvPr id="9" name="Picture 9" descr="M31H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618509"/>
            <a:ext cx="10515600" cy="389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6134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11238"/>
          </a:xfrm>
        </p:spPr>
        <p:txBody>
          <a:bodyPr/>
          <a:lstStyle/>
          <a:p>
            <a:r>
              <a:rPr lang="ru-RU" dirty="0" smtClean="0"/>
              <a:t>               </a:t>
            </a:r>
            <a:r>
              <a:rPr lang="ru-RU" b="1" dirty="0" smtClean="0">
                <a:solidFill>
                  <a:srgbClr val="FF0000"/>
                </a:solidFill>
              </a:rPr>
              <a:t>Туманность</a:t>
            </a:r>
            <a:endParaRPr lang="ru-RU" b="1" dirty="0">
              <a:solidFill>
                <a:srgbClr val="FF0000"/>
              </a:solidFill>
            </a:endParaRPr>
          </a:p>
        </p:txBody>
      </p:sp>
      <p:sp>
        <p:nvSpPr>
          <p:cNvPr id="3" name="Объект 2"/>
          <p:cNvSpPr>
            <a:spLocks noGrp="1"/>
          </p:cNvSpPr>
          <p:nvPr>
            <p:ph idx="1"/>
          </p:nvPr>
        </p:nvSpPr>
        <p:spPr>
          <a:xfrm>
            <a:off x="838200" y="1376364"/>
            <a:ext cx="10515600" cy="4800599"/>
          </a:xfrm>
        </p:spPr>
        <p:txBody>
          <a:bodyPr/>
          <a:lstStyle/>
          <a:p>
            <a:pPr marL="0" indent="0">
              <a:buNone/>
            </a:pPr>
            <a:r>
              <a:rPr lang="ru-RU" sz="3200" b="1" dirty="0" smtClean="0"/>
              <a:t>Туманность темна и непрозрачна,</a:t>
            </a:r>
          </a:p>
          <a:p>
            <a:pPr marL="0" indent="0">
              <a:buNone/>
            </a:pPr>
            <a:r>
              <a:rPr lang="ru-RU" sz="3200" b="1" dirty="0"/>
              <a:t>к</a:t>
            </a:r>
            <a:r>
              <a:rPr lang="ru-RU" sz="3200" b="1" dirty="0" smtClean="0"/>
              <a:t>ак дым. Зловещей невидимкой</a:t>
            </a:r>
          </a:p>
          <a:p>
            <a:pPr marL="0" indent="0">
              <a:buNone/>
            </a:pPr>
            <a:r>
              <a:rPr lang="ru-RU" sz="3200" b="1" dirty="0"/>
              <a:t>м</a:t>
            </a:r>
            <a:r>
              <a:rPr lang="ru-RU" sz="3200" b="1" dirty="0" smtClean="0"/>
              <a:t>едленно ползёт она на фоне</a:t>
            </a:r>
          </a:p>
          <a:p>
            <a:pPr marL="0" indent="0">
              <a:buNone/>
            </a:pPr>
            <a:r>
              <a:rPr lang="ru-RU" sz="3200" b="1" dirty="0" smtClean="0"/>
              <a:t>ч</a:t>
            </a:r>
            <a:r>
              <a:rPr lang="ru-RU" sz="3200" b="1" dirty="0"/>
              <a:t>ё</a:t>
            </a:r>
            <a:r>
              <a:rPr lang="ru-RU" sz="3200" b="1" dirty="0" smtClean="0"/>
              <a:t>рной бездны. О ее рваных,</a:t>
            </a:r>
          </a:p>
          <a:p>
            <a:pPr marL="0" indent="0">
              <a:buNone/>
            </a:pPr>
            <a:r>
              <a:rPr lang="ru-RU" sz="3200" b="1" dirty="0"/>
              <a:t>р</a:t>
            </a:r>
            <a:r>
              <a:rPr lang="ru-RU" sz="3200" b="1" dirty="0" smtClean="0"/>
              <a:t>азмытых очертаниях можно</a:t>
            </a:r>
          </a:p>
          <a:p>
            <a:pPr marL="0" indent="0">
              <a:buNone/>
            </a:pPr>
            <a:r>
              <a:rPr lang="ru-RU" sz="3200" b="1" dirty="0"/>
              <a:t>т</a:t>
            </a:r>
            <a:r>
              <a:rPr lang="ru-RU" sz="3200" b="1" dirty="0" smtClean="0"/>
              <a:t>олько догадываться по тому,</a:t>
            </a:r>
          </a:p>
          <a:p>
            <a:pPr marL="0" indent="0">
              <a:buNone/>
            </a:pPr>
            <a:r>
              <a:rPr lang="ru-RU" sz="3200" b="1" dirty="0"/>
              <a:t>к</a:t>
            </a:r>
            <a:r>
              <a:rPr lang="ru-RU" sz="3200" b="1" dirty="0" smtClean="0"/>
              <a:t>ак постепенно тускнеют и</a:t>
            </a:r>
          </a:p>
          <a:p>
            <a:pPr marL="0" indent="0">
              <a:buNone/>
            </a:pPr>
            <a:r>
              <a:rPr lang="ru-RU" sz="3200" b="1" dirty="0"/>
              <a:t>г</a:t>
            </a:r>
            <a:r>
              <a:rPr lang="ru-RU" sz="3200" b="1" dirty="0" smtClean="0"/>
              <a:t>аснут за ней звёзды. </a:t>
            </a:r>
          </a:p>
          <a:p>
            <a:endParaRPr lang="ru-RU" dirty="0"/>
          </a:p>
        </p:txBody>
      </p:sp>
      <p:pic>
        <p:nvPicPr>
          <p:cNvPr id="4" name="Picture 8" descr="Planet05"/>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3942" y="1376364"/>
            <a:ext cx="4299857" cy="4800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944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5720"/>
            <a:ext cx="10515600" cy="45719"/>
          </a:xfrm>
        </p:spPr>
        <p:txBody>
          <a:bodyPr>
            <a:normAutofit fontScale="90000"/>
          </a:bodyPr>
          <a:lstStyle/>
          <a:p>
            <a:endParaRPr lang="ru-RU" dirty="0"/>
          </a:p>
        </p:txBody>
      </p:sp>
      <p:sp>
        <p:nvSpPr>
          <p:cNvPr id="6" name="Объект 5"/>
          <p:cNvSpPr>
            <a:spLocks noGrp="1"/>
          </p:cNvSpPr>
          <p:nvPr>
            <p:ph idx="1"/>
          </p:nvPr>
        </p:nvSpPr>
        <p:spPr>
          <a:xfrm>
            <a:off x="838200" y="387927"/>
            <a:ext cx="10515600" cy="5789036"/>
          </a:xfrm>
        </p:spPr>
        <p:txBody>
          <a:bodyPr>
            <a:normAutofit fontScale="92500" lnSpcReduction="10000"/>
          </a:bodyPr>
          <a:lstStyle/>
          <a:p>
            <a:pPr marL="0" indent="0">
              <a:buNone/>
            </a:pPr>
            <a:r>
              <a:rPr lang="ru-RU" b="1" dirty="0" smtClean="0"/>
              <a:t>Через некоторое время туманность медленно поворачивается вокруг своего центра. Она постепенно съёживается, сжимается, уплотняясь при этом. Действует тяготение, собирая частицы к центру туманности. Вращение туманности при этом ускоряется.</a:t>
            </a:r>
          </a:p>
          <a:p>
            <a:pPr marL="0" indent="0">
              <a:buNone/>
            </a:pPr>
            <a:r>
              <a:rPr lang="ru-RU" b="1" dirty="0" smtClean="0"/>
              <a:t>Это можно сравнить с вращением спортсмена на льду. Он делает ускорение лишь тем, что руки, до этого распахнутые в стороны, прижимает к телу. Работает «Закон сохранения количества движения». Идет время. Туманность вращается всё быстрее, сплющивается и из шара превращается в плоский диск. Наступает момент, когда на наружных краях диска центробежная сила уравновешивает, а потом пересиливает тяготение.</a:t>
            </a:r>
          </a:p>
          <a:p>
            <a:pPr marL="0" indent="0">
              <a:buNone/>
            </a:pPr>
            <a:r>
              <a:rPr lang="ru-RU" b="1" dirty="0" smtClean="0"/>
              <a:t>Клочья туманности начинают отделяться.</a:t>
            </a:r>
          </a:p>
          <a:p>
            <a:pPr marL="0" indent="0">
              <a:buNone/>
            </a:pPr>
            <a:r>
              <a:rPr lang="ru-RU" b="1" dirty="0" smtClean="0"/>
              <a:t>Центральная часть продолжает сжиматься, а от </a:t>
            </a:r>
          </a:p>
          <a:p>
            <a:pPr marL="0" indent="0">
              <a:buNone/>
            </a:pPr>
            <a:r>
              <a:rPr lang="ru-RU" b="1" dirty="0" smtClean="0"/>
              <a:t>внешнего края начинают отходить </a:t>
            </a:r>
            <a:r>
              <a:rPr lang="ru-RU" b="1" dirty="0" err="1" smtClean="0"/>
              <a:t>газо</a:t>
            </a:r>
            <a:r>
              <a:rPr lang="ru-RU" b="1" dirty="0" smtClean="0"/>
              <a:t> – пылевые </a:t>
            </a:r>
          </a:p>
          <a:p>
            <a:pPr marL="0" indent="0">
              <a:buNone/>
            </a:pPr>
            <a:r>
              <a:rPr lang="ru-RU" b="1" dirty="0" smtClean="0"/>
              <a:t>облака.</a:t>
            </a:r>
            <a:endParaRPr lang="ru-RU" b="1" dirty="0"/>
          </a:p>
        </p:txBody>
      </p:sp>
      <p:pic>
        <p:nvPicPr>
          <p:cNvPr id="7" name="Picture 11" descr="Planet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7527" y="3837709"/>
            <a:ext cx="2736273" cy="2466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989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625884"/>
          </a:xfrm>
        </p:spPr>
        <p:txBody>
          <a:bodyPr>
            <a:normAutofit fontScale="90000"/>
          </a:bodyPr>
          <a:lstStyle/>
          <a:p>
            <a:r>
              <a:rPr lang="ru-RU" dirty="0" smtClean="0"/>
              <a:t>                  </a:t>
            </a:r>
            <a:r>
              <a:rPr lang="ru-RU" sz="4900" b="1" dirty="0" smtClean="0">
                <a:solidFill>
                  <a:srgbClr val="FF0000"/>
                </a:solidFill>
              </a:rPr>
              <a:t>Рождение Солнца</a:t>
            </a:r>
            <a:endParaRPr lang="ru-RU" sz="4900" b="1" dirty="0">
              <a:solidFill>
                <a:srgbClr val="FF0000"/>
              </a:solidFill>
            </a:endParaRPr>
          </a:p>
        </p:txBody>
      </p:sp>
      <p:sp>
        <p:nvSpPr>
          <p:cNvPr id="3" name="Объект 2"/>
          <p:cNvSpPr>
            <a:spLocks noGrp="1"/>
          </p:cNvSpPr>
          <p:nvPr>
            <p:ph idx="1"/>
          </p:nvPr>
        </p:nvSpPr>
        <p:spPr>
          <a:xfrm>
            <a:off x="838200" y="991010"/>
            <a:ext cx="10515600" cy="5185954"/>
          </a:xfrm>
        </p:spPr>
        <p:txBody>
          <a:bodyPr/>
          <a:lstStyle/>
          <a:p>
            <a:pPr marL="0" indent="0">
              <a:buNone/>
            </a:pPr>
            <a:r>
              <a:rPr lang="ru-RU" dirty="0"/>
              <a:t>  </a:t>
            </a:r>
            <a:r>
              <a:rPr lang="ru-RU" dirty="0" smtClean="0"/>
              <a:t> </a:t>
            </a:r>
            <a:r>
              <a:rPr lang="ru-RU" sz="3200" b="1" dirty="0" smtClean="0"/>
              <a:t>Но вот туманность приобретает совсем другой вид. В середине  вращается огромное, темное , чуть сплющенное облако. Вокруг этого облака на разных расстояниях плывут по разным орбитам , расположенных в одной плоскости , оторвавшиеся от него «облака – спутники». Центральное облако продолжает уплотняться. В середине его накапливается всё больше частиц веществ – так появляется Солнце.  </a:t>
            </a:r>
            <a:endParaRPr lang="ru-RU" sz="3200" b="1" dirty="0"/>
          </a:p>
        </p:txBody>
      </p:sp>
      <p:pic>
        <p:nvPicPr>
          <p:cNvPr id="4" name="Picture 18" descr="Planet26"/>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545873"/>
            <a:ext cx="10515600" cy="16310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2568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52886"/>
          </a:xfrm>
        </p:spPr>
        <p:txBody>
          <a:bodyPr>
            <a:normAutofit fontScale="90000"/>
          </a:bodyPr>
          <a:lstStyle/>
          <a:p>
            <a:endParaRPr lang="ru-RU" dirty="0"/>
          </a:p>
        </p:txBody>
      </p:sp>
      <p:sp>
        <p:nvSpPr>
          <p:cNvPr id="5" name="Объект 4"/>
          <p:cNvSpPr>
            <a:spLocks noGrp="1"/>
          </p:cNvSpPr>
          <p:nvPr>
            <p:ph idx="1"/>
          </p:nvPr>
        </p:nvSpPr>
        <p:spPr>
          <a:xfrm>
            <a:off x="838200" y="418012"/>
            <a:ext cx="10515600" cy="5758951"/>
          </a:xfrm>
        </p:spPr>
        <p:txBody>
          <a:bodyPr/>
          <a:lstStyle/>
          <a:p>
            <a:pPr marL="0" indent="0">
              <a:buNone/>
            </a:pPr>
            <a:r>
              <a:rPr lang="ru-RU" b="1" dirty="0" smtClean="0"/>
              <a:t>Атомы вещества мечутся все сильнее, ударяя друг друга. Повышаются температура и давление. Становится тепло, а потом жарко. Тепло не выходит наружу. Облако перестало сжиматься. Возросшее газовое давление остановило работу тяготения. Возросла температура. Наружу стали вырываться клубы красного пламени. Шар кипит. Вырвавшийся наружу горячий газ ослабил противодействие тяготению. Облако снова стало сжиматься. Температура в центре возрастает. Она дошла до сотен тысяч градусов. Вещество уже не может быть газообразным</a:t>
            </a:r>
          </a:p>
          <a:p>
            <a:pPr marL="0" indent="0">
              <a:buNone/>
            </a:pPr>
            <a:r>
              <a:rPr lang="ru-RU" b="1" dirty="0" smtClean="0"/>
              <a:t>и переходит в состояние плазмы. Удары частиц </a:t>
            </a:r>
          </a:p>
          <a:p>
            <a:pPr marL="0" indent="0">
              <a:buNone/>
            </a:pPr>
            <a:r>
              <a:rPr lang="ru-RU" b="1" dirty="0" smtClean="0"/>
              <a:t>друг о друга становятся всё сильнее. Ядра атомов</a:t>
            </a:r>
          </a:p>
          <a:p>
            <a:pPr marL="0" indent="0">
              <a:buNone/>
            </a:pPr>
            <a:r>
              <a:rPr lang="ru-RU" b="1" dirty="0" smtClean="0"/>
              <a:t>водорода врезаются, вдавливаются  друг в друга,</a:t>
            </a:r>
          </a:p>
          <a:p>
            <a:pPr marL="0" indent="0">
              <a:buNone/>
            </a:pPr>
            <a:r>
              <a:rPr lang="ru-RU" b="1" dirty="0" smtClean="0"/>
              <a:t>сливаются и начинается «ядерная реакция».</a:t>
            </a:r>
          </a:p>
          <a:p>
            <a:endParaRPr lang="ru-RU" dirty="0"/>
          </a:p>
        </p:txBody>
      </p:sp>
      <p:pic>
        <p:nvPicPr>
          <p:cNvPr id="6" name="Picture 7" descr="pleiades-uks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742218" y="3906982"/>
            <a:ext cx="2611582" cy="2322867"/>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97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45719"/>
          </a:xfrm>
        </p:spPr>
        <p:txBody>
          <a:bodyPr>
            <a:normAutofit fontScale="90000"/>
          </a:bodyPr>
          <a:lstStyle/>
          <a:p>
            <a:endParaRPr lang="ru-RU" dirty="0"/>
          </a:p>
        </p:txBody>
      </p:sp>
      <p:sp>
        <p:nvSpPr>
          <p:cNvPr id="3" name="Объект 2"/>
          <p:cNvSpPr>
            <a:spLocks noGrp="1"/>
          </p:cNvSpPr>
          <p:nvPr>
            <p:ph idx="1"/>
          </p:nvPr>
        </p:nvSpPr>
        <p:spPr>
          <a:xfrm>
            <a:off x="838200" y="917964"/>
            <a:ext cx="10515600" cy="5549946"/>
          </a:xfrm>
        </p:spPr>
        <p:txBody>
          <a:bodyPr>
            <a:normAutofit/>
          </a:bodyPr>
          <a:lstStyle/>
          <a:p>
            <a:pPr marL="0" indent="0">
              <a:buNone/>
            </a:pPr>
            <a:r>
              <a:rPr lang="ru-RU" sz="3200" b="1" dirty="0" smtClean="0"/>
              <a:t>Когда началась «ядерная реакция», то из каждых 4 ядер атомов водорода образовалось одно ядро гелия. При этом выделялась огромная энергия. Такое вот «ядерное</a:t>
            </a:r>
          </a:p>
          <a:p>
            <a:pPr marL="0" indent="0">
              <a:buNone/>
            </a:pPr>
            <a:r>
              <a:rPr lang="ru-RU" sz="3200" b="1" dirty="0" smtClean="0"/>
              <a:t>горение» водорода началось и в недрах Солнца. Плазма «разбушевалась». Газовое давление внутри Солнца заработало с удесятеренной силой, </a:t>
            </a:r>
          </a:p>
          <a:p>
            <a:pPr marL="0" indent="0">
              <a:buNone/>
            </a:pPr>
            <a:r>
              <a:rPr lang="ru-RU" sz="3200" b="1" dirty="0" smtClean="0"/>
              <a:t>поэтому плазма начала рваться наружу,</a:t>
            </a:r>
          </a:p>
          <a:p>
            <a:pPr marL="0" indent="0">
              <a:buNone/>
            </a:pPr>
            <a:r>
              <a:rPr lang="ru-RU" sz="3200" b="1" dirty="0" smtClean="0"/>
              <a:t>как пар из котла. </a:t>
            </a:r>
            <a:endParaRPr lang="ru-RU" sz="3200" b="1" dirty="0"/>
          </a:p>
        </p:txBody>
      </p:sp>
      <p:pic>
        <p:nvPicPr>
          <p:cNvPr id="4" name="Picture 7" descr="XSUN"/>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9927" y="3269672"/>
            <a:ext cx="2583873" cy="290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87361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TotalTime>
  <Words>1003</Words>
  <Application>Microsoft Office PowerPoint</Application>
  <PresentationFormat>Широкоэкранный</PresentationFormat>
  <Paragraphs>111</Paragraphs>
  <Slides>15</Slides>
  <Notes>1</Notes>
  <HiddenSlides>1</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Calibri Light</vt:lpstr>
      <vt:lpstr>Тема Office</vt:lpstr>
      <vt:lpstr>                    </vt:lpstr>
      <vt:lpstr>       Происхождение Солнечной системы </vt:lpstr>
      <vt:lpstr>    </vt:lpstr>
      <vt:lpstr>                            Космогония –  это наука, изучающая происхождение и развитие небесных тел, например, планет и их спутников, Солнца, звезд, галактик.</vt:lpstr>
      <vt:lpstr>               Туманность</vt:lpstr>
      <vt:lpstr>Презентация PowerPoint</vt:lpstr>
      <vt:lpstr>                  Рождение Солнца</vt:lpstr>
      <vt:lpstr>Презентация PowerPoint</vt:lpstr>
      <vt:lpstr>Презентация PowerPoint</vt:lpstr>
      <vt:lpstr>              Образование планет</vt:lpstr>
      <vt:lpstr>       Этап первый – слипание частиц</vt:lpstr>
      <vt:lpstr>       Этап второй - разогревание</vt:lpstr>
      <vt:lpstr>Презентация PowerPoint</vt:lpstr>
      <vt:lpstr>Презентация PowerPoint</vt:lpstr>
      <vt:lpstr>                    Литература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103</cp:revision>
  <dcterms:created xsi:type="dcterms:W3CDTF">2023-06-11T06:01:50Z</dcterms:created>
  <dcterms:modified xsi:type="dcterms:W3CDTF">2023-06-11T14:24:52Z</dcterms:modified>
</cp:coreProperties>
</file>