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4" r:id="rId3"/>
    <p:sldId id="263" r:id="rId4"/>
    <p:sldId id="257" r:id="rId5"/>
    <p:sldId id="272" r:id="rId6"/>
    <p:sldId id="273" r:id="rId7"/>
    <p:sldId id="265" r:id="rId8"/>
    <p:sldId id="258" r:id="rId9"/>
    <p:sldId id="259" r:id="rId10"/>
    <p:sldId id="266" r:id="rId11"/>
    <p:sldId id="267" r:id="rId12"/>
    <p:sldId id="260" r:id="rId13"/>
    <p:sldId id="270" r:id="rId14"/>
    <p:sldId id="262" r:id="rId15"/>
    <p:sldId id="268" r:id="rId16"/>
    <p:sldId id="271" r:id="rId17"/>
    <p:sldId id="269" r:id="rId18"/>
    <p:sldId id="274" r:id="rId19"/>
    <p:sldId id="275" r:id="rId20"/>
    <p:sldId id="277" r:id="rId21"/>
    <p:sldId id="276"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4" d="100"/>
          <a:sy n="44" d="100"/>
        </p:scale>
        <p:origin x="-12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Заголовок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0" name="Дата 9"/>
          <p:cNvSpPr>
            <a:spLocks noGrp="1"/>
          </p:cNvSpPr>
          <p:nvPr>
            <p:ph type="dt" sz="half" idx="10"/>
          </p:nvPr>
        </p:nvSpPr>
        <p:spPr>
          <a:xfrm>
            <a:off x="5562600" y="6509004"/>
            <a:ext cx="3002280" cy="274320"/>
          </a:xfrm>
        </p:spPr>
        <p:txBody>
          <a:bodyPr vert="horz" rtlCol="0"/>
          <a:lstStyle>
            <a:extLst/>
          </a:lstStyle>
          <a:p>
            <a:fld id="{DCB122CE-1CD3-42AE-9724-BC1359D5DFA3}" type="datetimeFigureOut">
              <a:rPr lang="ru-RU" smtClean="0"/>
              <a:pPr/>
              <a:t>09.06.2023</a:t>
            </a:fld>
            <a:endParaRPr lang="ru-RU"/>
          </a:p>
        </p:txBody>
      </p:sp>
      <p:sp>
        <p:nvSpPr>
          <p:cNvPr id="11" name="Номер слайда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5CB3763C-BDA1-4A02-AE8D-FCE33434F9FD}" type="slidenum">
              <a:rPr lang="ru-RU" smtClean="0"/>
              <a:pPr/>
              <a:t>‹#›</a:t>
            </a:fld>
            <a:endParaRPr lang="ru-RU"/>
          </a:p>
        </p:txBody>
      </p:sp>
      <p:sp>
        <p:nvSpPr>
          <p:cNvPr id="12" name="Нижний колонтитул 11"/>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CB122CE-1CD3-42AE-9724-BC1359D5DFA3}" type="datetimeFigureOut">
              <a:rPr lang="ru-RU" smtClean="0"/>
              <a:pPr/>
              <a:t>09.06.2023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5CB3763C-BDA1-4A02-AE8D-FCE33434F9F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lvl1pPr algn="l">
              <a:defRPr/>
            </a:lvl1pPr>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CB122CE-1CD3-42AE-9724-BC1359D5DFA3}" type="datetimeFigureOut">
              <a:rPr lang="ru-RU" smtClean="0"/>
              <a:pPr/>
              <a:t>09.06.2023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5CB3763C-BDA1-4A02-AE8D-FCE33434F9FD}"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CB122CE-1CD3-42AE-9724-BC1359D5DFA3}" type="datetimeFigureOut">
              <a:rPr lang="ru-RU" smtClean="0"/>
              <a:pPr/>
              <a:t>09.06.2023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5CB3763C-BDA1-4A02-AE8D-FCE33434F9F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8" name="Дата 7"/>
          <p:cNvSpPr>
            <a:spLocks noGrp="1"/>
          </p:cNvSpPr>
          <p:nvPr>
            <p:ph type="dt" sz="half" idx="10"/>
          </p:nvPr>
        </p:nvSpPr>
        <p:spPr>
          <a:xfrm>
            <a:off x="5562600" y="6513670"/>
            <a:ext cx="3002280" cy="274320"/>
          </a:xfrm>
        </p:spPr>
        <p:txBody>
          <a:bodyPr vert="horz" rtlCol="0"/>
          <a:lstStyle>
            <a:extLst/>
          </a:lstStyle>
          <a:p>
            <a:fld id="{DCB122CE-1CD3-42AE-9724-BC1359D5DFA3}" type="datetimeFigureOut">
              <a:rPr lang="ru-RU" smtClean="0"/>
              <a:pPr/>
              <a:t>09.06.2023</a:t>
            </a:fld>
            <a:endParaRPr lang="ru-RU"/>
          </a:p>
        </p:txBody>
      </p:sp>
      <p:sp>
        <p:nvSpPr>
          <p:cNvPr id="9" name="Номер слайда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5CB3763C-BDA1-4A02-AE8D-FCE33434F9FD}" type="slidenum">
              <a:rPr lang="ru-RU" smtClean="0"/>
              <a:pPr/>
              <a:t>‹#›</a:t>
            </a:fld>
            <a:endParaRPr lang="ru-RU"/>
          </a:p>
        </p:txBody>
      </p:sp>
      <p:sp>
        <p:nvSpPr>
          <p:cNvPr id="10" name="Нижний колонтитул 9"/>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DCB122CE-1CD3-42AE-9724-BC1359D5DFA3}" type="datetimeFigureOut">
              <a:rPr lang="ru-RU" smtClean="0"/>
              <a:pPr/>
              <a:t>09.06.2023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a:xfrm>
            <a:off x="8641080" y="6514568"/>
            <a:ext cx="464288" cy="274320"/>
          </a:xfrm>
        </p:spPr>
        <p:txBody>
          <a:bodyPr/>
          <a:lstStyle>
            <a:extLst/>
          </a:lstStyle>
          <a:p>
            <a:fld id="{5CB3763C-BDA1-4A02-AE8D-FCE33434F9FD}" type="slidenum">
              <a:rPr lang="ru-RU" smtClean="0"/>
              <a:pPr/>
              <a:t>‹#›</a:t>
            </a:fld>
            <a:endParaRPr lang="ru-RU"/>
          </a:p>
        </p:txBody>
      </p:sp>
      <p:sp>
        <p:nvSpPr>
          <p:cNvPr id="10" name="Прямоугольник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Прямоугольник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Прямоугольник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Заголовок 1"/>
          <p:cNvSpPr>
            <a:spLocks noGrp="1"/>
          </p:cNvSpPr>
          <p:nvPr>
            <p:ph type="title"/>
          </p:nvPr>
        </p:nvSpPr>
        <p:spPr>
          <a:xfrm>
            <a:off x="457200" y="251948"/>
            <a:ext cx="8229600"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DCB122CE-1CD3-42AE-9724-BC1359D5DFA3}" type="datetimeFigureOut">
              <a:rPr lang="ru-RU" smtClean="0"/>
              <a:pPr/>
              <a:t>09.06.2023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a:xfrm>
            <a:off x="8641080" y="6514568"/>
            <a:ext cx="464288" cy="274320"/>
          </a:xfrm>
        </p:spPr>
        <p:txBody>
          <a:bodyPr/>
          <a:lstStyle>
            <a:extLst/>
          </a:lstStyle>
          <a:p>
            <a:fld id="{5CB3763C-BDA1-4A02-AE8D-FCE33434F9F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DCB122CE-1CD3-42AE-9724-BC1359D5DFA3}" type="datetimeFigureOut">
              <a:rPr lang="ru-RU" smtClean="0"/>
              <a:pPr/>
              <a:t>09.06.2023</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5CB3763C-BDA1-4A02-AE8D-FCE33434F9FD}" type="slidenum">
              <a:rPr lang="ru-RU" smtClean="0"/>
              <a:pPr/>
              <a:t>‹#›</a:t>
            </a:fld>
            <a:endParaRPr lang="ru-RU"/>
          </a:p>
        </p:txBody>
      </p:sp>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DCB122CE-1CD3-42AE-9724-BC1359D5DFA3}" type="datetimeFigureOut">
              <a:rPr lang="ru-RU" smtClean="0"/>
              <a:pPr/>
              <a:t>09.06.2023</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5CB3763C-BDA1-4A02-AE8D-FCE33434F9F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2"/>
      </p:bgRef>
    </p:bg>
    <p:spTree>
      <p:nvGrpSpPr>
        <p:cNvPr id="1" name=""/>
        <p:cNvGrpSpPr/>
        <p:nvPr/>
      </p:nvGrpSpPr>
      <p:grpSpPr>
        <a:xfrm>
          <a:off x="0" y="0"/>
          <a:ext cx="0" cy="0"/>
          <a:chOff x="0" y="0"/>
          <a:chExt cx="0" cy="0"/>
        </a:xfrm>
      </p:grpSpPr>
      <p:sp>
        <p:nvSpPr>
          <p:cNvPr id="8" name="Прямоугольник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963136" y="304800"/>
            <a:ext cx="3931920" cy="762000"/>
          </a:xfrm>
        </p:spPr>
        <p:txBody>
          <a:bodyPr anchor="b"/>
          <a:lstStyle>
            <a:lvl1pPr marL="0" algn="r">
              <a:buNone/>
              <a:defRPr sz="2000" b="1"/>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9" name="Дата 8"/>
          <p:cNvSpPr>
            <a:spLocks noGrp="1"/>
          </p:cNvSpPr>
          <p:nvPr>
            <p:ph type="dt" sz="half" idx="10"/>
          </p:nvPr>
        </p:nvSpPr>
        <p:spPr>
          <a:xfrm>
            <a:off x="5562600" y="6513670"/>
            <a:ext cx="3002280" cy="274320"/>
          </a:xfrm>
        </p:spPr>
        <p:txBody>
          <a:bodyPr vert="horz" rtlCol="0"/>
          <a:lstStyle>
            <a:extLst/>
          </a:lstStyle>
          <a:p>
            <a:fld id="{DCB122CE-1CD3-42AE-9724-BC1359D5DFA3}" type="datetimeFigureOut">
              <a:rPr lang="ru-RU" smtClean="0"/>
              <a:pPr/>
              <a:t>09.06.2023</a:t>
            </a:fld>
            <a:endParaRPr lang="ru-RU"/>
          </a:p>
        </p:txBody>
      </p:sp>
      <p:sp>
        <p:nvSpPr>
          <p:cNvPr id="10" name="Номер слайда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5CB3763C-BDA1-4A02-AE8D-FCE33434F9FD}" type="slidenum">
              <a:rPr lang="ru-RU" smtClean="0"/>
              <a:pPr/>
              <a:t>‹#›</a:t>
            </a:fld>
            <a:endParaRPr lang="ru-RU"/>
          </a:p>
        </p:txBody>
      </p:sp>
      <p:sp>
        <p:nvSpPr>
          <p:cNvPr id="11" name="Нижний колонтитул 10"/>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0443" y="4724400"/>
            <a:ext cx="5486400" cy="664536"/>
          </a:xfrm>
        </p:spPr>
        <p:txBody>
          <a:bodyPr anchor="b"/>
          <a:lstStyle>
            <a:lvl1pPr marL="0" algn="r">
              <a:buNone/>
              <a:defRPr sz="2000" b="1"/>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13" name="Рисунок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8" name="Дата 7"/>
          <p:cNvSpPr>
            <a:spLocks noGrp="1"/>
          </p:cNvSpPr>
          <p:nvPr>
            <p:ph type="dt" sz="half" idx="10"/>
          </p:nvPr>
        </p:nvSpPr>
        <p:spPr>
          <a:xfrm>
            <a:off x="5562600" y="6509004"/>
            <a:ext cx="3002280" cy="274320"/>
          </a:xfrm>
        </p:spPr>
        <p:txBody>
          <a:bodyPr vert="horz" rtlCol="0"/>
          <a:lstStyle>
            <a:extLst/>
          </a:lstStyle>
          <a:p>
            <a:fld id="{DCB122CE-1CD3-42AE-9724-BC1359D5DFA3}" type="datetimeFigureOut">
              <a:rPr lang="ru-RU" smtClean="0"/>
              <a:pPr/>
              <a:t>09.06.2023</a:t>
            </a:fld>
            <a:endParaRPr lang="ru-RU"/>
          </a:p>
        </p:txBody>
      </p:sp>
      <p:sp>
        <p:nvSpPr>
          <p:cNvPr id="9" name="Номер слайда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5CB3763C-BDA1-4A02-AE8D-FCE33434F9FD}" type="slidenum">
              <a:rPr lang="ru-RU" smtClean="0"/>
              <a:pPr/>
              <a:t>‹#›</a:t>
            </a:fld>
            <a:endParaRPr lang="ru-RU"/>
          </a:p>
        </p:txBody>
      </p:sp>
      <p:sp>
        <p:nvSpPr>
          <p:cNvPr id="10" name="Нижний колонтитул 9"/>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Нижний колонтитул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ru-RU"/>
          </a:p>
        </p:txBody>
      </p:sp>
      <p:sp>
        <p:nvSpPr>
          <p:cNvPr id="14" name="Дата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DCB122CE-1CD3-42AE-9724-BC1359D5DFA3}" type="datetimeFigureOut">
              <a:rPr lang="ru-RU" smtClean="0"/>
              <a:pPr/>
              <a:t>09.06.2023</a:t>
            </a:fld>
            <a:endParaRPr lang="ru-RU"/>
          </a:p>
        </p:txBody>
      </p:sp>
      <p:sp>
        <p:nvSpPr>
          <p:cNvPr id="23" name="Номер слайда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5CB3763C-BDA1-4A02-AE8D-FCE33434F9FD}" type="slidenum">
              <a:rPr lang="ru-RU" smtClean="0"/>
              <a:pPr/>
              <a:t>‹#›</a:t>
            </a:fld>
            <a:endParaRPr lang="ru-RU"/>
          </a:p>
        </p:txBody>
      </p:sp>
      <p:sp>
        <p:nvSpPr>
          <p:cNvPr id="22" name="Заголовок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ru-RU" sz="9600" b="1" dirty="0" smtClean="0">
                <a:solidFill>
                  <a:srgbClr val="FF0000"/>
                </a:solidFill>
                <a:latin typeface="Monotype Corsiva" pitchFamily="66" charset="0"/>
              </a:rPr>
              <a:t>Вепсы</a:t>
            </a:r>
            <a:endParaRPr lang="ru-RU" sz="9600" b="1" dirty="0">
              <a:solidFill>
                <a:srgbClr val="FF0000"/>
              </a:solidFill>
              <a:latin typeface="Monotype Corsiva" pitchFamily="66" charset="0"/>
            </a:endParaRPr>
          </a:p>
        </p:txBody>
      </p:sp>
      <p:sp>
        <p:nvSpPr>
          <p:cNvPr id="3" name="Подзаголовок 2"/>
          <p:cNvSpPr>
            <a:spLocks noGrp="1"/>
          </p:cNvSpPr>
          <p:nvPr>
            <p:ph type="subTitle" idx="1"/>
          </p:nvPr>
        </p:nvSpPr>
        <p:spPr/>
        <p:txBody>
          <a:bodyPr>
            <a:normAutofit fontScale="92500" lnSpcReduction="10000"/>
          </a:bodyPr>
          <a:lstStyle/>
          <a:p>
            <a:r>
              <a:rPr lang="ru-RU" b="1" dirty="0" smtClean="0">
                <a:solidFill>
                  <a:srgbClr val="002060"/>
                </a:solidFill>
              </a:rPr>
              <a:t>Презентация подготовлена учителем МОУ «</a:t>
            </a:r>
            <a:r>
              <a:rPr lang="ru-RU" b="1" dirty="0" err="1" smtClean="0">
                <a:solidFill>
                  <a:srgbClr val="002060"/>
                </a:solidFill>
              </a:rPr>
              <a:t>Джатиевская</a:t>
            </a:r>
            <a:r>
              <a:rPr lang="ru-RU" b="1" dirty="0" smtClean="0">
                <a:solidFill>
                  <a:srgbClr val="002060"/>
                </a:solidFill>
              </a:rPr>
              <a:t> ООШ»</a:t>
            </a:r>
          </a:p>
          <a:p>
            <a:r>
              <a:rPr lang="ru-RU" b="1" dirty="0" err="1" smtClean="0">
                <a:solidFill>
                  <a:srgbClr val="002060"/>
                </a:solidFill>
              </a:rPr>
              <a:t>Лесниковой</a:t>
            </a:r>
            <a:r>
              <a:rPr lang="ru-RU" b="1" dirty="0" smtClean="0">
                <a:solidFill>
                  <a:srgbClr val="002060"/>
                </a:solidFill>
              </a:rPr>
              <a:t> В.Ю.</a:t>
            </a:r>
            <a:endParaRPr lang="ru-RU" b="1" dirty="0">
              <a:solidFill>
                <a:srgbClr val="00206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Национальные традиции вепсов"/>
          <p:cNvPicPr>
            <a:picLocks noGrp="1"/>
          </p:cNvPicPr>
          <p:nvPr>
            <p:ph idx="1"/>
          </p:nvPr>
        </p:nvPicPr>
        <p:blipFill>
          <a:blip r:embed="rId2" cstate="print"/>
          <a:stretch>
            <a:fillRect/>
          </a:stretch>
        </p:blipFill>
        <p:spPr bwMode="auto">
          <a:xfrm>
            <a:off x="951230" y="1646238"/>
            <a:ext cx="7241539" cy="4525962"/>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Жилище вепсов</a:t>
            </a:r>
            <a:endParaRPr lang="ru-RU" b="1" dirty="0">
              <a:solidFill>
                <a:srgbClr val="FF0000"/>
              </a:solidFill>
            </a:endParaRPr>
          </a:p>
        </p:txBody>
      </p:sp>
      <p:pic>
        <p:nvPicPr>
          <p:cNvPr id="4" name="Содержимое 3" descr="Музей вепсов"/>
          <p:cNvPicPr>
            <a:picLocks noGrp="1"/>
          </p:cNvPicPr>
          <p:nvPr>
            <p:ph idx="1"/>
          </p:nvPr>
        </p:nvPicPr>
        <p:blipFill>
          <a:blip r:embed="rId2" cstate="print"/>
          <a:stretch>
            <a:fillRect/>
          </a:stretch>
        </p:blipFill>
        <p:spPr bwMode="auto">
          <a:xfrm>
            <a:off x="951230" y="1646238"/>
            <a:ext cx="7241539" cy="4525962"/>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70000" lnSpcReduction="20000"/>
          </a:bodyPr>
          <a:lstStyle/>
          <a:p>
            <a:pPr marL="0" indent="0" algn="just">
              <a:buNone/>
            </a:pPr>
            <a:r>
              <a:rPr lang="ru-RU" sz="3400" b="1" dirty="0" smtClean="0">
                <a:solidFill>
                  <a:srgbClr val="002060"/>
                </a:solidFill>
              </a:rPr>
              <a:t>             </a:t>
            </a:r>
            <a:r>
              <a:rPr lang="ru-RU" sz="3400" b="1" dirty="0" smtClean="0">
                <a:solidFill>
                  <a:srgbClr val="FF0000"/>
                </a:solidFill>
              </a:rPr>
              <a:t>Изба </a:t>
            </a:r>
            <a:r>
              <a:rPr lang="ru-RU" sz="3400" b="1" dirty="0">
                <a:solidFill>
                  <a:srgbClr val="002060"/>
                </a:solidFill>
              </a:rPr>
              <a:t>обычно возводилась на высоком </a:t>
            </a:r>
            <a:r>
              <a:rPr lang="ru-RU" sz="3400" b="1" dirty="0" err="1">
                <a:solidFill>
                  <a:srgbClr val="002060"/>
                </a:solidFill>
              </a:rPr>
              <a:t>подклепе</a:t>
            </a:r>
            <a:r>
              <a:rPr lang="ru-RU" sz="3400" b="1" dirty="0">
                <a:solidFill>
                  <a:srgbClr val="002060"/>
                </a:solidFill>
              </a:rPr>
              <a:t>, где находился погреб согласно традиции народа. Вепсы для стен своих жилищ использовали бревна лиственничных пород. Главная особенность традиционной вепсской избы – Т-образная планировка. Под одной крышей размещались жилая часть и двухэтажный двор. Более обеспеченные вепсы (народ, интересные факты из жизни которого мало кому известны) строили дома с широкими, обрамленными ступенчатыми наличниками окнами, слегка вдавленными вглубь стены. Фасад здания непременно смотрел на дорогу, причем все соседние избы стояли ровно в ряд. Каждый самостоятельно придумывал украшение для своего жилища: у некоторых под коньком крыши располагался резной </a:t>
            </a:r>
            <a:r>
              <a:rPr lang="ru-RU" sz="3400" b="1" dirty="0" smtClean="0">
                <a:solidFill>
                  <a:srgbClr val="002060"/>
                </a:solidFill>
              </a:rPr>
              <a:t>балкончик</a:t>
            </a:r>
            <a:r>
              <a:rPr lang="ru-RU" b="1" dirty="0" smtClean="0">
                <a:solidFill>
                  <a:srgbClr val="002060"/>
                </a:solidFill>
              </a:rPr>
              <a:t>.</a:t>
            </a:r>
            <a:endParaRPr lang="ru-RU" b="1" dirty="0">
              <a:solidFill>
                <a:srgbClr val="00206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0000"/>
                </a:solidFill>
              </a:rPr>
              <a:t>Религиозные верования </a:t>
            </a:r>
            <a:br>
              <a:rPr lang="ru-RU" b="1" dirty="0" smtClean="0">
                <a:solidFill>
                  <a:srgbClr val="FF0000"/>
                </a:solidFill>
              </a:rPr>
            </a:br>
            <a:r>
              <a:rPr lang="ru-RU" b="1" dirty="0" smtClean="0">
                <a:solidFill>
                  <a:srgbClr val="FF0000"/>
                </a:solidFill>
              </a:rPr>
              <a:t>народа</a:t>
            </a:r>
            <a:endParaRPr lang="ru-RU" b="1" dirty="0">
              <a:solidFill>
                <a:srgbClr val="FF0000"/>
              </a:solidFill>
            </a:endParaRPr>
          </a:p>
        </p:txBody>
      </p:sp>
      <p:sp>
        <p:nvSpPr>
          <p:cNvPr id="3" name="Содержимое 2"/>
          <p:cNvSpPr>
            <a:spLocks noGrp="1"/>
          </p:cNvSpPr>
          <p:nvPr>
            <p:ph idx="1"/>
          </p:nvPr>
        </p:nvSpPr>
        <p:spPr/>
        <p:txBody>
          <a:bodyPr>
            <a:normAutofit fontScale="77500" lnSpcReduction="20000"/>
          </a:bodyPr>
          <a:lstStyle/>
          <a:p>
            <a:pPr marL="87313" indent="544513" algn="just">
              <a:buNone/>
            </a:pPr>
            <a:r>
              <a:rPr lang="ru-RU" b="1" dirty="0" smtClean="0">
                <a:solidFill>
                  <a:srgbClr val="002060"/>
                </a:solidFill>
              </a:rPr>
              <a:t>            Большинство вепсов исповедует православие, однако приняв в ХII веке христианство, они не забыли свои языческие корни. Существуют интересные факты о традициях вепсского народа, касающихся верований. Так, вепсы считают, что кроме Всевышнего в мире существует живая сила, с которой нужно поддерживать дружелюбные отношения. Они верят в дворового, </a:t>
            </a:r>
            <a:r>
              <a:rPr lang="ru-RU" b="1" dirty="0" err="1" smtClean="0">
                <a:solidFill>
                  <a:srgbClr val="002060"/>
                </a:solidFill>
              </a:rPr>
              <a:t>хлевяного</a:t>
            </a:r>
            <a:r>
              <a:rPr lang="ru-RU" b="1" dirty="0" smtClean="0">
                <a:solidFill>
                  <a:srgbClr val="002060"/>
                </a:solidFill>
              </a:rPr>
              <a:t>, гуменного, банного хозяев, почитают домовых, водяных, лесных духов, и всегда ублажают их жертвоприношениями или угощениями. У этого народа сохранились древние языческие ритуалы, которые, по поверьям, оказывают лечебное, оградительное или </a:t>
            </a:r>
            <a:r>
              <a:rPr lang="ru-RU" b="1" dirty="0" err="1" smtClean="0">
                <a:solidFill>
                  <a:srgbClr val="002060"/>
                </a:solidFill>
              </a:rPr>
              <a:t>наказующее</a:t>
            </a:r>
            <a:r>
              <a:rPr lang="ru-RU" b="1" dirty="0" smtClean="0">
                <a:solidFill>
                  <a:srgbClr val="002060"/>
                </a:solidFill>
              </a:rPr>
              <a:t> действие, их проводят с использованием соли, воды и растений.</a:t>
            </a:r>
            <a:endParaRPr lang="ru-RU" b="1" dirty="0">
              <a:solidFill>
                <a:srgbClr val="00206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Праздники</a:t>
            </a:r>
            <a:endParaRPr lang="ru-RU" b="1" dirty="0">
              <a:solidFill>
                <a:srgbClr val="FF0000"/>
              </a:solidFill>
            </a:endParaRPr>
          </a:p>
        </p:txBody>
      </p:sp>
      <p:sp>
        <p:nvSpPr>
          <p:cNvPr id="3" name="Содержимое 2"/>
          <p:cNvSpPr>
            <a:spLocks noGrp="1"/>
          </p:cNvSpPr>
          <p:nvPr>
            <p:ph idx="1"/>
          </p:nvPr>
        </p:nvSpPr>
        <p:spPr/>
        <p:txBody>
          <a:bodyPr>
            <a:normAutofit fontScale="92500" lnSpcReduction="20000"/>
          </a:bodyPr>
          <a:lstStyle/>
          <a:p>
            <a:pPr algn="just">
              <a:buNone/>
            </a:pPr>
            <a:r>
              <a:rPr lang="ru-RU" b="1" dirty="0" smtClean="0">
                <a:solidFill>
                  <a:srgbClr val="002060"/>
                </a:solidFill>
              </a:rPr>
              <a:t>           К числу церковных праздников у вепсов прежде всего относятся </a:t>
            </a:r>
            <a:r>
              <a:rPr lang="ru-RU" b="1" dirty="0" smtClean="0">
                <a:solidFill>
                  <a:srgbClr val="FF0000"/>
                </a:solidFill>
              </a:rPr>
              <a:t>престольные.</a:t>
            </a:r>
            <a:r>
              <a:rPr lang="ru-RU" b="1" dirty="0" smtClean="0">
                <a:solidFill>
                  <a:srgbClr val="002060"/>
                </a:solidFill>
              </a:rPr>
              <a:t> Их даты в каждом приходе зависят от того, в честь какого святого или значительного события в жизни общины установлен праздник. Многие праздничные обряды также связаны с сельскохозяйственными занятиями, в их основе лежит так называемая «магия первого дня»: начало сева, уборки урожая, первого выгона на пастбище скота.</a:t>
            </a:r>
          </a:p>
          <a:p>
            <a:endParaRPr lang="ru-RU" dirty="0" smtClean="0"/>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normAutofit lnSpcReduction="10000"/>
          </a:bodyPr>
          <a:lstStyle/>
          <a:p>
            <a:pPr algn="just">
              <a:buNone/>
            </a:pPr>
            <a:r>
              <a:rPr lang="ru-RU" b="1" dirty="0" smtClean="0">
                <a:solidFill>
                  <a:srgbClr val="002060"/>
                </a:solidFill>
              </a:rPr>
              <a:t>            Год у вепсов начинается с многодневного праздника </a:t>
            </a:r>
            <a:r>
              <a:rPr lang="ru-RU" b="1" dirty="0" err="1" smtClean="0">
                <a:solidFill>
                  <a:srgbClr val="002060"/>
                </a:solidFill>
              </a:rPr>
              <a:t>Syndyma</a:t>
            </a:r>
            <a:r>
              <a:rPr lang="ru-RU" b="1" dirty="0" smtClean="0">
                <a:solidFill>
                  <a:srgbClr val="002060"/>
                </a:solidFill>
              </a:rPr>
              <a:t>, который отмечается с Рождества Христова до Крещения. В этот период на столе должно быть много хорошей еды, чтобы весь год был сытым. Завершала зимний период Масленица, после которой наступал Великий пост.</a:t>
            </a:r>
          </a:p>
          <a:p>
            <a:pPr algn="just">
              <a:buNone/>
            </a:pPr>
            <a:r>
              <a:rPr lang="ru-RU" b="1" dirty="0" smtClean="0">
                <a:solidFill>
                  <a:srgbClr val="002060"/>
                </a:solidFill>
              </a:rPr>
              <a:t>           </a:t>
            </a:r>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70000" lnSpcReduction="20000"/>
          </a:bodyPr>
          <a:lstStyle/>
          <a:p>
            <a:endParaRPr lang="ru-RU" dirty="0" smtClean="0"/>
          </a:p>
          <a:p>
            <a:pPr algn="just">
              <a:buNone/>
            </a:pPr>
            <a:r>
              <a:rPr lang="ru-RU" b="1" dirty="0" smtClean="0">
                <a:solidFill>
                  <a:srgbClr val="002060"/>
                </a:solidFill>
              </a:rPr>
              <a:t>      Далее по календарю отмечаются:</a:t>
            </a:r>
          </a:p>
          <a:p>
            <a:pPr algn="just">
              <a:buNone/>
            </a:pPr>
            <a:r>
              <a:rPr lang="ru-RU" b="1" dirty="0" smtClean="0">
                <a:solidFill>
                  <a:srgbClr val="002060"/>
                </a:solidFill>
              </a:rPr>
              <a:t>        </a:t>
            </a:r>
            <a:r>
              <a:rPr lang="ru-RU" b="1" dirty="0" smtClean="0">
                <a:solidFill>
                  <a:srgbClr val="FF0000"/>
                </a:solidFill>
              </a:rPr>
              <a:t>Благовещение</a:t>
            </a:r>
            <a:r>
              <a:rPr lang="ru-RU" b="1" dirty="0" smtClean="0">
                <a:solidFill>
                  <a:srgbClr val="002060"/>
                </a:solidFill>
              </a:rPr>
              <a:t> (25 марта).</a:t>
            </a:r>
          </a:p>
          <a:p>
            <a:pPr algn="just">
              <a:buNone/>
            </a:pPr>
            <a:r>
              <a:rPr lang="ru-RU" b="1" dirty="0" smtClean="0">
                <a:solidFill>
                  <a:srgbClr val="FF0000"/>
                </a:solidFill>
              </a:rPr>
              <a:t>        Пасха </a:t>
            </a:r>
            <a:r>
              <a:rPr lang="ru-RU" b="1" dirty="0" smtClean="0">
                <a:solidFill>
                  <a:srgbClr val="002060"/>
                </a:solidFill>
              </a:rPr>
              <a:t>(переходящий праздник, отмечается в период с 4 апреля по 8 мая). В пасхальные дни проводятся богослужения, домашние молебны. На праздничном столе должны быть мясные, рыбные и мучные блюда, и как непременный атрибут ― крашеные яйца.</a:t>
            </a:r>
          </a:p>
          <a:p>
            <a:pPr algn="just">
              <a:buNone/>
            </a:pPr>
            <a:r>
              <a:rPr lang="ru-RU" b="1" dirty="0" smtClean="0">
                <a:solidFill>
                  <a:srgbClr val="002060"/>
                </a:solidFill>
              </a:rPr>
              <a:t>       </a:t>
            </a:r>
            <a:r>
              <a:rPr lang="ru-RU" b="1" dirty="0" smtClean="0">
                <a:solidFill>
                  <a:srgbClr val="FF0000"/>
                </a:solidFill>
              </a:rPr>
              <a:t>Троица </a:t>
            </a:r>
            <a:r>
              <a:rPr lang="ru-RU" b="1" dirty="0" smtClean="0">
                <a:solidFill>
                  <a:srgbClr val="002060"/>
                </a:solidFill>
              </a:rPr>
              <a:t>(отмечается на 50-й день после Пасхи). Главная традиция праздника ― украшение домов зелеными ветками.</a:t>
            </a:r>
          </a:p>
          <a:p>
            <a:pPr algn="just">
              <a:buNone/>
            </a:pPr>
            <a:r>
              <a:rPr lang="ru-RU" b="1" dirty="0" smtClean="0">
                <a:solidFill>
                  <a:srgbClr val="002060"/>
                </a:solidFill>
              </a:rPr>
              <a:t>       </a:t>
            </a:r>
            <a:r>
              <a:rPr lang="ru-RU" b="1" dirty="0" smtClean="0">
                <a:solidFill>
                  <a:srgbClr val="FF0000"/>
                </a:solidFill>
              </a:rPr>
              <a:t>Иванов день </a:t>
            </a:r>
            <a:r>
              <a:rPr lang="ru-RU" b="1" dirty="0" smtClean="0">
                <a:solidFill>
                  <a:srgbClr val="002060"/>
                </a:solidFill>
              </a:rPr>
              <a:t>(отмечается в день летнего солнцестояния). В этот день женщины занимаются сбором лекарственных растений, которые, по народным поверьям, приобретают наивысшие лечебные свойства.</a:t>
            </a:r>
          </a:p>
          <a:p>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92500" lnSpcReduction="20000"/>
          </a:bodyPr>
          <a:lstStyle/>
          <a:p>
            <a:pPr>
              <a:buNone/>
            </a:pPr>
            <a:endParaRPr lang="ru-RU" dirty="0" smtClean="0"/>
          </a:p>
          <a:p>
            <a:pPr marL="0" indent="0" algn="just">
              <a:buNone/>
            </a:pPr>
            <a:r>
              <a:rPr lang="ru-RU" b="1" dirty="0" smtClean="0">
                <a:solidFill>
                  <a:srgbClr val="FF0000"/>
                </a:solidFill>
              </a:rPr>
              <a:t>        День Успения Пресвятой Богородицы </a:t>
            </a:r>
            <a:r>
              <a:rPr lang="ru-RU" b="1" dirty="0" smtClean="0">
                <a:solidFill>
                  <a:srgbClr val="002060"/>
                </a:solidFill>
              </a:rPr>
              <a:t>(15 августа по юлианскому календарю и 28 августа по григорианскому).</a:t>
            </a:r>
          </a:p>
          <a:p>
            <a:pPr marL="0" indent="0" algn="just">
              <a:buNone/>
            </a:pPr>
            <a:r>
              <a:rPr lang="ru-RU" b="1" dirty="0" smtClean="0">
                <a:solidFill>
                  <a:srgbClr val="002060"/>
                </a:solidFill>
              </a:rPr>
              <a:t>       </a:t>
            </a:r>
            <a:r>
              <a:rPr lang="ru-RU" b="1" dirty="0" smtClean="0">
                <a:solidFill>
                  <a:srgbClr val="FF0000"/>
                </a:solidFill>
              </a:rPr>
              <a:t>Воздвижение Животворящего Креста Господня </a:t>
            </a:r>
            <a:r>
              <a:rPr lang="ru-RU" b="1" dirty="0" smtClean="0">
                <a:solidFill>
                  <a:srgbClr val="002060"/>
                </a:solidFill>
              </a:rPr>
              <a:t>(15 сентября). По вепсским поверьям, с этого дня для змей закрывался вход под землю.</a:t>
            </a:r>
          </a:p>
          <a:p>
            <a:pPr marL="0" indent="0" algn="just">
              <a:buNone/>
            </a:pPr>
            <a:r>
              <a:rPr lang="ru-RU" b="1" dirty="0" smtClean="0">
                <a:solidFill>
                  <a:srgbClr val="FF0000"/>
                </a:solidFill>
              </a:rPr>
              <a:t>       Покров Святой Богородицы </a:t>
            </a:r>
            <a:r>
              <a:rPr lang="ru-RU" b="1" dirty="0" smtClean="0">
                <a:solidFill>
                  <a:srgbClr val="002060"/>
                </a:solidFill>
              </a:rPr>
              <a:t>(1 октября). Этот праздник знаменует встречу осени с зимой и конец сельскохозяйственного года.</a:t>
            </a:r>
          </a:p>
          <a:p>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Национальная кухня</a:t>
            </a:r>
          </a:p>
        </p:txBody>
      </p:sp>
      <p:sp>
        <p:nvSpPr>
          <p:cNvPr id="3" name="Содержимое 2"/>
          <p:cNvSpPr>
            <a:spLocks noGrp="1"/>
          </p:cNvSpPr>
          <p:nvPr>
            <p:ph idx="1"/>
          </p:nvPr>
        </p:nvSpPr>
        <p:spPr/>
        <p:txBody>
          <a:bodyPr>
            <a:normAutofit fontScale="70000" lnSpcReduction="20000"/>
          </a:bodyPr>
          <a:lstStyle/>
          <a:p>
            <a:pPr>
              <a:buNone/>
            </a:pPr>
            <a:endParaRPr lang="ru-RU" dirty="0" smtClean="0"/>
          </a:p>
          <a:p>
            <a:pPr algn="just">
              <a:buNone/>
            </a:pPr>
            <a:r>
              <a:rPr lang="ru-RU" b="1" dirty="0" smtClean="0">
                <a:solidFill>
                  <a:srgbClr val="002060"/>
                </a:solidFill>
              </a:rPr>
              <a:t>           В отличие от других народов, кулинарные традиции вепсов можно описать кратко, так как особо изысканных блюд в ней нет. Основой рациона вепсского народа служат мучные продукты, овощи и рыба, мясо включалось в рацион в основном осенью, в период забоя скота.</a:t>
            </a:r>
          </a:p>
          <a:p>
            <a:pPr algn="just">
              <a:buNone/>
            </a:pPr>
            <a:r>
              <a:rPr lang="ru-RU" b="1" dirty="0" smtClean="0">
                <a:solidFill>
                  <a:srgbClr val="002060"/>
                </a:solidFill>
              </a:rPr>
              <a:t> </a:t>
            </a:r>
          </a:p>
          <a:p>
            <a:pPr algn="just">
              <a:buNone/>
            </a:pPr>
            <a:r>
              <a:rPr lang="ru-RU" b="1" dirty="0" smtClean="0">
                <a:solidFill>
                  <a:srgbClr val="002060"/>
                </a:solidFill>
              </a:rPr>
              <a:t>          Из первых блюд вепсы обычно варят щавелевый или крапивный суп, в который кладут картошку, перловую или ячменную крупу, лук и укроп. Подают со сметаной и сваренными вкрутую яйцами. Праздничное блюдо ― сытный и очень вкусный крестьянский суп-гуляш, который готовят из большого количества мяса с костями, картофеля, крупы и лука.</a:t>
            </a:r>
          </a:p>
          <a:p>
            <a:pPr algn="just"/>
            <a:endParaRPr lang="ru-RU" b="1" dirty="0">
              <a:solidFill>
                <a:srgbClr val="00206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lnSpcReduction="10000"/>
          </a:bodyPr>
          <a:lstStyle/>
          <a:p>
            <a:pPr algn="just">
              <a:buNone/>
            </a:pPr>
            <a:r>
              <a:rPr lang="ru-RU" b="1" dirty="0" smtClean="0">
                <a:solidFill>
                  <a:srgbClr val="002060"/>
                </a:solidFill>
              </a:rPr>
              <a:t>         Популярные мясные блюда ― жаркое из мяса с картошкой и вепсские колбаски. Жаркое готовят по классическому рецепту, колбаски делают, набивая тонкие кишки толокном (мука грубого помола из пропаренных и слегка обжаренных зерен  ячменя или овса) и жарят в большом количестве масла.</a:t>
            </a:r>
          </a:p>
          <a:p>
            <a:pPr algn="just">
              <a:buNone/>
            </a:pPr>
            <a:r>
              <a:rPr lang="ru-RU" b="1" dirty="0" smtClean="0">
                <a:solidFill>
                  <a:srgbClr val="002060"/>
                </a:solidFill>
              </a:rPr>
              <a:t> </a:t>
            </a:r>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Историческая справка</a:t>
            </a:r>
            <a:endParaRPr lang="ru-RU" b="1" dirty="0">
              <a:solidFill>
                <a:srgbClr val="FF0000"/>
              </a:solidFill>
            </a:endParaRPr>
          </a:p>
        </p:txBody>
      </p:sp>
      <p:sp>
        <p:nvSpPr>
          <p:cNvPr id="3" name="Содержимое 2"/>
          <p:cNvSpPr>
            <a:spLocks noGrp="1"/>
          </p:cNvSpPr>
          <p:nvPr>
            <p:ph idx="1"/>
          </p:nvPr>
        </p:nvSpPr>
        <p:spPr/>
        <p:txBody>
          <a:bodyPr>
            <a:normAutofit fontScale="85000" lnSpcReduction="20000"/>
          </a:bodyPr>
          <a:lstStyle/>
          <a:p>
            <a:pPr marL="0" indent="0" algn="just">
              <a:buNone/>
            </a:pPr>
            <a:r>
              <a:rPr lang="ru-RU" b="1" dirty="0" smtClean="0">
                <a:solidFill>
                  <a:srgbClr val="002060"/>
                </a:solidFill>
              </a:rPr>
              <a:t>         Вепсы ― один из малочисленных северных народов, проживающий в основном в Ленинградской и Вологодской областях России и в Республике Карелии. По данным переписи 2010 года, их численность составляет около 6 тысяч человек. Предками этого народа были жившие близ Балтийского моря финно-угорские племена.  Сохранив национальную идентичность, свой язык, своеобразные обряды, обычаи и традиции, вепсы представляют интерес для современных ученых — историков и этнографов.</a:t>
            </a:r>
            <a:endParaRPr lang="ru-RU" b="1" dirty="0">
              <a:solidFill>
                <a:srgbClr val="00206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sp>
        <p:nvSpPr>
          <p:cNvPr id="3" name="Содержимое 2"/>
          <p:cNvSpPr>
            <a:spLocks noGrp="1"/>
          </p:cNvSpPr>
          <p:nvPr>
            <p:ph sz="half" idx="1"/>
          </p:nvPr>
        </p:nvSpPr>
        <p:spPr/>
        <p:txBody>
          <a:bodyPr>
            <a:normAutofit fontScale="70000" lnSpcReduction="20000"/>
          </a:bodyPr>
          <a:lstStyle/>
          <a:p>
            <a:pPr algn="just">
              <a:buNone/>
            </a:pPr>
            <a:r>
              <a:rPr lang="ru-RU" b="1" dirty="0" smtClean="0">
                <a:solidFill>
                  <a:srgbClr val="FF0000"/>
                </a:solidFill>
              </a:rPr>
              <a:t>          Национальными вепсскими блюдами вепсов считаются мучные:</a:t>
            </a:r>
          </a:p>
          <a:p>
            <a:pPr algn="just">
              <a:buNone/>
            </a:pPr>
            <a:r>
              <a:rPr lang="ru-RU" b="1" dirty="0" smtClean="0">
                <a:solidFill>
                  <a:srgbClr val="002060"/>
                </a:solidFill>
              </a:rPr>
              <a:t> </a:t>
            </a:r>
          </a:p>
          <a:p>
            <a:pPr algn="just">
              <a:buNone/>
            </a:pPr>
            <a:r>
              <a:rPr lang="ru-RU" b="1" dirty="0" smtClean="0">
                <a:solidFill>
                  <a:srgbClr val="002060"/>
                </a:solidFill>
              </a:rPr>
              <a:t>          </a:t>
            </a:r>
            <a:r>
              <a:rPr lang="ru-RU" b="1" dirty="0" smtClean="0">
                <a:solidFill>
                  <a:srgbClr val="FF0000"/>
                </a:solidFill>
              </a:rPr>
              <a:t>Сканцы</a:t>
            </a:r>
            <a:r>
              <a:rPr lang="ru-RU" b="1" dirty="0" smtClean="0">
                <a:solidFill>
                  <a:srgbClr val="002060"/>
                </a:solidFill>
              </a:rPr>
              <a:t> — для их приготовления мягкое пресное тесто раскатывают как можно тоньше в виде лепешек. На одну половину лепешки укладывают начинку, затем накрывают второй половиной, защипывают и жарят на растительном масле. Начинкой для сканцев может быть любая каша, грибы, творог, сладкий вариант начинки ― сахар или мед.</a:t>
            </a:r>
          </a:p>
          <a:p>
            <a:endParaRPr lang="ru-RU" dirty="0" smtClean="0"/>
          </a:p>
          <a:p>
            <a:endParaRPr lang="ru-RU" dirty="0"/>
          </a:p>
        </p:txBody>
      </p:sp>
      <p:pic>
        <p:nvPicPr>
          <p:cNvPr id="6" name="Содержимое 5" descr="Вепсские сканцы"/>
          <p:cNvPicPr>
            <a:picLocks noGrp="1"/>
          </p:cNvPicPr>
          <p:nvPr>
            <p:ph sz="half" idx="2"/>
          </p:nvPr>
        </p:nvPicPr>
        <p:blipFill>
          <a:blip r:embed="rId2" cstate="print"/>
          <a:stretch>
            <a:fillRect/>
          </a:stretch>
        </p:blipFill>
        <p:spPr bwMode="auto">
          <a:xfrm>
            <a:off x="4648200" y="2647156"/>
            <a:ext cx="4038600" cy="2524125"/>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92500" lnSpcReduction="20000"/>
          </a:bodyPr>
          <a:lstStyle/>
          <a:p>
            <a:pPr algn="just"/>
            <a:r>
              <a:rPr lang="ru-RU" b="1" dirty="0" smtClean="0">
                <a:solidFill>
                  <a:srgbClr val="FF0000"/>
                </a:solidFill>
              </a:rPr>
              <a:t>Колоба</a:t>
            </a:r>
            <a:r>
              <a:rPr lang="ru-RU" b="1" dirty="0" smtClean="0">
                <a:solidFill>
                  <a:srgbClr val="002060"/>
                </a:solidFill>
              </a:rPr>
              <a:t> — небольшие открытые пирожки из дрожжевого теста, по форме напоминающие ватрушки. Начинкой служат мятые ягоды черники или брусники, смешанные с сахаром.</a:t>
            </a:r>
          </a:p>
          <a:p>
            <a:pPr algn="just"/>
            <a:r>
              <a:rPr lang="ru-RU" b="1" dirty="0" err="1" smtClean="0">
                <a:solidFill>
                  <a:srgbClr val="FF0000"/>
                </a:solidFill>
              </a:rPr>
              <a:t>Помазуха</a:t>
            </a:r>
            <a:r>
              <a:rPr lang="ru-RU" b="1" dirty="0" smtClean="0">
                <a:solidFill>
                  <a:srgbClr val="002060"/>
                </a:solidFill>
              </a:rPr>
              <a:t> — большой открытый круглый пирог с начинкой из манной крупы, яйца и толокна.</a:t>
            </a:r>
          </a:p>
          <a:p>
            <a:pPr algn="just"/>
            <a:r>
              <a:rPr lang="ru-RU" b="1" dirty="0" err="1" smtClean="0">
                <a:solidFill>
                  <a:srgbClr val="FF0000"/>
                </a:solidFill>
              </a:rPr>
              <a:t>Загуста</a:t>
            </a:r>
            <a:r>
              <a:rPr lang="ru-RU" b="1" dirty="0" smtClean="0">
                <a:solidFill>
                  <a:srgbClr val="002060"/>
                </a:solidFill>
              </a:rPr>
              <a:t> — десертное блюдо, похожее на кисель. Готовится из заваренной на воде овсяной или ржаной муки, сахара и ягод.</a:t>
            </a:r>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Традиции вепсов"/>
          <p:cNvPicPr>
            <a:picLocks noGrp="1"/>
          </p:cNvPicPr>
          <p:nvPr>
            <p:ph idx="1"/>
          </p:nvPr>
        </p:nvPicPr>
        <p:blipFill>
          <a:blip r:embed="rId2" cstate="print"/>
          <a:stretch>
            <a:fillRect/>
          </a:stretch>
        </p:blipFill>
        <p:spPr bwMode="auto">
          <a:xfrm>
            <a:off x="951230" y="1646238"/>
            <a:ext cx="7241539" cy="4525962"/>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Внешность вепсов</a:t>
            </a:r>
            <a:endParaRPr lang="ru-RU" b="1" dirty="0">
              <a:solidFill>
                <a:srgbClr val="FF0000"/>
              </a:solidFill>
            </a:endParaRPr>
          </a:p>
        </p:txBody>
      </p:sp>
      <p:sp>
        <p:nvSpPr>
          <p:cNvPr id="3" name="Содержимое 2"/>
          <p:cNvSpPr>
            <a:spLocks noGrp="1"/>
          </p:cNvSpPr>
          <p:nvPr>
            <p:ph idx="1"/>
          </p:nvPr>
        </p:nvSpPr>
        <p:spPr/>
        <p:txBody>
          <a:bodyPr>
            <a:normAutofit fontScale="92500" lnSpcReduction="20000"/>
          </a:bodyPr>
          <a:lstStyle/>
          <a:p>
            <a:pPr marL="0" indent="0" algn="just">
              <a:buNone/>
            </a:pPr>
            <a:r>
              <a:rPr lang="ru-RU" b="1" dirty="0" smtClean="0">
                <a:solidFill>
                  <a:srgbClr val="002060"/>
                </a:solidFill>
              </a:rPr>
              <a:t>          Древняя </a:t>
            </a:r>
            <a:r>
              <a:rPr lang="ru-RU" b="1" dirty="0">
                <a:solidFill>
                  <a:srgbClr val="002060"/>
                </a:solidFill>
              </a:rPr>
              <a:t>карельская народность – часть </a:t>
            </a:r>
            <a:r>
              <a:rPr lang="ru-RU" b="1" dirty="0" err="1" smtClean="0">
                <a:solidFill>
                  <a:srgbClr val="002060"/>
                </a:solidFill>
              </a:rPr>
              <a:t>европеидной</a:t>
            </a:r>
            <a:r>
              <a:rPr lang="ru-RU" b="1" dirty="0" smtClean="0">
                <a:solidFill>
                  <a:srgbClr val="002060"/>
                </a:solidFill>
              </a:rPr>
              <a:t> </a:t>
            </a:r>
            <a:r>
              <a:rPr lang="ru-RU" b="1" dirty="0">
                <a:solidFill>
                  <a:srgbClr val="002060"/>
                </a:solidFill>
              </a:rPr>
              <a:t>расы с уральской примесью. Вепсы небольшого роста, со средним размером головы, лицо у них немного уплощенное, лоб низкий, нижняя челюсть слегка расширена, скулы выступают, кончик носа приподнят, также характерен небольшой рост волосяного покрова на нижней части лица. Волосы жителей республики Карелии прямые, преимущественно светлые.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0000"/>
                </a:solidFill>
              </a:rPr>
              <a:t>Хозяйственная деятельность</a:t>
            </a:r>
            <a:endParaRPr lang="ru-RU" b="1" dirty="0">
              <a:solidFill>
                <a:srgbClr val="FF0000"/>
              </a:solidFill>
            </a:endParaRPr>
          </a:p>
        </p:txBody>
      </p:sp>
      <p:sp>
        <p:nvSpPr>
          <p:cNvPr id="3" name="Содержимое 2"/>
          <p:cNvSpPr>
            <a:spLocks noGrp="1"/>
          </p:cNvSpPr>
          <p:nvPr>
            <p:ph idx="1"/>
          </p:nvPr>
        </p:nvSpPr>
        <p:spPr/>
        <p:txBody>
          <a:bodyPr>
            <a:normAutofit lnSpcReduction="10000"/>
          </a:bodyPr>
          <a:lstStyle/>
          <a:p>
            <a:pPr marL="0" indent="0" algn="just">
              <a:buNone/>
            </a:pPr>
            <a:r>
              <a:rPr lang="ru-RU" b="1" dirty="0" smtClean="0">
                <a:solidFill>
                  <a:srgbClr val="002060"/>
                </a:solidFill>
              </a:rPr>
              <a:t>          Национальные традиции вепсского народа включают все сферы материальной, социальной и духовной жизни народа. Для вепсов характерно проживание в небольших общинах, основным занятием было земледелие. Мужчины занимались также рыболовством и охотой, женщины ― ткачеством, шитьем и изготовлением изделий из бересты.</a:t>
            </a:r>
          </a:p>
          <a:p>
            <a:endParaRPr lang="ru-RU" dirty="0" smtClean="0"/>
          </a:p>
          <a:p>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Национальная одежда</a:t>
            </a:r>
            <a:endParaRPr lang="ru-RU" b="1" dirty="0">
              <a:solidFill>
                <a:srgbClr val="FF0000"/>
              </a:solidFill>
            </a:endParaRPr>
          </a:p>
        </p:txBody>
      </p:sp>
      <p:sp>
        <p:nvSpPr>
          <p:cNvPr id="3" name="Содержимое 2"/>
          <p:cNvSpPr>
            <a:spLocks noGrp="1"/>
          </p:cNvSpPr>
          <p:nvPr>
            <p:ph idx="1"/>
          </p:nvPr>
        </p:nvSpPr>
        <p:spPr/>
        <p:txBody>
          <a:bodyPr>
            <a:normAutofit fontScale="92500" lnSpcReduction="10000"/>
          </a:bodyPr>
          <a:lstStyle/>
          <a:p>
            <a:pPr marL="0" indent="0" algn="just">
              <a:buNone/>
            </a:pPr>
            <a:r>
              <a:rPr lang="ru-RU" b="1" dirty="0" smtClean="0">
                <a:solidFill>
                  <a:srgbClr val="002060"/>
                </a:solidFill>
              </a:rPr>
              <a:t>         Национальная одежда вепсов отличалась искусной вышивкой. Мужчины носили рубахи с воротником-стойкой, сшитые из домотканого холста и широкие штаны, женщины ― сарафаны из ярких тканей. Девушки ходили с непокрытой головой, волосы заплетали в косы и украшали их лентами. Замужние женщины носили чепцы ― головные уборов в виде капора, закрывающего волосы.</a:t>
            </a:r>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Вепсские одежды"/>
          <p:cNvPicPr>
            <a:picLocks noGrp="1"/>
          </p:cNvPicPr>
          <p:nvPr>
            <p:ph idx="1"/>
          </p:nvPr>
        </p:nvPicPr>
        <p:blipFill>
          <a:blip r:embed="rId2" cstate="print"/>
          <a:stretch>
            <a:fillRect/>
          </a:stretch>
        </p:blipFill>
        <p:spPr bwMode="auto">
          <a:xfrm>
            <a:off x="951230" y="1646238"/>
            <a:ext cx="7241539" cy="4525962"/>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85000" lnSpcReduction="10000"/>
          </a:bodyPr>
          <a:lstStyle/>
          <a:p>
            <a:pPr algn="just">
              <a:buNone/>
            </a:pPr>
            <a:r>
              <a:rPr lang="ru-RU" b="1" dirty="0" smtClean="0">
                <a:solidFill>
                  <a:srgbClr val="002060"/>
                </a:solidFill>
              </a:rPr>
              <a:t>          Вепсы</a:t>
            </a:r>
            <a:r>
              <a:rPr lang="ru-RU" b="1" dirty="0">
                <a:solidFill>
                  <a:srgbClr val="002060"/>
                </a:solidFill>
              </a:rPr>
              <a:t>, народ (фото представлены в данном материале), проживающий в Карелии, на праздники одевались нарядно. Женщин можно было увидеть в ярких кофтах-казачках и юбках с фартуками. В качестве головного убора служил платок, а замужние представительницы слабой половины человечества обязательно должны были носить еще и повойник. Обувь преобладала кожаная, берестяные лапти, или </a:t>
            </a:r>
            <a:r>
              <a:rPr lang="ru-RU" b="1" dirty="0" err="1">
                <a:solidFill>
                  <a:srgbClr val="002060"/>
                </a:solidFill>
              </a:rPr>
              <a:t>вирзут</a:t>
            </a:r>
            <a:r>
              <a:rPr lang="ru-RU" b="1" dirty="0">
                <a:solidFill>
                  <a:srgbClr val="002060"/>
                </a:solidFill>
              </a:rPr>
              <a:t>, использовались только для </a:t>
            </a:r>
            <a:r>
              <a:rPr lang="ru-RU" b="1" dirty="0" smtClean="0">
                <a:solidFill>
                  <a:srgbClr val="002060"/>
                </a:solidFill>
              </a:rPr>
              <a:t>работы.</a:t>
            </a:r>
            <a:endParaRPr lang="ru-RU" b="1" dirty="0">
              <a:solidFill>
                <a:srgbClr val="00206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85000" lnSpcReduction="20000"/>
          </a:bodyPr>
          <a:lstStyle/>
          <a:p>
            <a:pPr algn="just">
              <a:buNone/>
            </a:pPr>
            <a:r>
              <a:rPr lang="ru-RU" b="1" dirty="0" smtClean="0">
                <a:solidFill>
                  <a:srgbClr val="002060"/>
                </a:solidFill>
              </a:rPr>
              <a:t>           Покрой </a:t>
            </a:r>
            <a:r>
              <a:rPr lang="ru-RU" b="1" dirty="0">
                <a:solidFill>
                  <a:srgbClr val="002060"/>
                </a:solidFill>
              </a:rPr>
              <a:t>и материал, используемый для пошива одежды, очень близки к </a:t>
            </a:r>
            <a:r>
              <a:rPr lang="ru-RU" b="1" dirty="0" err="1">
                <a:solidFill>
                  <a:srgbClr val="002060"/>
                </a:solidFill>
              </a:rPr>
              <a:t>северновеликорусским</a:t>
            </a:r>
            <a:r>
              <a:rPr lang="ru-RU" b="1" dirty="0">
                <a:solidFill>
                  <a:srgbClr val="002060"/>
                </a:solidFill>
              </a:rPr>
              <a:t>, но со многими довольно самобытными чертами. Так, в сарафанах можно было увидеть только вепсов, проживающих на юге Карелии, а вот женщин </a:t>
            </a:r>
            <a:r>
              <a:rPr lang="ru-RU" b="1" dirty="0" err="1">
                <a:solidFill>
                  <a:srgbClr val="002060"/>
                </a:solidFill>
              </a:rPr>
              <a:t>Прионежья</a:t>
            </a:r>
            <a:r>
              <a:rPr lang="ru-RU" b="1" dirty="0">
                <a:solidFill>
                  <a:srgbClr val="002060"/>
                </a:solidFill>
              </a:rPr>
              <a:t> – в продольно-полосатых юбках. Мужчины зимой носили шапки из меха зайцев и шейный платок (</a:t>
            </a:r>
            <a:r>
              <a:rPr lang="ru-RU" b="1" dirty="0" err="1">
                <a:solidFill>
                  <a:srgbClr val="002060"/>
                </a:solidFill>
              </a:rPr>
              <a:t>каглан</a:t>
            </a:r>
            <a:r>
              <a:rPr lang="ru-RU" b="1" dirty="0">
                <a:solidFill>
                  <a:srgbClr val="002060"/>
                </a:solidFill>
              </a:rPr>
              <a:t> </a:t>
            </a:r>
            <a:r>
              <a:rPr lang="ru-RU" b="1" dirty="0" err="1">
                <a:solidFill>
                  <a:srgbClr val="002060"/>
                </a:solidFill>
              </a:rPr>
              <a:t>пайк</a:t>
            </a:r>
            <a:r>
              <a:rPr lang="ru-RU" b="1" dirty="0">
                <a:solidFill>
                  <a:srgbClr val="002060"/>
                </a:solidFill>
              </a:rPr>
              <a:t>). Сегодня народную одежду не носит народ вепсы, национальный костюм сохранился только у пожилых людей. Из традиционного по-прежнему используются головные платки, полусуконные кафтаны, шерстяные юбки и вязаные изделия. </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Литейная">
  <a:themeElements>
    <a:clrScheme name="Литейная">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Литейная">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Литейная">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78</TotalTime>
  <Words>1057</Words>
  <Application>Microsoft Office PowerPoint</Application>
  <PresentationFormat>Экран (4:3)</PresentationFormat>
  <Paragraphs>44</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Литейная</vt:lpstr>
      <vt:lpstr>Вепсы</vt:lpstr>
      <vt:lpstr>Историческая справка</vt:lpstr>
      <vt:lpstr>Слайд 3</vt:lpstr>
      <vt:lpstr>Внешность вепсов</vt:lpstr>
      <vt:lpstr>Хозяйственная деятельность</vt:lpstr>
      <vt:lpstr>Национальная одежда</vt:lpstr>
      <vt:lpstr>Слайд 7</vt:lpstr>
      <vt:lpstr>Слайд 8</vt:lpstr>
      <vt:lpstr>Слайд 9</vt:lpstr>
      <vt:lpstr>Слайд 10</vt:lpstr>
      <vt:lpstr>Жилище вепсов</vt:lpstr>
      <vt:lpstr>Слайд 12</vt:lpstr>
      <vt:lpstr>Религиозные верования  народа</vt:lpstr>
      <vt:lpstr>Праздники</vt:lpstr>
      <vt:lpstr>Слайд 15</vt:lpstr>
      <vt:lpstr>Слайд 16</vt:lpstr>
      <vt:lpstr>Слайд 17</vt:lpstr>
      <vt:lpstr>Национальная кухня</vt:lpstr>
      <vt:lpstr>Слайд 19</vt:lpstr>
      <vt:lpstr>Слайд 20</vt:lpstr>
      <vt:lpstr>Слайд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Вепсы</dc:title>
  <dc:creator>Александр Лесников</dc:creator>
  <cp:lastModifiedBy>Александр Лесников</cp:lastModifiedBy>
  <cp:revision>57</cp:revision>
  <dcterms:created xsi:type="dcterms:W3CDTF">2022-01-15T13:13:24Z</dcterms:created>
  <dcterms:modified xsi:type="dcterms:W3CDTF">2023-06-09T11:27:08Z</dcterms:modified>
</cp:coreProperties>
</file>