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2" r:id="rId8"/>
    <p:sldId id="261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8" d="100"/>
          <a:sy n="68" d="100"/>
        </p:scale>
        <p:origin x="-690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10.10.2017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4143380"/>
            <a:ext cx="8115328" cy="2175124"/>
          </a:xfrm>
        </p:spPr>
        <p:txBody>
          <a:bodyPr/>
          <a:lstStyle/>
          <a:p>
            <a:r>
              <a:rPr lang="ru-RU" sz="5400" dirty="0" smtClean="0"/>
              <a:t>Американская кухня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Shrimp_gumbo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57158" y="3071810"/>
            <a:ext cx="4610104" cy="3457578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00628" y="571456"/>
            <a:ext cx="3824286" cy="5929378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dirty="0" smtClean="0"/>
              <a:t>     В состав </a:t>
            </a:r>
            <a:r>
              <a:rPr lang="ru-RU" dirty="0" err="1" smtClean="0"/>
              <a:t>гамбо</a:t>
            </a:r>
            <a:r>
              <a:rPr lang="ru-RU" dirty="0" smtClean="0"/>
              <a:t> входят: овощи (помидоры, окра, лук, сладкий перец), мясо, курица, колбасы, ветчина или морепродукты (креветки, крабы или </a:t>
            </a:r>
          </a:p>
          <a:p>
            <a:pPr algn="ctr">
              <a:buNone/>
            </a:pPr>
            <a:r>
              <a:rPr lang="ru-RU" dirty="0" smtClean="0"/>
              <a:t>устрицы).</a:t>
            </a:r>
          </a:p>
          <a:p>
            <a:pPr algn="ctr">
              <a:buNone/>
            </a:pPr>
            <a:r>
              <a:rPr lang="ru-RU" dirty="0" smtClean="0"/>
              <a:t>      Блюдо </a:t>
            </a:r>
            <a:r>
              <a:rPr lang="ru-RU" dirty="0" smtClean="0"/>
              <a:t>загущается соусом ру, который готовится из муки и масла (мука обжаривается в масле до светло-кирпичного цвета), благодаря чему суп становится густым, а также приправляется креольской </a:t>
            </a:r>
            <a:endParaRPr lang="ru-RU" dirty="0" smtClean="0"/>
          </a:p>
          <a:p>
            <a:pPr algn="ctr">
              <a:buNone/>
            </a:pPr>
            <a:r>
              <a:rPr lang="ru-RU" dirty="0" smtClean="0"/>
              <a:t> </a:t>
            </a:r>
            <a:r>
              <a:rPr lang="ru-RU" dirty="0" smtClean="0"/>
              <a:t>      специей </a:t>
            </a:r>
            <a:r>
              <a:rPr lang="ru-RU" dirty="0" smtClean="0"/>
              <a:t>(порошком из высушенных молотых листьев дерева сассафрас).</a:t>
            </a:r>
          </a:p>
          <a:p>
            <a:endParaRPr lang="ru-RU" dirty="0"/>
          </a:p>
        </p:txBody>
      </p:sp>
      <p:sp>
        <p:nvSpPr>
          <p:cNvPr id="6" name="Содержимое 3"/>
          <p:cNvSpPr txBox="1">
            <a:spLocks/>
          </p:cNvSpPr>
          <p:nvPr/>
        </p:nvSpPr>
        <p:spPr>
          <a:xfrm>
            <a:off x="357158" y="214290"/>
            <a:ext cx="4038600" cy="264320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Гумбо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или </a:t>
            </a:r>
            <a:r>
              <a:rPr kumimoji="0" lang="ru-RU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Гамбо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 — блюдо американской кухни, распространённое в штате Луизиана. Представляет собой густой суп со специями, похожий по консистенции на рагу.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sz="half" idx="1"/>
          </p:nvPr>
        </p:nvSpPr>
        <p:spPr>
          <a:xfrm>
            <a:off x="214282" y="285728"/>
            <a:ext cx="4929222" cy="2571767"/>
          </a:xfrm>
        </p:spPr>
        <p:txBody>
          <a:bodyPr>
            <a:normAutofit fontScale="77500" lnSpcReduction="20000"/>
          </a:bodyPr>
          <a:lstStyle/>
          <a:p>
            <a:pPr>
              <a:buFont typeface="Wingdings" pitchFamily="2" charset="2"/>
              <a:buChar char="q"/>
            </a:pPr>
            <a:r>
              <a:rPr lang="ru-RU" b="1" dirty="0" err="1" smtClean="0"/>
              <a:t>Кобб</a:t>
            </a:r>
            <a:r>
              <a:rPr lang="ru-RU" dirty="0" smtClean="0"/>
              <a:t> — распространенный в кухне США салат, состоящий, как правило, из нарезанной </a:t>
            </a:r>
            <a:r>
              <a:rPr lang="ru-RU" dirty="0" smtClean="0"/>
              <a:t>зелени, </a:t>
            </a:r>
            <a:r>
              <a:rPr lang="ru-RU" dirty="0" smtClean="0"/>
              <a:t>помидоров, жареного бекона, отварного куриного мяса, авокадо, варёных яиц, лука, сыра рокфор и винегретной заправки. Иногда также в его состав входят чёрные оливки.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14942" y="357166"/>
            <a:ext cx="3471858" cy="600079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  Существует </a:t>
            </a:r>
            <a:r>
              <a:rPr lang="ru-RU" dirty="0" smtClean="0"/>
              <a:t>несколько версий изобретения данного салата. </a:t>
            </a:r>
            <a:r>
              <a:rPr lang="ru-RU" dirty="0" smtClean="0"/>
              <a:t>Одна из них утверждает, что он появился в 1930-х годах в голливудском ресторане </a:t>
            </a:r>
            <a:r>
              <a:rPr lang="ru-RU" dirty="0" err="1" smtClean="0"/>
              <a:t>Brown</a:t>
            </a:r>
            <a:r>
              <a:rPr lang="ru-RU" dirty="0" smtClean="0"/>
              <a:t> </a:t>
            </a:r>
            <a:r>
              <a:rPr lang="ru-RU" dirty="0" err="1" smtClean="0"/>
              <a:t>Derby</a:t>
            </a:r>
            <a:r>
              <a:rPr lang="ru-RU" dirty="0" smtClean="0"/>
              <a:t> и был назван по имени владельца этого заведения, Роберта </a:t>
            </a:r>
            <a:r>
              <a:rPr lang="ru-RU" dirty="0" err="1" smtClean="0"/>
              <a:t>Говарда</a:t>
            </a:r>
            <a:r>
              <a:rPr lang="ru-RU" dirty="0" smtClean="0"/>
              <a:t> </a:t>
            </a:r>
            <a:r>
              <a:rPr lang="ru-RU" dirty="0" err="1" smtClean="0"/>
              <a:t>Кобба</a:t>
            </a:r>
            <a:r>
              <a:rPr lang="ru-RU" dirty="0" smtClean="0"/>
              <a:t>. Легенда </a:t>
            </a:r>
            <a:r>
              <a:rPr lang="ru-RU" dirty="0" smtClean="0"/>
              <a:t>гласит, что однажды </a:t>
            </a:r>
            <a:r>
              <a:rPr lang="ru-RU" dirty="0" err="1" smtClean="0"/>
              <a:t>Кобб</a:t>
            </a:r>
            <a:r>
              <a:rPr lang="ru-RU" dirty="0" smtClean="0"/>
              <a:t> до полуночи ничего не ел, а затем смешал найденные на кухне остатки еды и добавил к ним приготовленный поваром бекон и французскую приправу.</a:t>
            </a:r>
            <a:endParaRPr lang="ru-RU" dirty="0"/>
          </a:p>
        </p:txBody>
      </p:sp>
      <p:pic>
        <p:nvPicPr>
          <p:cNvPr id="6146" name="Picture 2" descr="C:\Users\Admin\Desktop\Brown_Derby_Cobb_Salad_(244019593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000372"/>
            <a:ext cx="4225925" cy="33807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71472" y="285729"/>
            <a:ext cx="8072494" cy="2000263"/>
          </a:xfrm>
        </p:spPr>
        <p:txBody>
          <a:bodyPr>
            <a:normAutofit fontScale="85000" lnSpcReduction="20000"/>
          </a:bodyPr>
          <a:lstStyle/>
          <a:p>
            <a:pPr>
              <a:buFont typeface="Wingdings" pitchFamily="2" charset="2"/>
              <a:buChar char="q"/>
            </a:pPr>
            <a:r>
              <a:rPr lang="ru-RU" b="1" dirty="0" smtClean="0"/>
              <a:t>Тыквенный пирог</a:t>
            </a:r>
            <a:r>
              <a:rPr lang="ru-RU" dirty="0" smtClean="0"/>
              <a:t>  — традиционный десерт американской кухни, открытый пирог с начинкой из тыквы. Его пекут, как правило, после окончания сбора урожая, в конце осени — начале зимы. Тыквенным пирогом часто угощают на Хэллоуин, День благодарения и Рождество</a:t>
            </a:r>
            <a:r>
              <a:rPr lang="ru-RU" dirty="0" smtClean="0"/>
              <a:t>.</a:t>
            </a:r>
            <a:endParaRPr lang="ru-RU" dirty="0" smtClean="0"/>
          </a:p>
        </p:txBody>
      </p:sp>
      <p:pic>
        <p:nvPicPr>
          <p:cNvPr id="5" name="Содержимое 4" descr="800px-Pumpkin_Pie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643042" y="2357430"/>
            <a:ext cx="6000792" cy="3990527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85720" y="357166"/>
            <a:ext cx="4181476" cy="3257536"/>
          </a:xfrm>
        </p:spPr>
        <p:txBody>
          <a:bodyPr>
            <a:normAutofit fontScale="77500" lnSpcReduction="20000"/>
          </a:bodyPr>
          <a:lstStyle/>
          <a:p>
            <a:pPr>
              <a:buFont typeface="Wingdings" pitchFamily="2" charset="2"/>
              <a:buChar char="q"/>
            </a:pPr>
            <a:r>
              <a:rPr lang="ru-RU" b="1" dirty="0" err="1" smtClean="0"/>
              <a:t>Ара́хисовая</a:t>
            </a:r>
            <a:r>
              <a:rPr lang="ru-RU" b="1" dirty="0" smtClean="0"/>
              <a:t> </a:t>
            </a:r>
            <a:r>
              <a:rPr lang="ru-RU" b="1" dirty="0" err="1" smtClean="0"/>
              <a:t>па́ста</a:t>
            </a:r>
            <a:r>
              <a:rPr lang="ru-RU" dirty="0" smtClean="0"/>
              <a:t> — паста из мелко измельчённых или перетёртых бобов арахиса, в которую может добавляться небольшое количество растительного масла и соли. Традиционный продукт кухни США, где 24 января провозглашено Национальным днём арахисовой </a:t>
            </a:r>
            <a:r>
              <a:rPr lang="ru-RU" dirty="0" smtClean="0"/>
              <a:t>пасты.</a:t>
            </a:r>
            <a:endParaRPr lang="ru-RU" dirty="0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14876" y="428604"/>
            <a:ext cx="4038600" cy="285752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  Во </a:t>
            </a:r>
            <a:r>
              <a:rPr lang="ru-RU" dirty="0" smtClean="0"/>
              <a:t>время типичного американского завтрака арахисовую пасту употребляют в чистом виде, как намазку на белый </a:t>
            </a:r>
            <a:r>
              <a:rPr lang="ru-RU" dirty="0" smtClean="0"/>
              <a:t>хлеб. Широко </a:t>
            </a:r>
            <a:r>
              <a:rPr lang="ru-RU" dirty="0" smtClean="0"/>
              <a:t>используется также как полуфабрикат для производства крекеров и кондитерских продуктов со вкусом арахиса</a:t>
            </a:r>
            <a:r>
              <a:rPr lang="ru-RU" dirty="0" smtClean="0"/>
              <a:t>.</a:t>
            </a:r>
            <a:endParaRPr lang="ru-RU" dirty="0" smtClean="0"/>
          </a:p>
        </p:txBody>
      </p:sp>
      <p:pic>
        <p:nvPicPr>
          <p:cNvPr id="7170" name="Picture 2" descr="C:\Users\Admin\Desktop\shutterstock_30719829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3440918"/>
            <a:ext cx="4929222" cy="34170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285729"/>
            <a:ext cx="9144000" cy="2357453"/>
          </a:xfrm>
        </p:spPr>
        <p:txBody>
          <a:bodyPr>
            <a:normAutofit fontScale="70000" lnSpcReduction="20000"/>
          </a:bodyPr>
          <a:lstStyle/>
          <a:p>
            <a:pPr algn="ctr">
              <a:buFont typeface="Wingdings" pitchFamily="2" charset="2"/>
              <a:buChar char="q"/>
            </a:pPr>
            <a:r>
              <a:rPr lang="ru-RU" b="1" dirty="0" smtClean="0"/>
              <a:t>Банановый </a:t>
            </a:r>
            <a:r>
              <a:rPr lang="ru-RU" b="1" dirty="0" err="1" smtClean="0"/>
              <a:t>сплит</a:t>
            </a:r>
            <a:r>
              <a:rPr lang="ru-RU" dirty="0" smtClean="0"/>
              <a:t> — десерт из мороженого, типичный десерт американской кухни.</a:t>
            </a:r>
          </a:p>
          <a:p>
            <a:pPr algn="ctr">
              <a:buNone/>
            </a:pPr>
            <a:r>
              <a:rPr lang="ru-RU" dirty="0" smtClean="0"/>
              <a:t>    В </a:t>
            </a:r>
            <a:r>
              <a:rPr lang="ru-RU" dirty="0" smtClean="0"/>
              <a:t>классическом варианте банановый </a:t>
            </a:r>
            <a:r>
              <a:rPr lang="ru-RU" dirty="0" err="1" smtClean="0"/>
              <a:t>сплит</a:t>
            </a:r>
            <a:r>
              <a:rPr lang="ru-RU" dirty="0" smtClean="0"/>
              <a:t> состоит из очищенного банана, разрезанного вдоль, на который выкладываются шарики ванильного, шоколадного и клубничного мороженого, которые поливаются ананасовым и клубничным сиропами и шоколадным соусом. Затем сладкое блюдо посыпается орехами, украшается взбитыми сливками </a:t>
            </a:r>
            <a:r>
              <a:rPr lang="ru-RU" dirty="0" smtClean="0"/>
              <a:t>и</a:t>
            </a:r>
            <a:r>
              <a:rPr lang="ru-RU" dirty="0" smtClean="0"/>
              <a:t> коктейльной вишней. </a:t>
            </a:r>
            <a:endParaRPr lang="ru-RU" dirty="0"/>
          </a:p>
        </p:txBody>
      </p:sp>
      <p:pic>
        <p:nvPicPr>
          <p:cNvPr id="8195" name="Picture 3" descr="C:\Users\Admin\Desktop\800px-Traditional_Banana_Boa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786058"/>
            <a:ext cx="5020311" cy="3338506"/>
          </a:xfrm>
          <a:prstGeom prst="rect">
            <a:avLst/>
          </a:prstGeom>
          <a:noFill/>
        </p:spPr>
      </p:pic>
      <p:pic>
        <p:nvPicPr>
          <p:cNvPr id="8196" name="Picture 4" descr="C:\Users\Admin\Desktop\stock-photo-banana-split-on-wooden-backgroung-50559273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4064" y="3786190"/>
            <a:ext cx="4639936" cy="30718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85728"/>
            <a:ext cx="7772400" cy="114073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Блюда традиционной американской кухни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571612"/>
            <a:ext cx="8043890" cy="478394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Рецепты </a:t>
            </a:r>
            <a:r>
              <a:rPr lang="ru-RU" dirty="0" smtClean="0"/>
              <a:t>американской кухни формировались под влиянием национальной кухни первых поселенцев, в первую очередь, английской, а также индейской (местной), испанской, немецкой, французской, итальянской, китайской, африканской и др. Большое значение для создания рецептов приготовления пищи в американских семьях имеют климат, условия различных регионов Америки.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0" y="0"/>
            <a:ext cx="4000496" cy="657227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dirty="0" smtClean="0"/>
              <a:t>      Повсеместно </a:t>
            </a:r>
            <a:r>
              <a:rPr lang="ru-RU" sz="2000" dirty="0" smtClean="0"/>
              <a:t>распространены салаты: от наиболее простых до многокомпонентных фирменных смесей на овощной основе.</a:t>
            </a:r>
            <a:endParaRPr lang="ru-RU" sz="1900" dirty="0" smtClean="0"/>
          </a:p>
          <a:p>
            <a:pPr>
              <a:buNone/>
            </a:pPr>
            <a:r>
              <a:rPr lang="ru-RU" sz="1900" b="1" dirty="0" smtClean="0"/>
              <a:t>       «</a:t>
            </a:r>
            <a:r>
              <a:rPr lang="ru-RU" sz="1900" b="1" dirty="0" smtClean="0"/>
              <a:t>Цезарь»</a:t>
            </a:r>
            <a:r>
              <a:rPr lang="ru-RU" sz="1900" dirty="0" smtClean="0"/>
              <a:t> — популярный салат, одно из самых известных блюд североамериканской кухни</a:t>
            </a:r>
            <a:r>
              <a:rPr lang="ru-RU" sz="1900" dirty="0" smtClean="0"/>
              <a:t>.</a:t>
            </a:r>
            <a:endParaRPr lang="ru-RU" sz="1900" dirty="0" smtClean="0"/>
          </a:p>
          <a:p>
            <a:pPr>
              <a:buFont typeface="Wingdings" pitchFamily="2" charset="2"/>
              <a:buChar char="q"/>
            </a:pPr>
            <a:r>
              <a:rPr lang="ru-RU" sz="1900" dirty="0" smtClean="0"/>
              <a:t>Салат </a:t>
            </a:r>
            <a:r>
              <a:rPr lang="ru-RU" sz="1900" dirty="0" smtClean="0"/>
              <a:t>получил название не по имени Гая Юлия Цезаря, а по имени человека, наиболее часто называемого изобретателем этого блюда — американского повара итальянского происхождения Цезаря </a:t>
            </a:r>
            <a:r>
              <a:rPr lang="ru-RU" sz="1900" dirty="0" err="1" smtClean="0"/>
              <a:t>Кардини</a:t>
            </a:r>
            <a:r>
              <a:rPr lang="ru-RU" sz="1900" dirty="0" smtClean="0"/>
              <a:t>, </a:t>
            </a:r>
            <a:r>
              <a:rPr lang="ru-RU" sz="1900" dirty="0" smtClean="0"/>
              <a:t>который в 20-40-х годах XX века владел несколькими ресторанами в городе Тихуана, находящемся на территории </a:t>
            </a:r>
            <a:r>
              <a:rPr lang="ru-RU" sz="1900" dirty="0" smtClean="0"/>
              <a:t>Мексики. </a:t>
            </a:r>
            <a:r>
              <a:rPr lang="ru-RU" sz="1900" dirty="0" smtClean="0"/>
              <a:t/>
            </a:r>
            <a:br>
              <a:rPr lang="ru-RU" sz="1900" dirty="0" smtClean="0"/>
            </a:br>
            <a:endParaRPr lang="ru-RU" sz="1900" dirty="0"/>
          </a:p>
        </p:txBody>
      </p:sp>
      <p:pic>
        <p:nvPicPr>
          <p:cNvPr id="7" name="Содержимое 6" descr="салат-цезарь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987240" y="3357562"/>
            <a:ext cx="5156760" cy="3294597"/>
          </a:xfrm>
        </p:spPr>
      </p:pic>
      <p:sp>
        <p:nvSpPr>
          <p:cNvPr id="4" name="Содержимое 4"/>
          <p:cNvSpPr txBox="1">
            <a:spLocks/>
          </p:cNvSpPr>
          <p:nvPr/>
        </p:nvSpPr>
        <p:spPr>
          <a:xfrm>
            <a:off x="4286248" y="285728"/>
            <a:ext cx="4429156" cy="35719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1953 году салат «Цезарь» был отмечен Эпикурейским обществом в Париже как «лучший рецепт, появившийся в Америке за последние 50 лет».</a:t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00034" y="214291"/>
            <a:ext cx="8229600" cy="1571635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dirty="0" smtClean="0"/>
              <a:t>Типичными для кухни южных штатов являются жареная </a:t>
            </a:r>
            <a:r>
              <a:rPr lang="ru-RU" dirty="0" smtClean="0"/>
              <a:t>во фритюре</a:t>
            </a:r>
            <a:r>
              <a:rPr lang="ru-RU" dirty="0" smtClean="0"/>
              <a:t> </a:t>
            </a:r>
            <a:r>
              <a:rPr lang="ru-RU" dirty="0" smtClean="0"/>
              <a:t>курятина,</a:t>
            </a:r>
            <a:r>
              <a:rPr lang="en-US" dirty="0" smtClean="0"/>
              <a:t> </a:t>
            </a:r>
            <a:r>
              <a:rPr lang="ru-RU" dirty="0" smtClean="0"/>
              <a:t>шницели из </a:t>
            </a:r>
            <a:r>
              <a:rPr lang="ru-RU" dirty="0" smtClean="0"/>
              <a:t>говядины</a:t>
            </a:r>
            <a:r>
              <a:rPr lang="en-US" dirty="0" smtClean="0"/>
              <a:t>, </a:t>
            </a:r>
            <a:r>
              <a:rPr lang="ru-RU" dirty="0" smtClean="0"/>
              <a:t>барбекю,</a:t>
            </a:r>
            <a:r>
              <a:rPr lang="ru-RU" dirty="0" smtClean="0"/>
              <a:t> оладьи и хлеб из кукурузной муки, крабы, крабовые </a:t>
            </a:r>
            <a:r>
              <a:rPr lang="ru-RU" dirty="0" smtClean="0"/>
              <a:t>супы</a:t>
            </a:r>
            <a:r>
              <a:rPr lang="en-US" dirty="0" smtClean="0"/>
              <a:t> </a:t>
            </a:r>
            <a:r>
              <a:rPr lang="ru-RU" dirty="0" smtClean="0"/>
              <a:t>и крабовые </a:t>
            </a:r>
            <a:r>
              <a:rPr lang="ru-RU" dirty="0" smtClean="0"/>
              <a:t>котлеты</a:t>
            </a:r>
            <a:r>
              <a:rPr lang="en-US" dirty="0" smtClean="0"/>
              <a:t>.</a:t>
            </a:r>
            <a:endParaRPr lang="ru-RU" dirty="0"/>
          </a:p>
        </p:txBody>
      </p:sp>
      <p:pic>
        <p:nvPicPr>
          <p:cNvPr id="1026" name="Picture 2" descr="C:\Users\Admin\Desktop\Southern Fried Chicken Recipe[3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714488"/>
            <a:ext cx="3714776" cy="2478769"/>
          </a:xfrm>
          <a:prstGeom prst="rect">
            <a:avLst/>
          </a:prstGeom>
          <a:noFill/>
        </p:spPr>
      </p:pic>
      <p:pic>
        <p:nvPicPr>
          <p:cNvPr id="1027" name="Picture 3" descr="C:\Users\Admin\Desktop\kak-prigotovit-shnitzel-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4143380"/>
            <a:ext cx="3505102" cy="2500306"/>
          </a:xfrm>
          <a:prstGeom prst="rect">
            <a:avLst/>
          </a:prstGeom>
          <a:noFill/>
        </p:spPr>
      </p:pic>
      <p:pic>
        <p:nvPicPr>
          <p:cNvPr id="1029" name="Picture 5" descr="C:\Users\Admin\Desktop\barbecue_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1643050"/>
            <a:ext cx="3798896" cy="2514869"/>
          </a:xfrm>
          <a:prstGeom prst="rect">
            <a:avLst/>
          </a:prstGeom>
          <a:noFill/>
        </p:spPr>
      </p:pic>
      <p:pic>
        <p:nvPicPr>
          <p:cNvPr id="1030" name="Picture 6" descr="C:\Users\Admin\Desktop\she-crab-soup-ck-x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4311659"/>
            <a:ext cx="3395121" cy="25463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715436" cy="1757362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dirty="0" smtClean="0"/>
              <a:t>На Юго-Западе страны доминирует синтез мексиканской и американской кухонь, так называемый текс-мекс, характерными блюдами которого являются фахитас, </a:t>
            </a:r>
            <a:r>
              <a:rPr lang="ru-RU" dirty="0" err="1" smtClean="0"/>
              <a:t>такос</a:t>
            </a:r>
            <a:r>
              <a:rPr lang="ru-RU" dirty="0" smtClean="0"/>
              <a:t>, </a:t>
            </a:r>
            <a:r>
              <a:rPr lang="ru-RU" dirty="0" err="1" smtClean="0"/>
              <a:t>буррито</a:t>
            </a:r>
            <a:r>
              <a:rPr lang="ru-RU" dirty="0" smtClean="0"/>
              <a:t>,</a:t>
            </a:r>
            <a:r>
              <a:rPr lang="ru-RU" dirty="0" smtClean="0"/>
              <a:t> </a:t>
            </a:r>
            <a:r>
              <a:rPr lang="ru-RU" dirty="0" err="1" smtClean="0"/>
              <a:t>чили</a:t>
            </a:r>
            <a:r>
              <a:rPr lang="ru-RU" dirty="0" smtClean="0"/>
              <a:t> кон </a:t>
            </a:r>
            <a:r>
              <a:rPr lang="ru-RU" dirty="0" err="1" smtClean="0"/>
              <a:t>карне</a:t>
            </a:r>
            <a:r>
              <a:rPr lang="ru-RU" dirty="0" smtClean="0"/>
              <a:t>, фаршированные сладкие перцы и другие блюда </a:t>
            </a:r>
            <a:r>
              <a:rPr lang="ru-RU" dirty="0" err="1" smtClean="0"/>
              <a:t>техасско-мексиканской</a:t>
            </a:r>
            <a:r>
              <a:rPr lang="ru-RU" dirty="0" smtClean="0"/>
              <a:t> кухни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050" name="Picture 2" descr="C:\Users\Admin\Desktop\kak_prigotovit_fahita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000240"/>
            <a:ext cx="3349112" cy="2233621"/>
          </a:xfrm>
          <a:prstGeom prst="rect">
            <a:avLst/>
          </a:prstGeom>
          <a:noFill/>
        </p:spPr>
      </p:pic>
      <p:pic>
        <p:nvPicPr>
          <p:cNvPr id="2051" name="Picture 3" descr="C:\Users\Admin\Desktop\97869504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4071942"/>
            <a:ext cx="4179087" cy="2786058"/>
          </a:xfrm>
          <a:prstGeom prst="rect">
            <a:avLst/>
          </a:prstGeom>
          <a:noFill/>
        </p:spPr>
      </p:pic>
      <p:pic>
        <p:nvPicPr>
          <p:cNvPr id="2052" name="Picture 4" descr="C:\Users\Admin\Desktop\meksikanskaja-kuhnja-2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36299" y="1714488"/>
            <a:ext cx="5107701" cy="2870216"/>
          </a:xfrm>
          <a:prstGeom prst="rect">
            <a:avLst/>
          </a:prstGeom>
          <a:noFill/>
        </p:spPr>
      </p:pic>
      <p:pic>
        <p:nvPicPr>
          <p:cNvPr id="2053" name="Picture 5" descr="C:\Users\Admin\Desktop\0010342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3504" y="4000500"/>
            <a:ext cx="3810000" cy="2857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500043"/>
            <a:ext cx="8229600" cy="3643338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В американской кухне часто для гарнира используется рис — длинный, коричневый и дикий. В приготовлении пищи употребляется много специй: чесночный порошок, несколько видов перца, гвоздика, мускатный орех, душица, эстрагон, корица, имбирь, лавровый лист, тмин, укроп, ваниль, порошок </a:t>
            </a:r>
            <a:r>
              <a:rPr lang="ru-RU" dirty="0" smtClean="0"/>
              <a:t>лука</a:t>
            </a:r>
            <a:r>
              <a:rPr lang="en-US" dirty="0" smtClean="0"/>
              <a:t>.</a:t>
            </a:r>
            <a:endParaRPr lang="ru-RU" dirty="0"/>
          </a:p>
        </p:txBody>
      </p:sp>
      <p:pic>
        <p:nvPicPr>
          <p:cNvPr id="5122" name="Picture 2" descr="C:\Users\Admin\Desktop\27Herbs-spic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9576" y="4143380"/>
            <a:ext cx="7300964" cy="25003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0" y="285728"/>
            <a:ext cx="9144000" cy="3071834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dirty="0" smtClean="0"/>
              <a:t>     Очень </a:t>
            </a:r>
            <a:r>
              <a:rPr lang="ru-RU" dirty="0" smtClean="0"/>
              <a:t>часто американцы питаются вне дома, в основном обед проходит в недорогих заведениях общепита. Такой способ питания позволяет экономить не только время на приготовление еды, но и деньги. Такая «быстрая еда» стала популярной в Америке в начале XX века после Первой мировой войны. В то время национальная кухня понемногу сдавала свои позиции, так как приготовление еды дома занимало слишком много времени и требовало много продуктов. Ресторанная же кухня вполне могла обеспечить всех и каждого готовым столом. Американцам ничего не оставалось, как перейти на дешевое и быстрое серийное изготовление пищи. </a:t>
            </a:r>
            <a:endParaRPr lang="ru-RU" dirty="0"/>
          </a:p>
        </p:txBody>
      </p:sp>
      <p:pic>
        <p:nvPicPr>
          <p:cNvPr id="4099" name="Picture 3" descr="C:\Users\Admin\Desktop\57470c3d8b1c2_default_big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3249644"/>
            <a:ext cx="7858198" cy="36083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"/>
            <a:ext cx="8229600" cy="2143116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en-US" dirty="0" smtClean="0"/>
              <a:t>    </a:t>
            </a:r>
            <a:r>
              <a:rPr lang="ru-RU" dirty="0" smtClean="0"/>
              <a:t>После </a:t>
            </a:r>
            <a:r>
              <a:rPr lang="ru-RU" dirty="0" smtClean="0"/>
              <a:t>десерта американцы любят выпить чашку кофе, реже - чая. </a:t>
            </a:r>
            <a:r>
              <a:rPr lang="ru-RU" dirty="0" smtClean="0"/>
              <a:t>Очень </a:t>
            </a:r>
            <a:r>
              <a:rPr lang="ru-RU" dirty="0" smtClean="0"/>
              <a:t>распространены кока-кола, пепси-кола, имбирное пиво, кофе, холодный несладкий чай с лимоном и льдом, наконец, традиционным стало обыкновение пить воду со льдом перед едой</a:t>
            </a:r>
            <a:r>
              <a:rPr lang="ru-RU" dirty="0" smtClean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5" name="Picture 3" descr="C:\Users\Admin\Desktop\web-menu-rootbeer-01-1024x65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643050"/>
            <a:ext cx="3763227" cy="2403467"/>
          </a:xfrm>
          <a:prstGeom prst="rect">
            <a:avLst/>
          </a:prstGeom>
          <a:noFill/>
        </p:spPr>
      </p:pic>
      <p:pic>
        <p:nvPicPr>
          <p:cNvPr id="3076" name="Picture 4" descr="C:\Users\Admin\Desktop\27c91fa15caef2dfd0a16c5c4640c0a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718208"/>
            <a:ext cx="4071965" cy="2703598"/>
          </a:xfrm>
          <a:prstGeom prst="rect">
            <a:avLst/>
          </a:prstGeom>
          <a:noFill/>
        </p:spPr>
      </p:pic>
      <p:pic>
        <p:nvPicPr>
          <p:cNvPr id="3074" name="Picture 2" descr="C:\Users\Admin\Desktop\maxresdefaul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3804025"/>
            <a:ext cx="5429288" cy="3053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Типичные блюда и </a:t>
            </a:r>
            <a:r>
              <a:rPr lang="ru-RU" dirty="0" smtClean="0"/>
              <a:t>продукты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464344" y="1357299"/>
            <a:ext cx="4038600" cy="4939166"/>
          </a:xfrm>
        </p:spPr>
        <p:txBody>
          <a:bodyPr>
            <a:normAutofit fontScale="77500" lnSpcReduction="20000"/>
          </a:bodyPr>
          <a:lstStyle/>
          <a:p>
            <a:pPr>
              <a:buFont typeface="Wingdings" pitchFamily="2" charset="2"/>
              <a:buChar char="q"/>
            </a:pPr>
            <a:r>
              <a:rPr lang="ru-RU" b="1" dirty="0" smtClean="0"/>
              <a:t>Бифштекс,</a:t>
            </a:r>
            <a:r>
              <a:rPr lang="ru-RU" dirty="0" smtClean="0"/>
              <a:t> </a:t>
            </a:r>
            <a:r>
              <a:rPr lang="ru-RU" b="1" dirty="0" err="1" smtClean="0"/>
              <a:t>стейк-филе</a:t>
            </a:r>
            <a:r>
              <a:rPr lang="ru-RU" dirty="0" smtClean="0"/>
              <a:t> — блюдо из жареной </a:t>
            </a:r>
            <a:r>
              <a:rPr lang="ru-RU" dirty="0" smtClean="0"/>
              <a:t>говядины. Часто </a:t>
            </a:r>
            <a:r>
              <a:rPr lang="ru-RU" dirty="0" smtClean="0"/>
              <a:t>встречается подвид рубленного бифштекса (зачастую даже из фарша, приготовленного мясорубкой), являющегося прототипом котлеты. Бифштексы также классифицируют по степени прожарки. </a:t>
            </a:r>
            <a:r>
              <a:rPr lang="ru-RU" dirty="0" smtClean="0"/>
              <a:t>В </a:t>
            </a:r>
            <a:r>
              <a:rPr lang="ru-RU" dirty="0" smtClean="0"/>
              <a:t>США бифштекс часто приготавливается на гриле (барбекю) и нередко из цельного куска говядины. </a:t>
            </a:r>
            <a:endParaRPr lang="ru-RU" dirty="0"/>
          </a:p>
        </p:txBody>
      </p:sp>
      <p:pic>
        <p:nvPicPr>
          <p:cNvPr id="10" name="Содержимое 9" descr="Marinated_steak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656137" y="2285992"/>
            <a:ext cx="4348703" cy="3261527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Другая 1">
      <a:dk1>
        <a:srgbClr val="D6ECFF"/>
      </a:dk1>
      <a:lt1>
        <a:srgbClr val="003E75"/>
      </a:lt1>
      <a:dk2>
        <a:srgbClr val="51D9FF"/>
      </a:dk2>
      <a:lt2>
        <a:srgbClr val="003E75"/>
      </a:lt2>
      <a:accent1>
        <a:srgbClr val="8D9BAF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91</TotalTime>
  <Words>311</Words>
  <PresentationFormat>Экран (4:3)</PresentationFormat>
  <Paragraphs>26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Метро</vt:lpstr>
      <vt:lpstr>Американская кухня </vt:lpstr>
      <vt:lpstr>Блюда традиционной американской кухни</vt:lpstr>
      <vt:lpstr>Слайд 3</vt:lpstr>
      <vt:lpstr>Слайд 4</vt:lpstr>
      <vt:lpstr>Слайд 5</vt:lpstr>
      <vt:lpstr>Слайд 6</vt:lpstr>
      <vt:lpstr>Слайд 7</vt:lpstr>
      <vt:lpstr>Слайд 8</vt:lpstr>
      <vt:lpstr>Типичные блюда и продукты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Американская кухня</dc:title>
  <dc:creator>Елена Тамбовцева</dc:creator>
  <cp:lastModifiedBy>Елена Тамбовцева</cp:lastModifiedBy>
  <cp:revision>11</cp:revision>
  <dcterms:created xsi:type="dcterms:W3CDTF">2017-10-10T16:38:50Z</dcterms:created>
  <dcterms:modified xsi:type="dcterms:W3CDTF">2017-10-10T18:21:24Z</dcterms:modified>
</cp:coreProperties>
</file>