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282" r:id="rId3"/>
    <p:sldId id="314" r:id="rId4"/>
    <p:sldId id="277" r:id="rId5"/>
    <p:sldId id="312" r:id="rId6"/>
    <p:sldId id="313" r:id="rId7"/>
    <p:sldId id="292" r:id="rId8"/>
    <p:sldId id="293" r:id="rId9"/>
    <p:sldId id="310" r:id="rId10"/>
    <p:sldId id="311" r:id="rId11"/>
    <p:sldId id="298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8" r:id="rId20"/>
    <p:sldId id="267" r:id="rId21"/>
    <p:sldId id="266" r:id="rId22"/>
    <p:sldId id="265" r:id="rId23"/>
    <p:sldId id="264" r:id="rId24"/>
    <p:sldId id="263" r:id="rId25"/>
    <p:sldId id="262" r:id="rId26"/>
    <p:sldId id="260" r:id="rId27"/>
    <p:sldId id="257" r:id="rId28"/>
    <p:sldId id="279" r:id="rId29"/>
    <p:sldId id="25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orise.ru/wp-content/uploads/2017/11/protivorechie-v-vospitanii.jpeg"/>
          <p:cNvPicPr>
            <a:picLocks noChangeAspect="1" noChangeArrowheads="1"/>
          </p:cNvPicPr>
          <p:nvPr/>
        </p:nvPicPr>
        <p:blipFill>
          <a:blip r:embed="rId2" cstate="print"/>
          <a:srcRect b="15105"/>
          <a:stretch>
            <a:fillRect/>
          </a:stretch>
        </p:blipFill>
        <p:spPr bwMode="auto">
          <a:xfrm>
            <a:off x="539552" y="3018660"/>
            <a:ext cx="8064896" cy="383934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 rot="16200000" flipH="1">
            <a:off x="2461456" y="-2461456"/>
            <a:ext cx="4221088" cy="9144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rgbClr val="00B0F0">
                  <a:alpha val="77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 rot="16200000" flipH="1">
            <a:off x="2627784" y="-1755576"/>
            <a:ext cx="3888432" cy="8064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8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5576" y="692696"/>
            <a:ext cx="7632848" cy="2448272"/>
          </a:xfrm>
        </p:spPr>
        <p:txBody>
          <a:bodyPr>
            <a:normAutofit/>
          </a:bodyPr>
          <a:lstStyle/>
          <a:p>
            <a:r>
              <a:rPr lang="ru-RU" sz="7200" b="1" spc="-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ejaVu Sans"/>
                <a:cs typeface="DokChampa" pitchFamily="34" charset="-34"/>
              </a:rPr>
              <a:t>«Урок правовых знаний»</a:t>
            </a:r>
            <a:endParaRPr lang="ru-RU" sz="7200" b="1" spc="-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okChampa" pitchFamily="34" charset="-34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13934" t="14793" b="1997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10" name="Скругленный прямоугольник 9"/>
          <p:cNvSpPr/>
          <p:nvPr/>
        </p:nvSpPr>
        <p:spPr>
          <a:xfrm rot="16200000">
            <a:off x="4277492" y="1873007"/>
            <a:ext cx="3434676" cy="572597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66000">
                <a:srgbClr val="FFE389">
                  <a:alpha val="35000"/>
                </a:srgbClr>
              </a:gs>
              <a:gs pos="26000">
                <a:schemeClr val="bg1">
                  <a:alpha val="46000"/>
                </a:schemeClr>
              </a:gs>
              <a:gs pos="100000">
                <a:srgbClr val="FFC000"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Shape 1"/>
          <p:cNvSpPr txBox="1"/>
          <p:nvPr/>
        </p:nvSpPr>
        <p:spPr>
          <a:xfrm>
            <a:off x="772596" y="3402553"/>
            <a:ext cx="8085224" cy="2304256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55000" lnSpcReduction="20000"/>
          </a:bodyPr>
          <a:lstStyle/>
          <a:p>
            <a:pPr algn="r">
              <a:lnSpc>
                <a:spcPct val="100000"/>
              </a:lnSpc>
            </a:pPr>
            <a:endParaRPr lang="ru-RU" sz="4400" b="1" strike="noStrike" spc="-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r">
              <a:lnSpc>
                <a:spcPct val="100000"/>
              </a:lnSpc>
            </a:pPr>
            <a:endParaRPr lang="ru-RU" sz="4400" b="1" strike="noStrike" spc="-1" dirty="0" smtClean="0">
              <a:solidFill>
                <a:srgbClr val="002060"/>
              </a:solidFill>
              <a:latin typeface="Calibri"/>
            </a:endParaRPr>
          </a:p>
          <a:p>
            <a:pPr algn="r">
              <a:lnSpc>
                <a:spcPct val="100000"/>
              </a:lnSpc>
            </a:pPr>
            <a:r>
              <a:rPr lang="ru-RU" sz="8600" b="1" strike="no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1"/>
                    </a:gs>
                    <a:gs pos="9000">
                      <a:schemeClr val="tx2">
                        <a:lumMod val="5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/>
                </a:gradFill>
                <a:latin typeface="Calibri"/>
              </a:rPr>
              <a:t>ОБЯЗАННОСТИ</a:t>
            </a:r>
            <a:r>
              <a:rPr lang="ru-RU" sz="6400" b="1" strike="no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1"/>
                    </a:gs>
                    <a:gs pos="9000">
                      <a:schemeClr val="tx2">
                        <a:lumMod val="5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/>
                </a:gradFill>
                <a:latin typeface="Calibri"/>
              </a:rPr>
              <a:t>, </a:t>
            </a:r>
          </a:p>
          <a:p>
            <a:pPr algn="r">
              <a:lnSpc>
                <a:spcPct val="100000"/>
              </a:lnSpc>
            </a:pPr>
            <a:r>
              <a:rPr lang="ru-RU" sz="6400" b="1" strike="no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1"/>
                    </a:gs>
                    <a:gs pos="9000">
                      <a:schemeClr val="tx2">
                        <a:lumMod val="5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/>
                </a:gradFill>
                <a:latin typeface="Calibri"/>
              </a:rPr>
              <a:t>ОТВЕТСТВЕННОСТЬ </a:t>
            </a:r>
          </a:p>
          <a:p>
            <a:pPr algn="r">
              <a:lnSpc>
                <a:spcPct val="100000"/>
              </a:lnSpc>
            </a:pPr>
            <a:r>
              <a:rPr lang="ru-RU" sz="6400" b="1" strike="noStrik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tx1"/>
                    </a:gs>
                    <a:gs pos="9000">
                      <a:schemeClr val="tx2">
                        <a:lumMod val="5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/>
                </a:gradFill>
                <a:latin typeface="Calibri"/>
              </a:rPr>
              <a:t>НЕСОВЕРШЕННОЛЕТНИХ</a:t>
            </a:r>
            <a:endParaRPr lang="ru-RU" sz="6400" b="1" strike="noStrik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tx1"/>
                  </a:gs>
                  <a:gs pos="9000">
                    <a:schemeClr val="tx2">
                      <a:lumMod val="5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lumMod val="75000"/>
                    </a:schemeClr>
                  </a:gs>
                  <a:gs pos="100000">
                    <a:srgbClr val="0070C0"/>
                  </a:gs>
                </a:gsLst>
                <a:lin ang="5400000"/>
              </a:gra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99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29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лайд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0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594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Слайд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105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Слайд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42" y="2818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982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Слайд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919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Слайд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29" y="238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23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Слайд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994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Слайд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926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24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Слайд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532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Слайд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9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681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Слайд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850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Слайд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5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54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Слайд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12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271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Слайд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29" y="160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46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Слайд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579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Слайд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8" y="-476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007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Слайд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40" y="392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571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Слайд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3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405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Слайд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5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677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avatars.mds.yandex.net/get-zen_doc/53963/pub_5c4c0f20fff27d00ae1a52f0_5c4c16de14034b00b11f7cfc/scale_1200"/>
          <p:cNvPicPr>
            <a:picLocks noChangeAspect="1" noChangeArrowheads="1"/>
          </p:cNvPicPr>
          <p:nvPr/>
        </p:nvPicPr>
        <p:blipFill>
          <a:blip r:embed="rId2" cstate="print"/>
          <a:srcRect b="13206"/>
          <a:stretch>
            <a:fillRect/>
          </a:stretch>
        </p:blipFill>
        <p:spPr bwMode="auto">
          <a:xfrm>
            <a:off x="539552" y="2636912"/>
            <a:ext cx="7992888" cy="4221088"/>
          </a:xfrm>
          <a:prstGeom prst="rect">
            <a:avLst/>
          </a:prstGeom>
          <a:noFill/>
        </p:spPr>
      </p:pic>
      <p:sp>
        <p:nvSpPr>
          <p:cNvPr id="7" name="Содержимое 4"/>
          <p:cNvSpPr txBox="1">
            <a:spLocks/>
          </p:cNvSpPr>
          <p:nvPr/>
        </p:nvSpPr>
        <p:spPr>
          <a:xfrm>
            <a:off x="1475656" y="3518453"/>
            <a:ext cx="6400800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dirty="0" smtClean="0"/>
          </a:p>
          <a:p>
            <a:r>
              <a:rPr lang="ru-RU" sz="2400" dirty="0" smtClean="0"/>
              <a:t>  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 rot="16200000" flipH="1">
            <a:off x="2754052" y="-2754052"/>
            <a:ext cx="3635896" cy="9144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 rot="16200000" flipH="1">
            <a:off x="2699792" y="-1971600"/>
            <a:ext cx="3600400" cy="8064896"/>
          </a:xfrm>
          <a:prstGeom prst="roundRect">
            <a:avLst>
              <a:gd name="adj" fmla="val 9"/>
            </a:avLst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86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type="subTitle" idx="1"/>
          </p:nvPr>
        </p:nvSpPr>
        <p:spPr>
          <a:xfrm>
            <a:off x="755576" y="1268760"/>
            <a:ext cx="7560840" cy="4248472"/>
          </a:xfrm>
        </p:spPr>
        <p:txBody>
          <a:bodyPr>
            <a:noAutofit/>
          </a:bodyPr>
          <a:lstStyle/>
          <a:p>
            <a:r>
              <a:rPr lang="ru-RU" sz="28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бездуховность</a:t>
            </a:r>
            <a:r>
              <a:rPr lang="ru-RU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примитивные интересы, стремления, примитивный досуг, образ жизни;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-252536" y="260649"/>
            <a:ext cx="9396536" cy="10081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900" b="1" dirty="0" smtClean="0">
                <a:solidFill>
                  <a:schemeClr val="accent2">
                    <a:lumMod val="75000"/>
                  </a:schemeClr>
                </a:solidFill>
              </a:rPr>
              <a:t>Почему люди нарушают закон?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627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7" y="2153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13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glow rad="63500">
              <a:schemeClr val="bg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496944" cy="295480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gradFill flip="none" rotWithShape="1">
                  <a:gsLst>
                    <a:gs pos="0">
                      <a:schemeClr val="tx1"/>
                    </a:gs>
                    <a:gs pos="0">
                      <a:schemeClr val="tx1"/>
                    </a:gs>
                    <a:gs pos="69000">
                      <a:srgbClr val="275F3C"/>
                    </a:gs>
                    <a:gs pos="100000">
                      <a:srgbClr val="00B050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gradFill flip="none" rotWithShape="1">
                  <a:gsLst>
                    <a:gs pos="0">
                      <a:schemeClr val="tx1"/>
                    </a:gs>
                    <a:gs pos="0">
                      <a:schemeClr val="tx1"/>
                    </a:gs>
                    <a:gs pos="69000">
                      <a:srgbClr val="275F3C"/>
                    </a:gs>
                    <a:gs pos="100000">
                      <a:srgbClr val="00B050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«ОБЯЗАННОСТИ НЕСОВЕРШЕННОЛЕТНИХ»</a:t>
            </a:r>
            <a:b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какого возраста?)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Home\Desktop\o-NAUGHTY-CHILD-facebook-e1459259962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149080"/>
            <a:ext cx="2799578" cy="2420887"/>
          </a:xfrm>
          <a:prstGeom prst="rect">
            <a:avLst/>
          </a:prstGeom>
          <a:noFill/>
        </p:spPr>
      </p:pic>
      <p:pic>
        <p:nvPicPr>
          <p:cNvPr id="1027" name="Picture 3" descr="C:\Users\Home\Desktop\s0oGswBg_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149080"/>
            <a:ext cx="2411760" cy="2395984"/>
          </a:xfrm>
          <a:prstGeom prst="rect">
            <a:avLst/>
          </a:prstGeom>
          <a:noFill/>
        </p:spPr>
      </p:pic>
      <p:pic>
        <p:nvPicPr>
          <p:cNvPr id="1028" name="Picture 4" descr="C:\Users\Home\Desktop\shutterstock_257202979.jpg"/>
          <p:cNvPicPr>
            <a:picLocks noChangeAspect="1" noChangeArrowheads="1"/>
          </p:cNvPicPr>
          <p:nvPr/>
        </p:nvPicPr>
        <p:blipFill>
          <a:blip r:embed="rId4" cstate="print"/>
          <a:srcRect l="22093" t="11429"/>
          <a:stretch>
            <a:fillRect/>
          </a:stretch>
        </p:blipFill>
        <p:spPr bwMode="auto">
          <a:xfrm flipH="1">
            <a:off x="2339752" y="4149080"/>
            <a:ext cx="2689408" cy="2448272"/>
          </a:xfrm>
          <a:prstGeom prst="rect">
            <a:avLst/>
          </a:prstGeom>
          <a:noFill/>
        </p:spPr>
      </p:pic>
      <p:pic>
        <p:nvPicPr>
          <p:cNvPr id="1029" name="Picture 5" descr="C:\Users\Home\Desktop\Kid-Surprised.jpg"/>
          <p:cNvPicPr>
            <a:picLocks noChangeAspect="1" noChangeArrowheads="1"/>
          </p:cNvPicPr>
          <p:nvPr/>
        </p:nvPicPr>
        <p:blipFill>
          <a:blip r:embed="rId5" cstate="print"/>
          <a:srcRect l="28051" t="5331" r="23000"/>
          <a:stretch>
            <a:fillRect/>
          </a:stretch>
        </p:blipFill>
        <p:spPr bwMode="auto">
          <a:xfrm>
            <a:off x="-46955" y="4134694"/>
            <a:ext cx="2447256" cy="24496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37100516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лайд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904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на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9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поощ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754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Урок правовых знаний -2\Слайд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01" y="-1606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888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Урок правовых знаний -2\Слайд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784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43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23</Words>
  <Application>Microsoft Office PowerPoint</Application>
  <PresentationFormat>Экран (4:3)</PresentationFormat>
  <Paragraphs>12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 «ОБЯЗАННОСТИ НЕСОВЕРШЕННОЛЕТНИХ» (с какого возраста?)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 Почему люди нарушают закон? 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Home</cp:lastModifiedBy>
  <cp:revision>15</cp:revision>
  <dcterms:created xsi:type="dcterms:W3CDTF">2022-05-16T07:16:53Z</dcterms:created>
  <dcterms:modified xsi:type="dcterms:W3CDTF">2023-06-10T07:33:52Z</dcterms:modified>
</cp:coreProperties>
</file>