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60" r:id="rId4"/>
    <p:sldId id="258" r:id="rId5"/>
    <p:sldId id="259" r:id="rId6"/>
    <p:sldId id="261" r:id="rId7"/>
    <p:sldId id="267" r:id="rId8"/>
    <p:sldId id="257" r:id="rId9"/>
    <p:sldId id="276" r:id="rId10"/>
    <p:sldId id="277" r:id="rId11"/>
    <p:sldId id="262" r:id="rId12"/>
    <p:sldId id="282" r:id="rId13"/>
    <p:sldId id="269" r:id="rId14"/>
    <p:sldId id="266" r:id="rId15"/>
    <p:sldId id="263" r:id="rId16"/>
    <p:sldId id="284" r:id="rId17"/>
    <p:sldId id="285" r:id="rId18"/>
    <p:sldId id="264" r:id="rId19"/>
    <p:sldId id="268" r:id="rId20"/>
    <p:sldId id="286" r:id="rId21"/>
    <p:sldId id="265" r:id="rId22"/>
    <p:sldId id="275" r:id="rId23"/>
    <p:sldId id="287" r:id="rId24"/>
    <p:sldId id="274" r:id="rId25"/>
    <p:sldId id="273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ages.yandex.ru/yandsearch?p=70&amp;ed=1&amp;text=%D0%BF%D0%B8%D1%81%D1%8C%D0%BC%D0%BE&amp;spsite=004-682067&amp;img_url=www.sbschools.org/schools/bc/class_pages/third_grade/images/WritinginJournal.jpg&amp;rpt=simag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9804/158289418.201/0_123b40_502d5150_XL.jpg" TargetMode="External"/><Relationship Id="rId13" Type="http://schemas.openxmlformats.org/officeDocument/2006/relationships/hyperlink" Target="http://lozrada.kharkov.ua/wp-content/uploads/34374363.jpg" TargetMode="External"/><Relationship Id="rId18" Type="http://schemas.openxmlformats.org/officeDocument/2006/relationships/hyperlink" Target="http://3.bp.blogspot.com/_B7-0V09A21M/TBVdoOXPVCI/AAAAAAAAADM/bguzUXmG8tA/s1600/Quipu.jpg" TargetMode="External"/><Relationship Id="rId3" Type="http://schemas.openxmlformats.org/officeDocument/2006/relationships/hyperlink" Target="http://survincity.com/wp-content/uploads/images/pict_cd0fdbd087184d899c8c8c1601ff306f.jpg" TargetMode="External"/><Relationship Id="rId21" Type="http://schemas.openxmlformats.org/officeDocument/2006/relationships/hyperlink" Target="http://www.pptclipart.com/thumb/Art-classical-letter-paper-free-ppt-backgrounds.jpg" TargetMode="External"/><Relationship Id="rId7" Type="http://schemas.openxmlformats.org/officeDocument/2006/relationships/hyperlink" Target="http://geolenok.ru/sites/default/files/imagecache/article-full-image-geolenok/shutterstock_34806580.jpg" TargetMode="External"/><Relationship Id="rId12" Type="http://schemas.openxmlformats.org/officeDocument/2006/relationships/hyperlink" Target="http://iskra-et.ru/media/iskraetru/2014/6/6-9.jpg" TargetMode="External"/><Relationship Id="rId17" Type="http://schemas.openxmlformats.org/officeDocument/2006/relationships/hyperlink" Target="http://1az.ucoz.ru/_nw/0/46872076.jpg" TargetMode="External"/><Relationship Id="rId25" Type="http://schemas.openxmlformats.org/officeDocument/2006/relationships/hyperlink" Target="http://forum.philatelie.ru/uploads/monthly_02_2010/post-4316-1266688084.jpg" TargetMode="External"/><Relationship Id="rId2" Type="http://schemas.openxmlformats.org/officeDocument/2006/relationships/image" Target="../media/image23.jpeg"/><Relationship Id="rId16" Type="http://schemas.openxmlformats.org/officeDocument/2006/relationships/hyperlink" Target="http://storage.surfingbird.ru/s/13/10/5/1/r2_elE933D82_orig_3f3ddcbb.jpg" TargetMode="External"/><Relationship Id="rId20" Type="http://schemas.openxmlformats.org/officeDocument/2006/relationships/hyperlink" Target="http://pda.fedpress.ru/sites/fedpress/files/amorozova/news/pismo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pyright-free-images.com/copyright-free-images/art-copyright-free-images/egyptian-hieroglyphs-at-the-british-museum-in-london_w725_h544.jpg" TargetMode="External"/><Relationship Id="rId11" Type="http://schemas.openxmlformats.org/officeDocument/2006/relationships/hyperlink" Target="http://braid-hairstyle.com/photo/56175727e8a90.jpg" TargetMode="External"/><Relationship Id="rId24" Type="http://schemas.openxmlformats.org/officeDocument/2006/relationships/hyperlink" Target="http://i.piccy.info/i9/1853067592da57fe4e37b7f5ccaf364a/1438612771/155273/908694/0_12cf0e_e8523eb6_XXXL_800.jpg" TargetMode="External"/><Relationship Id="rId5" Type="http://schemas.openxmlformats.org/officeDocument/2006/relationships/hyperlink" Target="http://40.media.tumblr.com/84a94fcae69b5ad9d31deb2e82f36841/tumblr_nl3r7gpCfn1siucwxo1_1280.jpg" TargetMode="External"/><Relationship Id="rId15" Type="http://schemas.openxmlformats.org/officeDocument/2006/relationships/hyperlink" Target="http://porno.vsetke.ru/thumbnails/946/5221cb11d828ba6277ea397915bf17d9.jpg" TargetMode="External"/><Relationship Id="rId23" Type="http://schemas.openxmlformats.org/officeDocument/2006/relationships/hyperlink" Target="http://sfw.so/uploads/posts/2012-05/1336042139_08.jpg" TargetMode="External"/><Relationship Id="rId10" Type="http://schemas.openxmlformats.org/officeDocument/2006/relationships/hyperlink" Target="http://www.tadeuszwrona.pl/user_files/189/OldLetters.jpg" TargetMode="External"/><Relationship Id="rId19" Type="http://schemas.openxmlformats.org/officeDocument/2006/relationships/hyperlink" Target="http://oboi.tululu.org/o/18/82062/prew.jpg" TargetMode="External"/><Relationship Id="rId4" Type="http://schemas.openxmlformats.org/officeDocument/2006/relationships/hyperlink" Target="http://compulenta.computerra.ru/upload/iblock/1e5/kipu1_resized_width_a400070d3ff30520b19854b6bcc484da_500_q95.jpg" TargetMode="External"/><Relationship Id="rId9" Type="http://schemas.openxmlformats.org/officeDocument/2006/relationships/hyperlink" Target="http://cmak.by/uploads/posts/2014-03/skinali_pic_h_435_b.jpg" TargetMode="External"/><Relationship Id="rId14" Type="http://schemas.openxmlformats.org/officeDocument/2006/relationships/hyperlink" Target="http://www.passionforum.ru/upload/090/u9071/037/3b4b4201.jpg" TargetMode="External"/><Relationship Id="rId22" Type="http://schemas.openxmlformats.org/officeDocument/2006/relationships/hyperlink" Target="http://mob.rgo-sib.ru/book/arts/21/16fa0b6800b5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OldLette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32657"/>
            <a:ext cx="8964488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_AlternaSw" panose="020B0706020207050204" pitchFamily="34" charset="-52"/>
              </a:rPr>
              <a:t>   Урок – практикум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_AlternaSw" panose="020B0706020207050204" pitchFamily="34" charset="-52"/>
              </a:rPr>
              <a:t>по  русскому языку</a:t>
            </a:r>
          </a:p>
          <a:p>
            <a:endParaRPr lang="ru-RU" sz="4000" b="1" dirty="0">
              <a:solidFill>
                <a:srgbClr val="C00000"/>
              </a:solidFill>
              <a:latin typeface="a_AlternaSw" panose="020B0706020207050204" pitchFamily="34" charset="-52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_AlternaSw" panose="020B0706020207050204" pitchFamily="34" charset="-52"/>
              </a:rPr>
              <a:t>    в </a:t>
            </a:r>
            <a:r>
              <a:rPr lang="ru-RU" sz="4400" b="1" dirty="0" smtClean="0">
                <a:solidFill>
                  <a:srgbClr val="C00000"/>
                </a:solidFill>
                <a:latin typeface="a_AlternaSw" panose="020B0706020207050204" pitchFamily="34" charset="-52"/>
              </a:rPr>
              <a:t>5</a:t>
            </a:r>
            <a:r>
              <a:rPr lang="ru-RU" sz="4000" b="1" dirty="0" smtClean="0">
                <a:solidFill>
                  <a:srgbClr val="C00000"/>
                </a:solidFill>
                <a:latin typeface="a_AlternaSw" panose="020B0706020207050204" pitchFamily="34" charset="-52"/>
              </a:rPr>
              <a:t> классе</a:t>
            </a:r>
          </a:p>
          <a:p>
            <a:r>
              <a:rPr lang="ru-RU" sz="8800" b="1" dirty="0" smtClean="0">
                <a:solidFill>
                  <a:srgbClr val="C00000"/>
                </a:solidFill>
                <a:latin typeface="a_AlternaSw" panose="020B0706020207050204" pitchFamily="34" charset="-52"/>
              </a:rPr>
              <a:t>  </a:t>
            </a:r>
          </a:p>
          <a:p>
            <a:r>
              <a:rPr lang="ru-RU" sz="8800" b="1" dirty="0" smtClean="0">
                <a:solidFill>
                  <a:srgbClr val="C00000"/>
                </a:solidFill>
                <a:latin typeface="a_AlternaSw" panose="020B0706020207050204" pitchFamily="34" charset="-52"/>
              </a:rPr>
              <a:t>    тема: «Письмо»</a:t>
            </a:r>
          </a:p>
          <a:p>
            <a:pPr algn="r"/>
            <a:endParaRPr lang="ru-RU" b="1" dirty="0">
              <a:solidFill>
                <a:srgbClr val="FF0000"/>
              </a:solidFill>
              <a:latin typeface="a_AlternaSw" panose="020B0706020207050204" pitchFamily="34" charset="-52"/>
            </a:endParaRPr>
          </a:p>
          <a:p>
            <a:endParaRPr lang="ru-RU" b="1" dirty="0">
              <a:solidFill>
                <a:srgbClr val="FF0000"/>
              </a:solidFill>
              <a:latin typeface="a_AlternaSw" panose="020B0706020207050204" pitchFamily="34" charset="-52"/>
            </a:endParaRPr>
          </a:p>
          <a:p>
            <a:endParaRPr lang="ru-RU" dirty="0">
              <a:latin typeface="a_AlternaSw" panose="020B070602020705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32984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1336042139_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22428"/>
            <a:ext cx="313094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Пётр </a:t>
            </a:r>
            <a:r>
              <a:rPr lang="en-US" b="1" dirty="0">
                <a:solidFill>
                  <a:srgbClr val="C00000"/>
                </a:solidFill>
              </a:rPr>
              <a:t>I</a:t>
            </a:r>
            <a:r>
              <a:rPr lang="ru-RU" b="1" dirty="0">
                <a:solidFill>
                  <a:srgbClr val="C00000"/>
                </a:solidFill>
              </a:rPr>
              <a:t> решил </a:t>
            </a:r>
            <a:r>
              <a:rPr lang="ru-RU" b="1" dirty="0" smtClean="0">
                <a:solidFill>
                  <a:srgbClr val="C00000"/>
                </a:solidFill>
              </a:rPr>
              <a:t>сделать </a:t>
            </a:r>
            <a:r>
              <a:rPr lang="ru-RU" b="1" dirty="0">
                <a:solidFill>
                  <a:srgbClr val="C00000"/>
                </a:solidFill>
              </a:rPr>
              <a:t>всё как в Европе. Так появился почтовый рожок.  В </a:t>
            </a:r>
            <a:r>
              <a:rPr lang="en-US" b="1" dirty="0">
                <a:solidFill>
                  <a:srgbClr val="C00000"/>
                </a:solidFill>
              </a:rPr>
              <a:t>XIX</a:t>
            </a:r>
            <a:r>
              <a:rPr lang="ru-RU" b="1" dirty="0">
                <a:solidFill>
                  <a:srgbClr val="C00000"/>
                </a:solidFill>
              </a:rPr>
              <a:t> веке он стал символом российской почты, его изображения появились на почтовом флаге, вывесках, печатях. Но по своему практическому назначению он почти не </a:t>
            </a:r>
            <a:r>
              <a:rPr lang="ru-RU" b="1" dirty="0" smtClean="0">
                <a:solidFill>
                  <a:srgbClr val="C00000"/>
                </a:solidFill>
              </a:rPr>
              <a:t>использовался и остался </a:t>
            </a:r>
            <a:r>
              <a:rPr lang="ru-RU" b="1" dirty="0">
                <a:solidFill>
                  <a:srgbClr val="C00000"/>
                </a:solidFill>
              </a:rPr>
              <a:t>как почтовый символ.</a:t>
            </a:r>
            <a:endParaRPr lang="ru-RU" b="1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3846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министратор\Desktop\skinali_pic_h_435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855"/>
            <a:ext cx="9144000" cy="687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01076" y="692696"/>
            <a:ext cx="33212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Бутылочное письмо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49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331913"/>
          </a:xfrm>
        </p:spPr>
        <p:txBody>
          <a:bodyPr/>
          <a:lstStyle/>
          <a:p>
            <a:pPr eaLnBrk="1" hangingPunct="1"/>
            <a:r>
              <a:rPr lang="ru-RU" sz="4800" smtClean="0">
                <a:solidFill>
                  <a:schemeClr val="folHlink"/>
                </a:solidFill>
              </a:rPr>
              <a:t>Что такое письмо?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4000" dirty="0" smtClean="0">
                <a:solidFill>
                  <a:srgbClr val="FF0000"/>
                </a:solidFill>
              </a:rPr>
              <a:t>письмо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-</a:t>
            </a:r>
            <a:r>
              <a:rPr lang="ru-RU" sz="2800" dirty="0" smtClean="0"/>
              <a:t> «бумага с написанным на ней текстом, посылаемая кому-либо с целью сообщения о чем-либо, изложения своих мыслей, выражения чувств».</a:t>
            </a: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ru-RU" sz="2800" dirty="0" smtClean="0"/>
              <a:t>Это слово происходит от греческого слова </a:t>
            </a:r>
            <a:r>
              <a:rPr lang="ru-RU" sz="2800" i="1" u="sng" dirty="0" smtClean="0"/>
              <a:t>эпистоле</a:t>
            </a:r>
            <a:r>
              <a:rPr lang="ru-RU" sz="2800" dirty="0" smtClean="0"/>
              <a:t>. Написание письма относится к </a:t>
            </a:r>
            <a:r>
              <a:rPr lang="ru-RU" sz="2800" i="1" u="sng" dirty="0" smtClean="0"/>
              <a:t>эпистолярному жанру.</a:t>
            </a:r>
            <a:endParaRPr lang="en-US" sz="2800" i="1" u="sng" dirty="0" smtClean="0"/>
          </a:p>
          <a:p>
            <a:pPr eaLnBrk="1" hangingPunct="1">
              <a:lnSpc>
                <a:spcPct val="90000"/>
              </a:lnSpc>
            </a:pPr>
            <a:endParaRPr lang="ru-RU" sz="28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dirty="0" smtClean="0"/>
              <a:t>            </a:t>
            </a:r>
          </a:p>
        </p:txBody>
      </p:sp>
      <p:pic>
        <p:nvPicPr>
          <p:cNvPr id="6148" name="Picture 4" descr="M8RCACAL8SO9GCAV8WD0XCA0RNL9ACATYSTK3CADG0MTSCABE75KZCAJ98P9QCAD4UPYOCA6H17G3CA2TMWVOCAY7FXMHCAI7N7S0CAD2TX0NCAPGUQSZCA3HB7M9CA79AW1FCA5J84VSCAT6VVCZCA6IYJX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5229225"/>
            <a:ext cx="2160587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дминистратор\Desktop\tumblr_nl3r7gpCfn1siucwxo1_1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08285"/>
            <a:ext cx="9196505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88640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ЭПИСТОЛА – послание; это написанный текст, посылаемый для сообщения чего-нибудь кому-нибудь.</a:t>
            </a:r>
            <a:endParaRPr lang="ru-RU" dirty="0"/>
          </a:p>
          <a:p>
            <a:r>
              <a:rPr lang="ru-RU" b="1" dirty="0"/>
              <a:t>ЭПИСТОЛЯРНЫЙ ЖАНР – жанр, в котором пишутся письма, ведётся переписка.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37278" y="1015623"/>
            <a:ext cx="820891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Эпистолярная литература</a:t>
            </a:r>
            <a:r>
              <a:rPr lang="ru-RU" sz="2400" dirty="0"/>
              <a:t> </a:t>
            </a:r>
            <a:r>
              <a:rPr lang="ru-RU" dirty="0"/>
              <a:t>(от греч. </a:t>
            </a:r>
            <a:r>
              <a:rPr lang="ru-RU" i="1" dirty="0" err="1"/>
              <a:t>epistole</a:t>
            </a:r>
            <a:r>
              <a:rPr lang="ru-RU" dirty="0"/>
              <a:t> — письмо),</a:t>
            </a:r>
          </a:p>
          <a:p>
            <a:pPr lvl="0"/>
            <a:r>
              <a:rPr lang="ru-RU" b="1" dirty="0"/>
              <a:t>Изданные письма частного характера. </a:t>
            </a:r>
          </a:p>
          <a:p>
            <a:pPr lvl="0"/>
            <a:r>
              <a:rPr lang="ru-RU" b="1" dirty="0"/>
              <a:t>Совокупность произведений, использующих форму письменного обращения к другому лицу. </a:t>
            </a:r>
          </a:p>
        </p:txBody>
      </p:sp>
    </p:spTree>
    <p:extLst>
      <p:ext uri="{BB962C8B-B14F-4D97-AF65-F5344CB8AC3E}">
        <p14:creationId xmlns:p14="http://schemas.microsoft.com/office/powerpoint/2010/main" val="264849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дминистратор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6811956" cy="482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88640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Письмо </a:t>
            </a:r>
            <a:r>
              <a:rPr lang="ru-RU" b="1" dirty="0" smtClean="0"/>
              <a:t>является </a:t>
            </a:r>
            <a:r>
              <a:rPr lang="ru-RU" b="1" dirty="0"/>
              <a:t>дополнительным средством общения. Письмо возникло в глубокой древности </a:t>
            </a:r>
            <a:r>
              <a:rPr lang="ru-RU" b="1" dirty="0" smtClean="0"/>
              <a:t>в связи с  </a:t>
            </a:r>
            <a:r>
              <a:rPr lang="ru-RU" b="1" dirty="0" err="1" smtClean="0"/>
              <a:t>небходимостью</a:t>
            </a:r>
            <a:r>
              <a:rPr lang="ru-RU" b="1" dirty="0" smtClean="0"/>
              <a:t> передавать  свои мысли другим людям и </a:t>
            </a:r>
            <a:r>
              <a:rPr lang="ru-RU" b="1" dirty="0"/>
              <a:t>потомкам. </a:t>
            </a:r>
            <a:endParaRPr lang="ru-RU" b="1" dirty="0" smtClean="0"/>
          </a:p>
          <a:p>
            <a:r>
              <a:rPr lang="ru-RU" b="1" dirty="0" smtClean="0"/>
              <a:t>С </a:t>
            </a:r>
            <a:r>
              <a:rPr lang="ru-RU" b="1" dirty="0"/>
              <a:t>развитием человеческого общества развивались и совершенствовались уже возникшие виды письма, возникали новые виды письма, расширялись  его функции.</a:t>
            </a:r>
          </a:p>
        </p:txBody>
      </p:sp>
    </p:spTree>
    <p:extLst>
      <p:ext uri="{BB962C8B-B14F-4D97-AF65-F5344CB8AC3E}">
        <p14:creationId xmlns:p14="http://schemas.microsoft.com/office/powerpoint/2010/main" val="324182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истратор\Desktop\0SMa_9C7jP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3341"/>
            <a:ext cx="3888432" cy="5093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Администратор\Desktop\5221cb11d828ba6277ea397915bf17d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544" y="13645"/>
            <a:ext cx="4104456" cy="44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5157192"/>
            <a:ext cx="33123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Почту, письма и журналы</a:t>
            </a:r>
          </a:p>
          <a:p>
            <a:r>
              <a:rPr lang="ru-RU" b="1" dirty="0" smtClean="0"/>
              <a:t>По домам разносит он.</a:t>
            </a:r>
          </a:p>
          <a:p>
            <a:r>
              <a:rPr lang="ru-RU" b="1" dirty="0" smtClean="0"/>
              <a:t>Ходит он во все кварталы</a:t>
            </a:r>
          </a:p>
          <a:p>
            <a:r>
              <a:rPr lang="ru-RU" b="1" dirty="0" smtClean="0"/>
              <a:t>И заходит в каждый дом!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45324" y="4501658"/>
            <a:ext cx="3492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Синий домик у ворот. </a:t>
            </a:r>
          </a:p>
          <a:p>
            <a:r>
              <a:rPr lang="ru-RU" b="1" dirty="0" smtClean="0"/>
              <a:t>Угадай, кто в нём живёт.</a:t>
            </a:r>
          </a:p>
          <a:p>
            <a:r>
              <a:rPr lang="ru-RU" b="1" dirty="0" smtClean="0"/>
              <a:t>Дверца узкая под крышей-</a:t>
            </a:r>
          </a:p>
          <a:p>
            <a:r>
              <a:rPr lang="ru-RU" b="1" dirty="0" smtClean="0"/>
              <a:t>Не для белки, не для мыши.</a:t>
            </a:r>
          </a:p>
          <a:p>
            <a:r>
              <a:rPr lang="ru-RU" b="1" dirty="0" smtClean="0"/>
              <a:t>В эту дверь влетают вести, </a:t>
            </a:r>
          </a:p>
          <a:p>
            <a:r>
              <a:rPr lang="ru-RU" b="1" dirty="0" smtClean="0"/>
              <a:t>полчаса проводят вместе.</a:t>
            </a:r>
          </a:p>
          <a:p>
            <a:r>
              <a:rPr lang="ru-RU" b="1" dirty="0" smtClean="0"/>
              <a:t>Вести долго не гостят,</a:t>
            </a:r>
          </a:p>
          <a:p>
            <a:r>
              <a:rPr lang="ru-RU" b="1" dirty="0" smtClean="0"/>
              <a:t>Во все стороны летят!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3346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«Экскурсия в прошлое»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142984"/>
            <a:ext cx="7786742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Почтовый ящик был придуман моряками в 16 веке. Направляясь из Европы в Индию, морские путешественники оставляли письма в большом каменном ящике на мысе Доброй Надежды, а возвращавшиеся корабли забирали послания в Европу. Подобная связь действовала четко в течение нескольких столетий…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85786" y="571456"/>
            <a:ext cx="7643866" cy="592937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u="sng" dirty="0" smtClean="0"/>
              <a:t>- Госпожа </a:t>
            </a:r>
            <a:r>
              <a:rPr lang="ru-RU" u="sng" dirty="0" err="1" smtClean="0"/>
              <a:t>Бревер</a:t>
            </a:r>
            <a:r>
              <a:rPr lang="ru-RU" u="sng" dirty="0" smtClean="0"/>
              <a:t> – жена владельца бумажного магазина в городе Брайтоне – расскажет нам о том, как был придуман почтовый конверт. (Сообщение старшеклассницы.)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В 1920 году владелец магазина а английском городе Брайтоне г-н </a:t>
            </a:r>
            <a:r>
              <a:rPr lang="ru-RU" i="1" dirty="0" err="1" smtClean="0">
                <a:solidFill>
                  <a:schemeClr val="accent2">
                    <a:lumMod val="75000"/>
                  </a:schemeClr>
                </a:solidFill>
              </a:rPr>
              <a:t>Бревер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 решил для привлечения покупателей устроить в витрине магазина оригинальную выставку. Всю ночь он трудился над сооружением грандиозной пирамиды из бесчисленных бумажных листов самых разных размеров.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 Основанием пирамиды служили листы бумаги, предназначенные для печатания газет, а вершиной – листок бумаги величиной с визитную карточку.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  Бумажная пирамида в витрине магазина привлекла внимание всего города.</a:t>
            </a:r>
          </a:p>
          <a:p>
            <a:pPr>
              <a:buNone/>
            </a:pPr>
            <a:r>
              <a:rPr lang="ru-RU" i="1" dirty="0" err="1" smtClean="0">
                <a:solidFill>
                  <a:schemeClr val="accent2">
                    <a:lumMod val="75000"/>
                  </a:schemeClr>
                </a:solidFill>
              </a:rPr>
              <a:t>Бревер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, продумав форму и размеры, изготовил небольшую партию таких мешочков и стал вручать их своим покупателям. Мешочки имели громадный успех и получили название «конверт». Успех конвертов был столь велик, что </a:t>
            </a:r>
            <a:r>
              <a:rPr lang="ru-RU" i="1" dirty="0" err="1" smtClean="0">
                <a:solidFill>
                  <a:schemeClr val="accent2">
                    <a:lumMod val="75000"/>
                  </a:schemeClr>
                </a:solidFill>
              </a:rPr>
              <a:t>Бревер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 вынужден был поручить их изготовление 12 специальным предприятиям.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4463"/>
            <a:ext cx="5472608" cy="3572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87624" y="3903712"/>
            <a:ext cx="74888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Адреса</a:t>
            </a:r>
            <a:r>
              <a:rPr lang="ru-RU" sz="3600" b="1" dirty="0" smtClean="0">
                <a:solidFill>
                  <a:srgbClr val="FF0000"/>
                </a:solidFill>
              </a:rPr>
              <a:t>т  </a:t>
            </a:r>
            <a:r>
              <a:rPr lang="ru-RU" sz="1400" b="1" dirty="0" smtClean="0">
                <a:solidFill>
                  <a:srgbClr val="FF0000"/>
                </a:solidFill>
              </a:rPr>
              <a:t> </a:t>
            </a:r>
            <a:r>
              <a:rPr lang="ru-RU" dirty="0"/>
              <a:t>Лицо, получающее почтовое или телеграфное отправление, получатель</a:t>
            </a:r>
          </a:p>
          <a:p>
            <a:r>
              <a:rPr lang="ru-RU" sz="3600" b="1" dirty="0" smtClean="0"/>
              <a:t>Адреса</a:t>
            </a:r>
            <a:r>
              <a:rPr lang="ru-RU" sz="3600" b="1" dirty="0" smtClean="0">
                <a:solidFill>
                  <a:srgbClr val="FF0000"/>
                </a:solidFill>
              </a:rPr>
              <a:t>нт </a:t>
            </a:r>
            <a:r>
              <a:rPr lang="ru-RU" dirty="0"/>
              <a:t>Лицо, посылающее почтовое или телеграфное отправление, отправитель  </a:t>
            </a:r>
          </a:p>
          <a:p>
            <a:r>
              <a:rPr lang="ru-RU" sz="3600" b="1" dirty="0" smtClean="0"/>
              <a:t>П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чтал</a:t>
            </a:r>
            <a:r>
              <a:rPr lang="ru-RU" sz="3600" b="1" dirty="0" smtClean="0">
                <a:solidFill>
                  <a:srgbClr val="FF0000"/>
                </a:solidFill>
              </a:rPr>
              <a:t>ьо</a:t>
            </a:r>
            <a:r>
              <a:rPr lang="ru-RU" sz="3600" b="1" dirty="0" smtClean="0"/>
              <a:t>н</a:t>
            </a:r>
          </a:p>
          <a:p>
            <a:r>
              <a:rPr lang="ru-RU" sz="3600" b="1" dirty="0" smtClean="0"/>
              <a:t>П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чтовый ящик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1653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дминистратор\Desktop\30654803_6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47083" y="908720"/>
            <a:ext cx="42484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Виды писем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611560" y="2095500"/>
            <a:ext cx="8193024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Деловое</a:t>
            </a:r>
            <a:r>
              <a:rPr lang="ru-RU" sz="40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</a:t>
            </a:r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Личное </a:t>
            </a: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</a:t>
            </a: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письмо-рассказ 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письмо-поздравление 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письмо-просьба   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благодарственное письмо  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2195736" y="2005445"/>
            <a:ext cx="12954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212772" y="1967345"/>
            <a:ext cx="9906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666134" y="3719399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959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дминистратор\Desktop\bigstock-Vintage-background-with-old-pa-168346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"/>
            <a:ext cx="9144000" cy="684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0622" y="1322705"/>
            <a:ext cx="52565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Цели: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2000" b="1" dirty="0" smtClean="0"/>
              <a:t>1.На основе творческих заданий познакомить учащихся с жанром письма,</a:t>
            </a:r>
          </a:p>
          <a:p>
            <a:r>
              <a:rPr lang="ru-RU" sz="2000" b="1" dirty="0" smtClean="0"/>
              <a:t> его видами, раскрыть значение письма как средства общения людей на расстоянии.</a:t>
            </a:r>
          </a:p>
          <a:p>
            <a:r>
              <a:rPr lang="ru-RU" sz="2000" b="1" dirty="0" smtClean="0"/>
              <a:t>2.Изучить алгоритм написания письма и правила заполнения конверта.</a:t>
            </a:r>
          </a:p>
          <a:p>
            <a:r>
              <a:rPr lang="ru-RU" sz="2000" b="1" dirty="0" smtClean="0"/>
              <a:t>3.Привить интерес к эпистолярным жанрам.</a:t>
            </a:r>
            <a:endParaRPr lang="ru-RU" sz="2000" b="1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0622" y="3861048"/>
            <a:ext cx="4680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4.Воспитывать </a:t>
            </a:r>
            <a:r>
              <a:rPr lang="ru-RU" b="1" dirty="0"/>
              <a:t>сознательное отношение к русскому языку как основному средству общения. </a:t>
            </a:r>
          </a:p>
        </p:txBody>
      </p:sp>
    </p:spTree>
    <p:extLst>
      <p:ext uri="{BB962C8B-B14F-4D97-AF65-F5344CB8AC3E}">
        <p14:creationId xmlns:p14="http://schemas.microsoft.com/office/powerpoint/2010/main" val="149407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Алгоритм написания письма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1) Приветствие или обращение – имя того, кому предназначено письмо.</a:t>
            </a:r>
          </a:p>
          <a:p>
            <a:pPr>
              <a:buNone/>
            </a:pPr>
            <a:r>
              <a:rPr lang="ru-RU" dirty="0" smtClean="0"/>
              <a:t>Здравствуйте…</a:t>
            </a:r>
          </a:p>
          <a:p>
            <a:pPr>
              <a:buNone/>
            </a:pPr>
            <a:r>
              <a:rPr lang="ru-RU" dirty="0" smtClean="0"/>
              <a:t>2) Вступление – вопросы, отражающие интерес к жизни адресата, добрые слова в его адрес, пожелания.</a:t>
            </a:r>
          </a:p>
          <a:p>
            <a:pPr>
              <a:buNone/>
            </a:pPr>
            <a:r>
              <a:rPr lang="ru-RU" dirty="0" smtClean="0"/>
              <a:t>3) Основная часть – изложение информации, интересующей адресата.</a:t>
            </a:r>
          </a:p>
          <a:p>
            <a:pPr>
              <a:buNone/>
            </a:pPr>
            <a:r>
              <a:rPr lang="ru-RU" dirty="0" smtClean="0"/>
              <a:t>4) Заключение – выражение уважения, любви, преданности, формулы прощания.</a:t>
            </a:r>
          </a:p>
          <a:p>
            <a:pPr>
              <a:buNone/>
            </a:pPr>
            <a:r>
              <a:rPr lang="ru-RU" dirty="0" smtClean="0"/>
              <a:t>Подпись. Дата.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im6-tub.yandex.net/i?id=36058651&amp;tov=6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5429264"/>
            <a:ext cx="14287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Администратор\Desktop\6-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4929198"/>
            <a:ext cx="1819010" cy="136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Администратор\Desktop\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37" y="0"/>
            <a:ext cx="91711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53609" y="2423615"/>
            <a:ext cx="5022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Каким должно </a:t>
            </a:r>
            <a:r>
              <a:rPr lang="ru-RU" sz="24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быть</a:t>
            </a:r>
          </a:p>
          <a:p>
            <a:pPr algn="ctr"/>
            <a:r>
              <a:rPr lang="ru-RU" sz="24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письмо</a:t>
            </a:r>
            <a:r>
              <a:rPr lang="ru-RU" sz="2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3422073"/>
            <a:ext cx="345638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</a:rPr>
              <a:t>Доброжелательным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</a:rPr>
              <a:t>Интересным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</a:rPr>
              <a:t>Своевременным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</a:rPr>
              <a:t>Аккуратно написанным</a:t>
            </a:r>
          </a:p>
        </p:txBody>
      </p:sp>
    </p:spTree>
    <p:extLst>
      <p:ext uri="{BB962C8B-B14F-4D97-AF65-F5344CB8AC3E}">
        <p14:creationId xmlns:p14="http://schemas.microsoft.com/office/powerpoint/2010/main" val="27008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Администратор\Desktop\pism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260648"/>
            <a:ext cx="561662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defRPr/>
            </a:pPr>
            <a:r>
              <a:rPr lang="ru-RU" sz="2000" b="1" dirty="0">
                <a:solidFill>
                  <a:srgbClr val="000000"/>
                </a:solidFill>
              </a:rPr>
              <a:t>От кого Иванова И.И.</a:t>
            </a:r>
          </a:p>
          <a:p>
            <a:pPr>
              <a:lnSpc>
                <a:spcPct val="105000"/>
              </a:lnSpc>
              <a:defRPr/>
            </a:pPr>
            <a:r>
              <a:rPr lang="ru-RU" sz="2000" b="1" dirty="0">
                <a:solidFill>
                  <a:srgbClr val="000000"/>
                </a:solidFill>
              </a:rPr>
              <a:t>Откуда г. </a:t>
            </a:r>
            <a:r>
              <a:rPr lang="ru-RU" sz="2000" b="1" dirty="0" smtClean="0">
                <a:solidFill>
                  <a:srgbClr val="000000"/>
                </a:solidFill>
              </a:rPr>
              <a:t>Курск, </a:t>
            </a:r>
            <a:r>
              <a:rPr lang="ru-RU" sz="2000" b="1" dirty="0">
                <a:solidFill>
                  <a:srgbClr val="000000"/>
                </a:solidFill>
              </a:rPr>
              <a:t>ул. </a:t>
            </a:r>
            <a:r>
              <a:rPr lang="ru-RU" sz="2000" b="1" dirty="0" smtClean="0">
                <a:solidFill>
                  <a:srgbClr val="000000"/>
                </a:solidFill>
              </a:rPr>
              <a:t>Парковая, </a:t>
            </a:r>
            <a:r>
              <a:rPr lang="ru-RU" sz="2000" b="1" dirty="0">
                <a:solidFill>
                  <a:srgbClr val="000000"/>
                </a:solidFill>
              </a:rPr>
              <a:t>д. 4, кв. 15</a:t>
            </a:r>
          </a:p>
          <a:p>
            <a:pPr>
              <a:lnSpc>
                <a:spcPct val="10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</a:rPr>
              <a:t>                                                                 398520</a:t>
            </a:r>
            <a:endParaRPr lang="ru-RU" sz="2000" b="1" dirty="0">
              <a:solidFill>
                <a:srgbClr val="000000"/>
              </a:solidFill>
            </a:endParaRPr>
          </a:p>
          <a:p>
            <a:pPr>
              <a:lnSpc>
                <a:spcPct val="105000"/>
              </a:lnSpc>
              <a:defRPr/>
            </a:pPr>
            <a:r>
              <a:rPr lang="ru-RU" sz="2000" b="1" dirty="0">
                <a:solidFill>
                  <a:srgbClr val="000000"/>
                </a:solidFill>
              </a:rPr>
              <a:t>                     </a:t>
            </a:r>
            <a:endParaRPr lang="ru-RU" sz="2000" b="1" dirty="0" smtClean="0">
              <a:solidFill>
                <a:srgbClr val="000000"/>
              </a:solidFill>
            </a:endParaRPr>
          </a:p>
          <a:p>
            <a:pPr>
              <a:lnSpc>
                <a:spcPct val="105000"/>
              </a:lnSpc>
              <a:defRPr/>
            </a:pPr>
            <a:endParaRPr lang="ru-RU" sz="2000" b="1" dirty="0">
              <a:solidFill>
                <a:srgbClr val="000000"/>
              </a:solidFill>
            </a:endParaRPr>
          </a:p>
          <a:p>
            <a:pPr>
              <a:lnSpc>
                <a:spcPct val="105000"/>
              </a:lnSpc>
              <a:defRPr/>
            </a:pPr>
            <a:r>
              <a:rPr lang="ru-RU" sz="2000" b="1" dirty="0">
                <a:solidFill>
                  <a:srgbClr val="000000"/>
                </a:solidFill>
              </a:rPr>
              <a:t>                      Кому </a:t>
            </a:r>
            <a:r>
              <a:rPr lang="ru-RU" sz="2000" b="1" dirty="0" smtClean="0">
                <a:solidFill>
                  <a:srgbClr val="000000"/>
                </a:solidFill>
              </a:rPr>
              <a:t>Ивановой Ольге </a:t>
            </a:r>
            <a:r>
              <a:rPr lang="ru-RU" sz="2000" b="1" dirty="0">
                <a:solidFill>
                  <a:srgbClr val="000000"/>
                </a:solidFill>
              </a:rPr>
              <a:t>Ивановне</a:t>
            </a:r>
          </a:p>
          <a:p>
            <a:pPr>
              <a:lnSpc>
                <a:spcPct val="105000"/>
              </a:lnSpc>
              <a:defRPr/>
            </a:pPr>
            <a:r>
              <a:rPr lang="ru-RU" sz="2000" b="1" dirty="0">
                <a:solidFill>
                  <a:srgbClr val="000000"/>
                </a:solidFill>
              </a:rPr>
              <a:t>                      Куда  </a:t>
            </a:r>
            <a:r>
              <a:rPr lang="ru-RU" sz="2000" b="1" dirty="0" smtClean="0">
                <a:solidFill>
                  <a:srgbClr val="000000"/>
                </a:solidFill>
              </a:rPr>
              <a:t>Курская область, г. Суджа, ул.</a:t>
            </a:r>
          </a:p>
          <a:p>
            <a:pPr>
              <a:lnSpc>
                <a:spcPct val="105000"/>
              </a:lnSpc>
              <a:defRPr/>
            </a:pPr>
            <a:r>
              <a:rPr lang="ru-RU" sz="2000" b="1" dirty="0">
                <a:solidFill>
                  <a:srgbClr val="000000"/>
                </a:solidFill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</a:rPr>
              <a:t>                                 Ленина, д.7                   </a:t>
            </a:r>
          </a:p>
          <a:p>
            <a:pPr>
              <a:lnSpc>
                <a:spcPct val="105000"/>
              </a:lnSpc>
              <a:defRPr/>
            </a:pPr>
            <a:r>
              <a:rPr lang="ru-RU" sz="2000" b="1" dirty="0" smtClean="0">
                <a:solidFill>
                  <a:srgbClr val="000000"/>
                </a:solidFill>
              </a:rPr>
              <a:t>307800</a:t>
            </a:r>
            <a:endParaRPr lang="ru-RU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16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Итоги урока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35608" y="1214422"/>
            <a:ext cx="7498080" cy="528641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- Сегодня на уроке вы многое узнали об истории письма, познакомились с правилами заполнения конверта, писали письма разных видов. А что же объединяет ваши письма? (относятся все письма к личным.)</a:t>
            </a:r>
          </a:p>
          <a:p>
            <a:pPr>
              <a:buNone/>
            </a:pPr>
            <a:r>
              <a:rPr lang="ru-RU" dirty="0" smtClean="0"/>
              <a:t>- Наконец пришло время открыть вам небольшой секрет: письмо, которое пришло к нам по ошибке, написал герой рассказа А. П. Чехова – Ванька Жуков. И пока вы учились писать письма, мои помощники его разыскали. Вот он, встречайте (входит переодетый ученик.) </a:t>
            </a:r>
          </a:p>
          <a:p>
            <a:pPr>
              <a:buFontTx/>
              <a:buChar char="-"/>
            </a:pPr>
            <a:r>
              <a:rPr lang="ru-RU" dirty="0" smtClean="0"/>
              <a:t>Расскажите Ване, что ему нужно знать, чтобы его письмо дошло до дедушки.</a:t>
            </a:r>
          </a:p>
          <a:p>
            <a:pPr>
              <a:buNone/>
            </a:pPr>
            <a:r>
              <a:rPr lang="ru-RU" dirty="0" smtClean="0"/>
              <a:t>(дети рассказывают о правилах заполнения конверта, показывают).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дминистратор\Desktop\Art-classical-letter-paper-free-pp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80" y="-54422"/>
            <a:ext cx="9159280" cy="689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5856" y="404664"/>
            <a:ext cx="34625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Подведём итоги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1916832"/>
            <a:ext cx="53823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>
                <a:latin typeface="a_BodoniOrtoTitul" panose="02070A03090706020303" pitchFamily="18" charset="-52"/>
              </a:rPr>
              <a:t>Какой </a:t>
            </a:r>
            <a:r>
              <a:rPr lang="ru-RU" dirty="0">
                <a:latin typeface="a_BodoniOrtoTitul" panose="02070A03090706020303" pitchFamily="18" charset="-52"/>
              </a:rPr>
              <a:t>теме был посвящён урок</a:t>
            </a:r>
            <a:r>
              <a:rPr lang="ru-RU" dirty="0" smtClean="0">
                <a:latin typeface="a_BodoniOrtoTitul" panose="02070A03090706020303" pitchFamily="18" charset="-52"/>
              </a:rPr>
              <a:t>?</a:t>
            </a:r>
          </a:p>
          <a:p>
            <a:endParaRPr lang="ru-RU" dirty="0" smtClean="0">
              <a:latin typeface="a_BodoniOrtoTitul" panose="02070A03090706020303" pitchFamily="18" charset="-52"/>
            </a:endParaRPr>
          </a:p>
          <a:p>
            <a:pPr marL="285750" indent="-285750">
              <a:buFontTx/>
              <a:buChar char="-"/>
            </a:pPr>
            <a:endParaRPr lang="ru-RU" dirty="0">
              <a:latin typeface="a_BodoniOrtoTitul" panose="02070A03090706020303" pitchFamily="18" charset="-52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a_BodoniOrtoTitul" panose="02070A03090706020303" pitchFamily="18" charset="-52"/>
              </a:rPr>
              <a:t>Что </a:t>
            </a:r>
            <a:r>
              <a:rPr lang="ru-RU" dirty="0">
                <a:latin typeface="a_BodoniOrtoTitul" panose="02070A03090706020303" pitchFamily="18" charset="-52"/>
              </a:rPr>
              <a:t>вы узнали </a:t>
            </a:r>
            <a:r>
              <a:rPr lang="ru-RU" dirty="0" smtClean="0">
                <a:latin typeface="a_BodoniOrtoTitul" panose="02070A03090706020303" pitchFamily="18" charset="-52"/>
              </a:rPr>
              <a:t>нового?</a:t>
            </a:r>
          </a:p>
          <a:p>
            <a:endParaRPr lang="ru-RU" dirty="0" smtClean="0">
              <a:latin typeface="a_BodoniOrtoTitul" panose="02070A03090706020303" pitchFamily="18" charset="-52"/>
            </a:endParaRPr>
          </a:p>
          <a:p>
            <a:pPr marL="285750" indent="-285750">
              <a:buFontTx/>
              <a:buChar char="-"/>
            </a:pPr>
            <a:endParaRPr lang="ru-RU" dirty="0">
              <a:latin typeface="a_BodoniOrtoTitul" panose="02070A03090706020303" pitchFamily="18" charset="-52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a_BodoniOrtoTitul" panose="02070A03090706020303" pitchFamily="18" charset="-52"/>
              </a:rPr>
              <a:t>Чему </a:t>
            </a:r>
            <a:r>
              <a:rPr lang="ru-RU" dirty="0">
                <a:latin typeface="a_BodoniOrtoTitul" panose="02070A03090706020303" pitchFamily="18" charset="-52"/>
              </a:rPr>
              <a:t>научились на уроке</a:t>
            </a:r>
            <a:r>
              <a:rPr lang="ru-RU" dirty="0" smtClean="0">
                <a:latin typeface="a_BodoniOrtoTitul" panose="02070A03090706020303" pitchFamily="18" charset="-52"/>
              </a:rPr>
              <a:t>?</a:t>
            </a:r>
          </a:p>
          <a:p>
            <a:endParaRPr lang="ru-RU" dirty="0">
              <a:latin typeface="a_BodoniOrtoTitul" panose="02070A03090706020303" pitchFamily="18" charset="-52"/>
            </a:endParaRPr>
          </a:p>
          <a:p>
            <a:endParaRPr lang="ru-RU" dirty="0">
              <a:latin typeface="a_BodoniOrtoTitul" panose="02070A03090706020303" pitchFamily="18" charset="-52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a_BodoniOrtoTitul" panose="02070A03090706020303" pitchFamily="18" charset="-52"/>
              </a:rPr>
              <a:t>Что </a:t>
            </a:r>
            <a:r>
              <a:rPr lang="ru-RU" dirty="0">
                <a:latin typeface="a_BodoniOrtoTitul" panose="02070A03090706020303" pitchFamily="18" charset="-52"/>
              </a:rPr>
              <a:t>вам запомнилось больше всего</a:t>
            </a:r>
            <a:r>
              <a:rPr lang="ru-RU" dirty="0" smtClean="0">
                <a:latin typeface="a_BodoniOrtoTitul" panose="02070A03090706020303" pitchFamily="18" charset="-52"/>
              </a:rPr>
              <a:t>?</a:t>
            </a:r>
          </a:p>
          <a:p>
            <a:pPr marL="285750" indent="-285750">
              <a:buFontTx/>
              <a:buChar char="-"/>
            </a:pPr>
            <a:endParaRPr lang="ru-RU" dirty="0">
              <a:latin typeface="a_BodoniOrtoTitul" panose="02070A03090706020303" pitchFamily="18" charset="-52"/>
            </a:endParaRPr>
          </a:p>
          <a:p>
            <a:endParaRPr lang="ru-RU" dirty="0" smtClean="0">
              <a:latin typeface="a_BodoniOrtoTitul" panose="02070A03090706020303" pitchFamily="18" charset="-52"/>
            </a:endParaRPr>
          </a:p>
          <a:p>
            <a:endParaRPr lang="ru-RU" dirty="0">
              <a:effectLst/>
              <a:latin typeface="a_BodoniOrtoTitul" panose="02070A03090706020303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52538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Администратор\Desktop\6011447958_3bf1c529ac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2" y="-34636"/>
            <a:ext cx="9169241" cy="689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9792" y="2940433"/>
            <a:ext cx="5040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Домашнее задание </a:t>
            </a:r>
          </a:p>
          <a:p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Творческая работа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23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письмо\Art-classical-letter-paper-free-pp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142575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66245" y="0"/>
            <a:ext cx="2838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Использованные ресурсы: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548680"/>
            <a:ext cx="80648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3"/>
              </a:rPr>
              <a:t>1. http</a:t>
            </a:r>
            <a:r>
              <a:rPr lang="ru-RU" sz="1200" u="sng" dirty="0">
                <a:hlinkClick r:id="rId3"/>
              </a:rPr>
              <a:t>://survincity.com/wp-content/uploads/images/pict_cd0fdbd087184d899c8c8c1601ff306f.jpg</a:t>
            </a:r>
            <a:r>
              <a:rPr lang="ru-RU" sz="1200" dirty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98135" y="825679"/>
            <a:ext cx="82809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u="sng" dirty="0" smtClean="0">
                <a:hlinkClick r:id="rId4"/>
              </a:rPr>
              <a:t>2.http</a:t>
            </a:r>
            <a:r>
              <a:rPr lang="ru-RU" sz="1050" u="sng" dirty="0">
                <a:hlinkClick r:id="rId4"/>
              </a:rPr>
              <a:t>://compulenta.computerra.ru/upload/iblock/1e5/kipu1_resized_width_a400070d3ff30520b19854b6bcc484da_500_q95.jpg</a:t>
            </a:r>
            <a:r>
              <a:rPr lang="ru-RU" sz="1050" dirty="0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98134" y="1123621"/>
            <a:ext cx="805032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5"/>
              </a:rPr>
              <a:t>3.http</a:t>
            </a:r>
            <a:r>
              <a:rPr lang="ru-RU" sz="1100" u="sng" dirty="0">
                <a:hlinkClick r:id="rId5"/>
              </a:rPr>
              <a:t>://40.media.tumblr.com/84a94fcae69b5ad9d31deb2e82f36841/tumblr_nl3r7gpCfn1siucwxo1_1280.jpg</a:t>
            </a:r>
            <a:r>
              <a:rPr lang="ru-RU" sz="1100" dirty="0"/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1902" y="1376012"/>
            <a:ext cx="792087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6"/>
              </a:rPr>
              <a:t>4.http</a:t>
            </a:r>
            <a:r>
              <a:rPr lang="ru-RU" sz="1100" u="sng" dirty="0">
                <a:hlinkClick r:id="rId6"/>
              </a:rPr>
              <a:t>://www.copyright-free-images.com/copyright-free-images/art-copyright-free-images/egyptian-hieroglyphs-at-the-british-museum-in-london_w725_h544.jpg</a:t>
            </a:r>
            <a:r>
              <a:rPr lang="ru-RU" sz="1100" dirty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98135" y="1809361"/>
            <a:ext cx="80503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7"/>
              </a:rPr>
              <a:t>5.http</a:t>
            </a:r>
            <a:r>
              <a:rPr lang="ru-RU" sz="1100" u="sng" dirty="0">
                <a:hlinkClick r:id="rId7"/>
              </a:rPr>
              <a:t>://geolenok.ru/sites/default/files/imagecache/article-full-image-geolenok/shutterstock_34806580.jpg</a:t>
            </a:r>
            <a:endParaRPr lang="ru-RU" sz="11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98135" y="2080077"/>
            <a:ext cx="792087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8"/>
              </a:rPr>
              <a:t>6.http</a:t>
            </a:r>
            <a:r>
              <a:rPr lang="ru-RU" sz="1100" u="sng" dirty="0">
                <a:hlinkClick r:id="rId8"/>
              </a:rPr>
              <a:t>://img-fotki.yandex.ru/get/9804/158289418.201/0_123b40_502d5150_XL.jpg</a:t>
            </a:r>
            <a:r>
              <a:rPr lang="ru-RU" sz="1100" dirty="0"/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98135" y="2341687"/>
            <a:ext cx="748883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9"/>
              </a:rPr>
              <a:t>7.http</a:t>
            </a:r>
            <a:r>
              <a:rPr lang="ru-RU" sz="1100" u="sng" dirty="0">
                <a:hlinkClick r:id="rId9"/>
              </a:rPr>
              <a:t>://cmak.by/uploads/posts/2014-03/skinali_pic_h_435_b.jpg</a:t>
            </a:r>
            <a:endParaRPr lang="ru-RU" sz="11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9026" y="2603297"/>
            <a:ext cx="762693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hlinkClick r:id="rId10"/>
              </a:rPr>
              <a:t>8.</a:t>
            </a:r>
            <a:r>
              <a:rPr lang="ru-RU" sz="1100" u="sng" dirty="0" smtClean="0">
                <a:hlinkClick r:id="rId10"/>
              </a:rPr>
              <a:t>http</a:t>
            </a:r>
            <a:r>
              <a:rPr lang="ru-RU" sz="1100" u="sng" dirty="0">
                <a:hlinkClick r:id="rId10"/>
              </a:rPr>
              <a:t>://www.tadeuszwrona.pl/user_files/189/OldLetters.jpg</a:t>
            </a:r>
            <a:endParaRPr lang="ru-RU" sz="11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99026" y="2835319"/>
            <a:ext cx="698477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11"/>
              </a:rPr>
              <a:t>9.http</a:t>
            </a:r>
            <a:r>
              <a:rPr lang="ru-RU" sz="1100" u="sng" dirty="0">
                <a:hlinkClick r:id="rId11"/>
              </a:rPr>
              <a:t>://braid-hairstyle.com/photo/56175727e8a90.jpg</a:t>
            </a:r>
            <a:endParaRPr lang="ru-RU" sz="11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66738" y="3096929"/>
            <a:ext cx="603996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12"/>
              </a:rPr>
              <a:t>10.http</a:t>
            </a:r>
            <a:r>
              <a:rPr lang="ru-RU" sz="1100" u="sng" dirty="0">
                <a:hlinkClick r:id="rId12"/>
              </a:rPr>
              <a:t>://iskra-et.ru/media/iskraetru/2014/6/6-9.jpg</a:t>
            </a:r>
            <a:endParaRPr lang="ru-RU" sz="11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89243" y="3293066"/>
            <a:ext cx="762946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hlinkClick r:id="rId13"/>
              </a:rPr>
              <a:t>11.</a:t>
            </a:r>
            <a:r>
              <a:rPr lang="ru-RU" sz="1100" u="sng" dirty="0" smtClean="0">
                <a:hlinkClick r:id="rId13"/>
              </a:rPr>
              <a:t>http</a:t>
            </a:r>
            <a:r>
              <a:rPr lang="ru-RU" sz="1100" u="sng" dirty="0">
                <a:hlinkClick r:id="rId13"/>
              </a:rPr>
              <a:t>://lozrada.kharkov.ua/wp-content/uploads/34374363.jpg</a:t>
            </a:r>
            <a:endParaRPr lang="ru-RU" sz="11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00094" y="3554676"/>
            <a:ext cx="80483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14"/>
              </a:rPr>
              <a:t>12.http</a:t>
            </a:r>
            <a:r>
              <a:rPr lang="ru-RU" sz="1100" u="sng" dirty="0">
                <a:hlinkClick r:id="rId14"/>
              </a:rPr>
              <a:t>://www.passionforum.ru/upload/090/u9071/037/3b4b4201.jpg</a:t>
            </a:r>
            <a:endParaRPr lang="ru-RU" sz="11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89243" y="3816286"/>
            <a:ext cx="805922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15"/>
              </a:rPr>
              <a:t>13.http</a:t>
            </a:r>
            <a:r>
              <a:rPr lang="ru-RU" sz="1100" u="sng" dirty="0">
                <a:hlinkClick r:id="rId15"/>
              </a:rPr>
              <a:t>://porno.vsetke.ru/thumbnails/946/5221cb11d828ba6277ea397915bf17d9.jpg</a:t>
            </a:r>
            <a:r>
              <a:rPr lang="ru-RU" sz="1100" dirty="0"/>
              <a:t>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00094" y="4068701"/>
            <a:ext cx="787973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16"/>
              </a:rPr>
              <a:t>14.http</a:t>
            </a:r>
            <a:r>
              <a:rPr lang="ru-RU" sz="1100" u="sng" dirty="0">
                <a:hlinkClick r:id="rId16"/>
              </a:rPr>
              <a:t>://storage.surfingbird.ru/s/13/10/5/1/r2_elE933D82_orig_3f3ddcbb.jpg</a:t>
            </a:r>
            <a:r>
              <a:rPr lang="ru-RU" sz="1100" dirty="0"/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00095" y="4329936"/>
            <a:ext cx="434929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17"/>
              </a:rPr>
              <a:t>15.http</a:t>
            </a:r>
            <a:r>
              <a:rPr lang="ru-RU" sz="1100" u="sng" dirty="0">
                <a:hlinkClick r:id="rId17"/>
              </a:rPr>
              <a:t>://1az.ucoz.ru/_nw/0/46872076.jpg</a:t>
            </a:r>
            <a:r>
              <a:rPr lang="ru-RU" sz="1100" dirty="0"/>
              <a:t>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00094" y="4591546"/>
            <a:ext cx="819238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18"/>
              </a:rPr>
              <a:t>16.http</a:t>
            </a:r>
            <a:r>
              <a:rPr lang="ru-RU" sz="1100" u="sng" dirty="0">
                <a:hlinkClick r:id="rId18"/>
              </a:rPr>
              <a:t>://3.bp.blogspot.com/_B7-0V09A21M/TBVdoOXPVCI/AAAAAAAAADM/bguzUXmG8tA/s1600/Quipu.jpg</a:t>
            </a:r>
            <a:endParaRPr lang="ru-RU" sz="11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89243" y="4853156"/>
            <a:ext cx="468798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19"/>
              </a:rPr>
              <a:t>17.http</a:t>
            </a:r>
            <a:r>
              <a:rPr lang="ru-RU" sz="1100" u="sng" dirty="0">
                <a:hlinkClick r:id="rId19"/>
              </a:rPr>
              <a:t>://oboi.tululu.org/o/18/82062/prew.jpg</a:t>
            </a:r>
            <a:endParaRPr lang="ru-RU" sz="11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66739" y="5114766"/>
            <a:ext cx="847583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20"/>
              </a:rPr>
              <a:t>18.http</a:t>
            </a:r>
            <a:r>
              <a:rPr lang="ru-RU" sz="1100" u="sng" dirty="0">
                <a:hlinkClick r:id="rId20"/>
              </a:rPr>
              <a:t>://pda.fedpress.ru/sites/fedpress/files/amorozova/news/pismo.jpg</a:t>
            </a:r>
            <a:endParaRPr lang="ru-RU" sz="11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00095" y="5376376"/>
            <a:ext cx="827896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hlinkClick r:id="rId21"/>
              </a:rPr>
              <a:t>19.</a:t>
            </a:r>
            <a:r>
              <a:rPr lang="ru-RU" sz="1100" u="sng" dirty="0" smtClean="0">
                <a:hlinkClick r:id="rId21"/>
              </a:rPr>
              <a:t>http</a:t>
            </a:r>
            <a:r>
              <a:rPr lang="ru-RU" sz="1100" u="sng" dirty="0">
                <a:hlinkClick r:id="rId21"/>
              </a:rPr>
              <a:t>://www.pptclipart.com/thumb/Art-classical-letter-paper-free-ppt-backgrounds.jpg</a:t>
            </a:r>
            <a:endParaRPr lang="ru-RU" sz="11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66738" y="5637986"/>
            <a:ext cx="752022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22"/>
              </a:rPr>
              <a:t>20.http</a:t>
            </a:r>
            <a:r>
              <a:rPr lang="ru-RU" sz="1100" u="sng" dirty="0">
                <a:hlinkClick r:id="rId22"/>
              </a:rPr>
              <a:t>://mob.rgo-sib.ru/book/arts/21/16fa0b6800b5.jpg</a:t>
            </a:r>
            <a:r>
              <a:rPr lang="ru-RU" sz="1100" dirty="0"/>
              <a:t>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66739" y="5803865"/>
            <a:ext cx="721763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23"/>
              </a:rPr>
              <a:t>21.http</a:t>
            </a:r>
            <a:r>
              <a:rPr lang="ru-RU" sz="1100" u="sng" dirty="0">
                <a:hlinkClick r:id="rId23"/>
              </a:rPr>
              <a:t>://sfw.so/uploads/posts/2012-05/1336042139_08.jpg</a:t>
            </a:r>
            <a:endParaRPr lang="ru-RU" sz="11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40924" y="6043924"/>
            <a:ext cx="839534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24"/>
              </a:rPr>
              <a:t>22.http</a:t>
            </a:r>
            <a:r>
              <a:rPr lang="ru-RU" sz="1100" u="sng" dirty="0">
                <a:hlinkClick r:id="rId24"/>
              </a:rPr>
              <a:t>://i.piccy.info/i9/1853067592da57fe4e37b7f5ccaf364a/1438612771/155273/908694/0_12cf0e_e8523eb6_XXXL_800.jpg</a:t>
            </a:r>
            <a:endParaRPr lang="ru-RU" sz="11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40924" y="6273427"/>
            <a:ext cx="68424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u="sng" dirty="0" smtClean="0">
                <a:hlinkClick r:id="rId25"/>
              </a:rPr>
              <a:t>23.http</a:t>
            </a:r>
            <a:r>
              <a:rPr lang="ru-RU" sz="1100" u="sng" dirty="0">
                <a:hlinkClick r:id="rId25"/>
              </a:rPr>
              <a:t>://forum.philatelie.ru/uploads/monthly_02_2010/post-4316-1266688084.jpg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157571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bigstock-Vintage-background-with-old-pa-168346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"/>
            <a:ext cx="9144000" cy="684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дминистратор\Desktop\pict_cd0fdbd087184d899c8c8c1601ff306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40768"/>
            <a:ext cx="5616624" cy="375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5048" y="4357694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Первым историческим типом письма была пиктография, т.е. картинное письмо. Пиктограммы – единицы такого письма выцарапывались, а затем и рисовались на стенах пещер, на скалах и камнях, на рогах и костях животных, на бересте.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188789" y="169462"/>
            <a:ext cx="33702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История письма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7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bigstock-Vintage-background-with-old-pa-168346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дминистратор\Desktop\egyptian-hieroglyphs-at-the-british-museum-in-london_w725_h5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748" y="1196752"/>
            <a:ext cx="5586903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43504" y="4643446"/>
            <a:ext cx="2021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иероглифы Е</a:t>
            </a:r>
            <a:r>
              <a:rPr lang="ru-RU" b="1" dirty="0" smtClean="0">
                <a:solidFill>
                  <a:schemeClr val="bg1"/>
                </a:solidFill>
              </a:rPr>
              <a:t>гипет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82174" y="63705"/>
            <a:ext cx="2708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История письма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52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bigstock-Vintage-background-with-old-pa-168346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"/>
            <a:ext cx="9144000" cy="685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дминистратор\Desktop\kipu1_resized_width_a400070d3ff30520b19854b6bcc484da_500_q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0"/>
            <a:ext cx="554461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5283" y="5099993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F0"/>
                </a:solidFill>
              </a:rPr>
              <a:t>Кипу – узелковое письмо инков. Каждый кипу состоит из основного шнура, к которому прикрепляются узлы и сплетения в виде бахромы: узлы и сплетения разного цвета и расположения имеют условное значение как заметка на память об административных и хозяйственных распоряжениях.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53978" y="13611"/>
            <a:ext cx="27080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История письма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07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истратор\Desktop\bigstock-Vintage-background-with-old-pa-168346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"/>
            <a:ext cx="9144000" cy="684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Администратор\Desktop\0_123b40_502d5150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68760"/>
            <a:ext cx="5616624" cy="381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86182" y="4429132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F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деографическое </a:t>
            </a:r>
            <a:r>
              <a:rPr lang="ru-RU" b="1" dirty="0">
                <a:solidFill>
                  <a:srgbClr val="00B0F0"/>
                </a:solidFill>
              </a:rPr>
              <a:t>письмо </a:t>
            </a:r>
            <a:r>
              <a:rPr lang="ru-RU" b="1" dirty="0" smtClean="0">
                <a:solidFill>
                  <a:srgbClr val="00B0F0"/>
                </a:solidFill>
              </a:rPr>
              <a:t> - ковёр.  </a:t>
            </a:r>
          </a:p>
          <a:p>
            <a:r>
              <a:rPr lang="ru-RU" b="1" dirty="0">
                <a:solidFill>
                  <a:srgbClr val="00B0F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мперия </a:t>
            </a:r>
            <a:r>
              <a:rPr lang="ru-RU" b="1" dirty="0">
                <a:solidFill>
                  <a:srgbClr val="00B0F0"/>
                </a:solidFill>
              </a:rPr>
              <a:t>инков </a:t>
            </a:r>
            <a:r>
              <a:rPr lang="ru-RU" b="1" dirty="0" smtClean="0">
                <a:solidFill>
                  <a:srgbClr val="00B0F0"/>
                </a:solidFill>
              </a:rPr>
              <a:t>. </a:t>
            </a:r>
            <a:r>
              <a:rPr lang="ru-RU" b="1" dirty="0">
                <a:solidFill>
                  <a:srgbClr val="00B0F0"/>
                </a:solidFill>
              </a:rPr>
              <a:t>Я</a:t>
            </a:r>
            <a:r>
              <a:rPr lang="ru-RU" b="1" dirty="0" smtClean="0">
                <a:solidFill>
                  <a:srgbClr val="00B0F0"/>
                </a:solidFill>
              </a:rPr>
              <a:t>зык </a:t>
            </a:r>
            <a:r>
              <a:rPr lang="ru-RU" b="1" dirty="0">
                <a:solidFill>
                  <a:srgbClr val="00B0F0"/>
                </a:solidFill>
              </a:rPr>
              <a:t>кечуа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27576" y="8287"/>
            <a:ext cx="2708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История письма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59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истратор\Desktop\bigstock-Vintage-background-with-old-pa-168346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"/>
            <a:ext cx="9144000" cy="684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Администратор\Desktop\Quip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68760"/>
            <a:ext cx="568863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7590" y="5058038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B0F0"/>
                </a:solidFill>
              </a:rPr>
              <a:t>Вампум </a:t>
            </a:r>
            <a:r>
              <a:rPr lang="ru-RU" sz="2000" b="1" dirty="0" smtClean="0">
                <a:solidFill>
                  <a:srgbClr val="00B0F0"/>
                </a:solidFill>
              </a:rPr>
              <a:t>–бусы </a:t>
            </a:r>
            <a:r>
              <a:rPr lang="en-US" sz="2000" b="1" dirty="0" smtClean="0">
                <a:solidFill>
                  <a:srgbClr val="00B0F0"/>
                </a:solidFill>
              </a:rPr>
              <a:t> </a:t>
            </a:r>
            <a:r>
              <a:rPr lang="ru-RU" sz="2000" b="1" dirty="0" err="1" smtClean="0">
                <a:solidFill>
                  <a:srgbClr val="00B0F0"/>
                </a:solidFill>
              </a:rPr>
              <a:t>алгонкинских</a:t>
            </a:r>
            <a:r>
              <a:rPr lang="ru-RU" sz="2000" b="1" dirty="0" smtClean="0">
                <a:solidFill>
                  <a:srgbClr val="00B0F0"/>
                </a:solidFill>
              </a:rPr>
              <a:t> </a:t>
            </a:r>
            <a:r>
              <a:rPr lang="ru-RU" sz="2000" b="1" dirty="0">
                <a:solidFill>
                  <a:srgbClr val="00B0F0"/>
                </a:solidFill>
              </a:rPr>
              <a:t>и ирокезских племён: </a:t>
            </a:r>
            <a:r>
              <a:rPr lang="ru-RU" sz="2000" b="1" dirty="0" smtClean="0">
                <a:solidFill>
                  <a:srgbClr val="00B0F0"/>
                </a:solidFill>
              </a:rPr>
              <a:t>были </a:t>
            </a:r>
            <a:r>
              <a:rPr lang="ru-RU" sz="2000" b="1" dirty="0">
                <a:solidFill>
                  <a:srgbClr val="00B0F0"/>
                </a:solidFill>
              </a:rPr>
              <a:t>не только украшением, их использовали </a:t>
            </a:r>
            <a:r>
              <a:rPr lang="ru-RU" sz="2000" b="1" dirty="0" smtClean="0">
                <a:solidFill>
                  <a:srgbClr val="00B0F0"/>
                </a:solidFill>
              </a:rPr>
              <a:t>как </a:t>
            </a:r>
            <a:r>
              <a:rPr lang="ru-RU" sz="2000" b="1" dirty="0">
                <a:solidFill>
                  <a:srgbClr val="00B0F0"/>
                </a:solidFill>
              </a:rPr>
              <a:t>предметные «записи». В</a:t>
            </a:r>
            <a:r>
              <a:rPr lang="ru-RU" sz="2000" b="1" dirty="0" smtClean="0">
                <a:solidFill>
                  <a:srgbClr val="00B0F0"/>
                </a:solidFill>
              </a:rPr>
              <a:t>ажна </a:t>
            </a:r>
            <a:r>
              <a:rPr lang="ru-RU" sz="2000" b="1" dirty="0">
                <a:solidFill>
                  <a:srgbClr val="00B0F0"/>
                </a:solidFill>
              </a:rPr>
              <a:t>была символика цвета: белый цвет означал мир, здоровье, благополучие; чёрные бусы извещали о смерти вождя; </a:t>
            </a:r>
            <a:r>
              <a:rPr lang="ru-RU" sz="2000" b="1" dirty="0" smtClean="0">
                <a:solidFill>
                  <a:srgbClr val="00B0F0"/>
                </a:solidFill>
              </a:rPr>
              <a:t>красные извещали </a:t>
            </a:r>
            <a:r>
              <a:rPr lang="ru-RU" sz="2000" b="1" dirty="0">
                <a:solidFill>
                  <a:srgbClr val="00B0F0"/>
                </a:solidFill>
              </a:rPr>
              <a:t>о войне.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74788" y="49851"/>
            <a:ext cx="2708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История письма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70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shutterstock_348065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32040" y="1196752"/>
            <a:ext cx="31250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Голубиная почта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6780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16fa0b6800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768" y="0"/>
            <a:ext cx="92477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260648"/>
            <a:ext cx="49685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 В </a:t>
            </a:r>
            <a:r>
              <a:rPr lang="en-US" b="1" dirty="0">
                <a:solidFill>
                  <a:srgbClr val="C00000"/>
                </a:solidFill>
              </a:rPr>
              <a:t>XVI</a:t>
            </a:r>
            <a:r>
              <a:rPr lang="ru-RU" b="1" dirty="0">
                <a:solidFill>
                  <a:srgbClr val="C00000"/>
                </a:solidFill>
              </a:rPr>
              <a:t> – </a:t>
            </a:r>
            <a:r>
              <a:rPr lang="en-US" b="1" dirty="0">
                <a:solidFill>
                  <a:srgbClr val="C00000"/>
                </a:solidFill>
              </a:rPr>
              <a:t>XVII</a:t>
            </a:r>
            <a:r>
              <a:rPr lang="ru-RU" b="1" dirty="0">
                <a:solidFill>
                  <a:srgbClr val="C00000"/>
                </a:solidFill>
              </a:rPr>
              <a:t> веках письма перевозили ямщики в специальных почтовых каретах-почтовых тройках, и, чтобы не было задержек при смене лошадей, ямщики, подъезжая к яму (селению), громко свистели. Свистом они погоняли лошадей и давали сигнал всем встречным освободить дорогу.</a:t>
            </a:r>
          </a:p>
        </p:txBody>
      </p:sp>
    </p:spTree>
    <p:extLst>
      <p:ext uri="{BB962C8B-B14F-4D97-AF65-F5344CB8AC3E}">
        <p14:creationId xmlns:p14="http://schemas.microsoft.com/office/powerpoint/2010/main" val="409738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1099</Words>
  <Application>Microsoft Office PowerPoint</Application>
  <PresentationFormat>Экран (4:3)</PresentationFormat>
  <Paragraphs>137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a_AlternaSw</vt:lpstr>
      <vt:lpstr>a_BodoniOrtoTitul</vt:lpstr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письмо?</vt:lpstr>
      <vt:lpstr>Презентация PowerPoint</vt:lpstr>
      <vt:lpstr>Презентация PowerPoint</vt:lpstr>
      <vt:lpstr>Презентация PowerPoint</vt:lpstr>
      <vt:lpstr>«Экскурсия в прошлое»</vt:lpstr>
      <vt:lpstr>Презентация PowerPoint</vt:lpstr>
      <vt:lpstr>Презентация PowerPoint</vt:lpstr>
      <vt:lpstr>Презентация PowerPoint</vt:lpstr>
      <vt:lpstr>Алгоритм написания письма</vt:lpstr>
      <vt:lpstr>Презентация PowerPoint</vt:lpstr>
      <vt:lpstr>Презентация PowerPoint</vt:lpstr>
      <vt:lpstr>Итоги урока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Gena</cp:lastModifiedBy>
  <cp:revision>47</cp:revision>
  <dcterms:created xsi:type="dcterms:W3CDTF">2015-11-15T19:22:58Z</dcterms:created>
  <dcterms:modified xsi:type="dcterms:W3CDTF">2018-11-20T14:50:37Z</dcterms:modified>
</cp:coreProperties>
</file>