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notesMasterIdLst>
    <p:notesMasterId r:id="rId16"/>
  </p:notesMasterIdLst>
  <p:sldIdLst>
    <p:sldId id="256" r:id="rId2"/>
    <p:sldId id="292" r:id="rId3"/>
    <p:sldId id="280" r:id="rId4"/>
    <p:sldId id="271" r:id="rId5"/>
    <p:sldId id="283" r:id="rId6"/>
    <p:sldId id="299" r:id="rId7"/>
    <p:sldId id="298" r:id="rId8"/>
    <p:sldId id="272" r:id="rId9"/>
    <p:sldId id="275" r:id="rId10"/>
    <p:sldId id="265" r:id="rId11"/>
    <p:sldId id="288" r:id="rId12"/>
    <p:sldId id="289" r:id="rId13"/>
    <p:sldId id="291" r:id="rId14"/>
    <p:sldId id="277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67" autoAdjust="0"/>
    <p:restoredTop sz="86400" autoAdjust="0"/>
  </p:normalViewPr>
  <p:slideViewPr>
    <p:cSldViewPr>
      <p:cViewPr>
        <p:scale>
          <a:sx n="40" d="100"/>
          <a:sy n="40" d="100"/>
        </p:scale>
        <p:origin x="-2310" y="-9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242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40CAD6E-6576-47D2-A4F4-5BB455DC0CF3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0553334-5438-4400-AC35-F087B7C715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3653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Образец подзаголовка</a:t>
            </a:r>
            <a:endParaRPr lang="ru-RU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EB078-B928-485C-A04D-31E191503E21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0D04F-E620-457A-803B-1B74F5C6B6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892D6-FA59-446B-A3AF-AC5DDE23FB61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10587-4BD2-42E1-BD02-D00AFF71E8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38138"/>
            <a:ext cx="2057400" cy="5788025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38138"/>
            <a:ext cx="6019800" cy="5788025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7861E-1028-4A85-91FD-2DD628DC9B75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98A90-470B-4216-B04B-4693B79973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338138"/>
            <a:ext cx="8229600" cy="1252537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71538" y="2674938"/>
            <a:ext cx="3627437" cy="1649412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51375" y="2674938"/>
            <a:ext cx="3629025" cy="1649412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71538" y="4476750"/>
            <a:ext cx="3627437" cy="164941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1375" y="4476750"/>
            <a:ext cx="3629025" cy="164941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747F4-8F4C-4914-8E0F-BED21792CA8A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486C9-AE32-4660-A588-DC87136FC9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138"/>
            <a:ext cx="8229600" cy="1252537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71538" y="2674938"/>
            <a:ext cx="3627437" cy="345122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51375" y="2674938"/>
            <a:ext cx="3629025" cy="345122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C11A0-526F-43D0-B263-7F40F4149691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3ACE6-DC3E-4195-99D0-38BB9B752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138"/>
            <a:ext cx="8229600" cy="1252537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71538" y="2674938"/>
            <a:ext cx="3627437" cy="345122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1375" y="2674938"/>
            <a:ext cx="3629025" cy="345122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3D907-1CD8-4CD5-BC47-9C58F93AE392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D4895-D45E-45B2-B840-9CE9F58131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E258D-AC08-4811-A949-57B42DDAA10C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4D5B7-703B-4BFB-B760-617FD825CF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F473D-8A6A-41FA-BA61-B4AD0C67D50C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28B13-32EF-4BF2-82D5-26EE9ACEE7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71538" y="2674938"/>
            <a:ext cx="3627437" cy="3451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1375" y="2674938"/>
            <a:ext cx="3629025" cy="3451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D8A63-0142-4FFE-94AC-CD73C1134A5D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4A815-F3B1-47B4-AF3E-A4CC280EBA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F094C-BC2B-458E-8E7A-D3804EFE83FF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147D1-4313-4D7D-8792-CD8CCE677C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490BA-FDF2-4C8C-99CD-9524BDF590E7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56067-5E82-4861-A617-A597050282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F4E1F-A84D-4638-AB43-942A497FA918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3EBB8-15DC-40F8-9A40-C6A15861D5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D6EC3-5AD2-46CB-A96D-C1227AA682B2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09229-A68D-4E7D-85D4-AE7B7C22DC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1EB8A-4B98-4309-B798-D3379C9E9407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17542-C16B-40AC-9357-B25AD07000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1027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22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 useBgFill="1">
          <p:nvSpPr>
            <p:cNvPr id="26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Date Placeholder 1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392E40E-3436-46E4-9F7C-7A91F60F5B79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28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1" hangingPunct="1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217E1C2-9613-4274-8B22-85E0025620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5" r:id="rId2"/>
    <p:sldLayoutId id="2147483774" r:id="rId3"/>
    <p:sldLayoutId id="2147483773" r:id="rId4"/>
    <p:sldLayoutId id="2147483772" r:id="rId5"/>
    <p:sldLayoutId id="2147483771" r:id="rId6"/>
    <p:sldLayoutId id="2147483770" r:id="rId7"/>
    <p:sldLayoutId id="2147483769" r:id="rId8"/>
    <p:sldLayoutId id="2147483768" r:id="rId9"/>
    <p:sldLayoutId id="2147483767" r:id="rId10"/>
    <p:sldLayoutId id="2147483766" r:id="rId11"/>
    <p:sldLayoutId id="2147483765" r:id="rId12"/>
    <p:sldLayoutId id="2147483764" r:id="rId13"/>
    <p:sldLayoutId id="2147483763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>
          <a:solidFill>
            <a:schemeClr val="tx2"/>
          </a:solidFill>
          <a:latin typeface="+mn-lt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>
          <a:solidFill>
            <a:schemeClr val="tx2"/>
          </a:solidFill>
          <a:latin typeface="+mn-lt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>
          <a:solidFill>
            <a:schemeClr val="tx2"/>
          </a:solidFill>
          <a:latin typeface="+mn-lt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>
          <a:solidFill>
            <a:schemeClr val="tx2"/>
          </a:solidFill>
          <a:latin typeface="+mn-lt"/>
        </a:defRPr>
      </a:lvl5pPr>
      <a:lvl6pPr marL="19192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>
          <a:solidFill>
            <a:schemeClr val="tx2"/>
          </a:solidFill>
          <a:latin typeface="+mn-lt"/>
        </a:defRPr>
      </a:lvl6pPr>
      <a:lvl7pPr marL="23764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>
          <a:solidFill>
            <a:schemeClr val="tx2"/>
          </a:solidFill>
          <a:latin typeface="+mn-lt"/>
        </a:defRPr>
      </a:lvl7pPr>
      <a:lvl8pPr marL="28336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>
          <a:solidFill>
            <a:schemeClr val="tx2"/>
          </a:solidFill>
          <a:latin typeface="+mn-lt"/>
        </a:defRPr>
      </a:lvl8pPr>
      <a:lvl9pPr marL="32908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nsportal.ru/detskiy-sad/upravlenie-dou/2012/12/04/polozhenie-o-nastavnichestve" TargetMode="External"/><Relationship Id="rId2" Type="http://schemas.openxmlformats.org/officeDocument/2006/relationships/hyperlink" Target="http://www.resobr.ru/article/39808-organizatsiya-raboty-s-molodymi-pedagogami-v-dou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Rectangle 6"/>
          <p:cNvSpPr>
            <a:spLocks noGrp="1"/>
          </p:cNvSpPr>
          <p:nvPr>
            <p:ph type="ctrTitle" idx="4294967295"/>
          </p:nvPr>
        </p:nvSpPr>
        <p:spPr>
          <a:xfrm>
            <a:off x="900113" y="2130425"/>
            <a:ext cx="6872287" cy="14700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i="1" kern="1200" dirty="0" smtClean="0">
                <a:solidFill>
                  <a:schemeClr val="tx2"/>
                </a:solidFill>
                <a:latin typeface="Arial" charset="0"/>
                <a:cs typeface="Arial" charset="0"/>
              </a:rPr>
              <a:t>Наставничество</a:t>
            </a:r>
            <a:r>
              <a:rPr lang="ru-RU" sz="5400" b="1" i="1" kern="1200" dirty="0">
                <a:solidFill>
                  <a:schemeClr val="tx2"/>
                </a:solidFill>
                <a:latin typeface="Arial" charset="0"/>
                <a:cs typeface="Arial" charset="0"/>
              </a:rPr>
              <a:t> </a:t>
            </a:r>
            <a:r>
              <a:rPr lang="ru-RU" sz="5400" b="1" i="1" kern="1200" smtClean="0">
                <a:solidFill>
                  <a:schemeClr val="tx2"/>
                </a:solidFill>
                <a:latin typeface="Arial" charset="0"/>
                <a:cs typeface="Arial" charset="0"/>
              </a:rPr>
              <a:t>в ДОУ</a:t>
            </a:r>
            <a:endParaRPr lang="ru-RU" sz="5400" kern="120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u="sng" kern="12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en-US" b="1" u="sng" kern="12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ru-RU" b="1" u="sng" kern="1200" dirty="0">
                <a:latin typeface="Arial" pitchFamily="34" charset="0"/>
                <a:cs typeface="Arial" pitchFamily="34" charset="0"/>
              </a:rPr>
              <a:t>этап - </a:t>
            </a:r>
            <a:r>
              <a:rPr lang="en-US" b="1" u="sng" kern="1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b="1" u="sng" kern="1200" dirty="0" smtClean="0">
                <a:latin typeface="Arial" pitchFamily="34" charset="0"/>
                <a:cs typeface="Arial" pitchFamily="34" charset="0"/>
              </a:rPr>
              <a:t>контрольно-оценочный</a:t>
            </a:r>
            <a:r>
              <a:rPr lang="ru-RU" kern="1200" dirty="0"/>
              <a:t/>
            </a:r>
            <a:br>
              <a:rPr lang="ru-RU" kern="1200" dirty="0"/>
            </a:br>
            <a:endParaRPr lang="ru-RU" kern="1200" dirty="0"/>
          </a:p>
        </p:txBody>
      </p:sp>
      <p:sp>
        <p:nvSpPr>
          <p:cNvPr id="34818" name="Rectangle 11"/>
          <p:cNvSpPr>
            <a:spLocks noGrp="1"/>
          </p:cNvSpPr>
          <p:nvPr>
            <p:ph type="body" sz="half" idx="4294967295"/>
          </p:nvPr>
        </p:nvSpPr>
        <p:spPr>
          <a:xfrm>
            <a:off x="467544" y="1844824"/>
            <a:ext cx="8208962" cy="2952328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 typeface="Arial" charset="0"/>
              <a:buNone/>
            </a:pPr>
            <a:r>
              <a:rPr lang="ru-RU" sz="2000" b="1" dirty="0" smtClean="0">
                <a:solidFill>
                  <a:srgbClr val="000000"/>
                </a:solidFill>
                <a:latin typeface="Arial" charset="0"/>
              </a:rPr>
              <a:t>Задачи этапа:</a:t>
            </a:r>
            <a:r>
              <a:rPr lang="ru-RU" sz="2000" dirty="0" smtClean="0">
                <a:solidFill>
                  <a:srgbClr val="000000"/>
                </a:solidFill>
                <a:latin typeface="Arial" charset="0"/>
              </a:rPr>
              <a:t> подведение итогов работы и анализ эффективности системы работы по наставничеству</a:t>
            </a:r>
          </a:p>
          <a:p>
            <a:pPr algn="just" eaLnBrk="1" hangingPunct="1">
              <a:lnSpc>
                <a:spcPct val="90000"/>
              </a:lnSpc>
              <a:buFont typeface="Arial" charset="0"/>
              <a:buNone/>
            </a:pPr>
            <a:endParaRPr lang="ru-RU" sz="2000" dirty="0" smtClean="0">
              <a:solidFill>
                <a:srgbClr val="000000"/>
              </a:solidFill>
              <a:latin typeface="Arial" charset="0"/>
            </a:endParaRPr>
          </a:p>
          <a:p>
            <a:pPr algn="just" eaLnBrk="1" hangingPunct="1">
              <a:lnSpc>
                <a:spcPct val="90000"/>
              </a:lnSpc>
              <a:buFont typeface="Arial" charset="0"/>
              <a:buNone/>
            </a:pPr>
            <a:r>
              <a:rPr lang="ru-RU" sz="2000" b="1" dirty="0" smtClean="0">
                <a:solidFill>
                  <a:srgbClr val="000000"/>
                </a:solidFill>
                <a:latin typeface="Arial" charset="0"/>
              </a:rPr>
              <a:t>Содержание этапа: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sz="2000" dirty="0" smtClean="0">
                <a:solidFill>
                  <a:srgbClr val="000000"/>
                </a:solidFill>
                <a:latin typeface="Arial" charset="0"/>
              </a:rPr>
              <a:t>Проведение мониторинга реализации этапов работы;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sz="2000" dirty="0" smtClean="0">
                <a:solidFill>
                  <a:srgbClr val="000000"/>
                </a:solidFill>
                <a:latin typeface="Arial" charset="0"/>
              </a:rPr>
              <a:t>Изучение и обобщение накопленного материала;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sz="2000" dirty="0" smtClean="0">
                <a:solidFill>
                  <a:srgbClr val="000000"/>
                </a:solidFill>
                <a:latin typeface="Arial" charset="0"/>
              </a:rPr>
              <a:t>Осуществление проблемного анализа: проведение коррекции задач и планов работы по наставничеству;</a:t>
            </a:r>
          </a:p>
          <a:p>
            <a:pPr algn="just" eaLnBrk="1" hangingPunct="1">
              <a:lnSpc>
                <a:spcPct val="90000"/>
              </a:lnSpc>
            </a:pPr>
            <a:endParaRPr lang="ru-RU" sz="1400" dirty="0" smtClean="0">
              <a:solidFill>
                <a:srgbClr val="000000"/>
              </a:solidFill>
              <a:latin typeface="Arial" charset="0"/>
            </a:endParaRPr>
          </a:p>
          <a:p>
            <a:pPr algn="just" eaLnBrk="1" hangingPunct="1">
              <a:lnSpc>
                <a:spcPct val="90000"/>
              </a:lnSpc>
              <a:buFont typeface="Symbol" pitchFamily="18" charset="2"/>
              <a:buNone/>
            </a:pPr>
            <a:endParaRPr lang="ru-RU" sz="1400" dirty="0" smtClean="0">
              <a:solidFill>
                <a:srgbClr val="FF0000"/>
              </a:solidFill>
              <a:latin typeface="Arial" charset="0"/>
            </a:endParaRPr>
          </a:p>
          <a:p>
            <a:endParaRPr lang="ru-RU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27584" y="2060848"/>
            <a:ext cx="7408862" cy="345122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2000" dirty="0">
                <a:solidFill>
                  <a:srgbClr val="000000"/>
                </a:solidFill>
                <a:latin typeface="Arial" charset="0"/>
                <a:cs typeface="Arial" charset="0"/>
              </a:rPr>
              <a:t>1. Адаптация начинающих педагогов в образовательном учреждении. 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2000" dirty="0">
                <a:solidFill>
                  <a:schemeClr val="tx1"/>
                </a:solidFill>
                <a:latin typeface="Arial" charset="0"/>
                <a:cs typeface="Arial" charset="0"/>
              </a:rPr>
              <a:t>2.  Повышение профессиональной компетентности педагогов</a:t>
            </a:r>
            <a:r>
              <a:rPr lang="ru-RU" sz="2000" dirty="0">
                <a:solidFill>
                  <a:srgbClr val="FF0000"/>
                </a:solidFill>
                <a:latin typeface="Arial" charset="0"/>
                <a:cs typeface="Arial" charset="0"/>
              </a:rPr>
              <a:t>. 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2000" dirty="0">
                <a:solidFill>
                  <a:srgbClr val="000000"/>
                </a:solidFill>
                <a:latin typeface="Arial" charset="0"/>
                <a:cs typeface="Arial" charset="0"/>
              </a:rPr>
              <a:t>3. Использовани</a:t>
            </a:r>
            <a:r>
              <a:rPr lang="ru-RU" sz="2000" dirty="0">
                <a:solidFill>
                  <a:schemeClr val="tx1"/>
                </a:solidFill>
                <a:latin typeface="Arial" charset="0"/>
                <a:cs typeface="Arial" charset="0"/>
              </a:rPr>
              <a:t>е</a:t>
            </a:r>
            <a:r>
              <a:rPr lang="ru-RU" sz="2000" dirty="0">
                <a:solidFill>
                  <a:srgbClr val="000000"/>
                </a:solidFill>
                <a:latin typeface="Arial" charset="0"/>
                <a:cs typeface="Arial" charset="0"/>
              </a:rPr>
              <a:t> в работе начинающих педагогов </a:t>
            </a:r>
            <a:r>
              <a:rPr lang="ru-RU" sz="2000" dirty="0">
                <a:solidFill>
                  <a:schemeClr val="tx1"/>
                </a:solidFill>
                <a:latin typeface="Arial" charset="0"/>
                <a:cs typeface="Arial" charset="0"/>
              </a:rPr>
              <a:t>новых современных педагогических технологий. </a:t>
            </a:r>
          </a:p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2000" dirty="0">
                <a:solidFill>
                  <a:srgbClr val="000000"/>
                </a:solidFill>
                <a:latin typeface="Arial" charset="0"/>
                <a:cs typeface="Arial" charset="0"/>
              </a:rPr>
              <a:t>4. Активизация деятельности начинающих педагогов в части участия в работе профессиональных сообществ </a:t>
            </a:r>
            <a:r>
              <a:rPr lang="ru-RU" sz="20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педагогов.</a:t>
            </a:r>
            <a:endParaRPr lang="ru-RU" sz="2000" dirty="0">
              <a:solidFill>
                <a:srgbClr val="0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kern="1200" dirty="0">
                <a:latin typeface="Arial" pitchFamily="34" charset="0"/>
                <a:cs typeface="Arial" pitchFamily="34" charset="0"/>
              </a:rPr>
              <a:t>Ожидаемые результаты: </a:t>
            </a:r>
            <a:r>
              <a:rPr lang="ru-RU" kern="1200" dirty="0">
                <a:latin typeface="Arial" pitchFamily="34" charset="0"/>
                <a:cs typeface="Arial" pitchFamily="34" charset="0"/>
              </a:rPr>
              <a:t/>
            </a:r>
            <a:br>
              <a:rPr lang="ru-RU" kern="1200" dirty="0">
                <a:latin typeface="Arial" pitchFamily="34" charset="0"/>
                <a:cs typeface="Arial" pitchFamily="34" charset="0"/>
              </a:rPr>
            </a:br>
            <a:endParaRPr lang="ru-RU" kern="1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95288" y="2133600"/>
            <a:ext cx="8353425" cy="3992563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lnSpc>
                <a:spcPct val="60000"/>
              </a:lnSpc>
              <a:buFont typeface="Arial" charset="0"/>
              <a:buNone/>
              <a:defRPr/>
            </a:pPr>
            <a:endParaRPr lang="ru-RU" altLang="ru-RU" sz="2800">
              <a:solidFill>
                <a:srgbClr val="000000"/>
              </a:solidFill>
              <a:latin typeface="Arial" charset="0"/>
            </a:endParaRPr>
          </a:p>
          <a:p>
            <a:pPr eaLnBrk="1" hangingPunct="1">
              <a:lnSpc>
                <a:spcPct val="60000"/>
              </a:lnSpc>
              <a:buFont typeface="Arial" charset="0"/>
              <a:buNone/>
              <a:defRPr/>
            </a:pPr>
            <a:r>
              <a:rPr lang="ru-RU" altLang="ru-RU" sz="2800">
                <a:solidFill>
                  <a:schemeClr val="tx1"/>
                </a:solidFill>
                <a:latin typeface="Arial" charset="0"/>
                <a:cs typeface="Arial" charset="0"/>
              </a:rPr>
              <a:t>Наставничество способствует:</a:t>
            </a:r>
          </a:p>
          <a:p>
            <a:pPr eaLnBrk="1" hangingPunct="1">
              <a:lnSpc>
                <a:spcPct val="60000"/>
              </a:lnSpc>
              <a:defRPr/>
            </a:pPr>
            <a:r>
              <a:rPr lang="ru-RU" altLang="ru-RU" sz="2800">
                <a:solidFill>
                  <a:schemeClr val="tx1"/>
                </a:solidFill>
                <a:latin typeface="Arial" charset="0"/>
                <a:cs typeface="Arial" charset="0"/>
              </a:rPr>
              <a:t>адаптации педагога к новым условиям труда;</a:t>
            </a:r>
          </a:p>
          <a:p>
            <a:pPr eaLnBrk="1" hangingPunct="1">
              <a:lnSpc>
                <a:spcPct val="60000"/>
              </a:lnSpc>
              <a:defRPr/>
            </a:pPr>
            <a:r>
              <a:rPr lang="ru-RU" altLang="ru-RU" sz="2800">
                <a:solidFill>
                  <a:schemeClr val="tx1"/>
                </a:solidFill>
                <a:latin typeface="Arial" charset="0"/>
                <a:cs typeface="Arial" charset="0"/>
              </a:rPr>
              <a:t>формированию мотивации и интереса к профессиональной деятельности;</a:t>
            </a:r>
          </a:p>
          <a:p>
            <a:pPr eaLnBrk="1" hangingPunct="1">
              <a:lnSpc>
                <a:spcPct val="60000"/>
              </a:lnSpc>
              <a:defRPr/>
            </a:pPr>
            <a:r>
              <a:rPr lang="ru-RU" altLang="ru-RU" sz="2800">
                <a:solidFill>
                  <a:schemeClr val="tx1"/>
                </a:solidFill>
                <a:latin typeface="Arial" charset="0"/>
                <a:cs typeface="Arial" charset="0"/>
              </a:rPr>
              <a:t>более быстрому формированию профессиональных навыков;</a:t>
            </a:r>
          </a:p>
          <a:p>
            <a:pPr eaLnBrk="1" hangingPunct="1">
              <a:lnSpc>
                <a:spcPct val="60000"/>
              </a:lnSpc>
              <a:defRPr/>
            </a:pPr>
            <a:r>
              <a:rPr lang="ru-RU" altLang="ru-RU" sz="2800">
                <a:solidFill>
                  <a:schemeClr val="tx1"/>
                </a:solidFill>
                <a:latin typeface="Arial" charset="0"/>
                <a:cs typeface="Arial" charset="0"/>
              </a:rPr>
              <a:t>получению положительных результатов образовательной деятельности;</a:t>
            </a:r>
          </a:p>
          <a:p>
            <a:pPr eaLnBrk="1" hangingPunct="1">
              <a:lnSpc>
                <a:spcPct val="60000"/>
              </a:lnSpc>
              <a:defRPr/>
            </a:pPr>
            <a:r>
              <a:rPr lang="ru-RU" altLang="ru-RU" sz="2800">
                <a:solidFill>
                  <a:schemeClr val="tx1"/>
                </a:solidFill>
                <a:latin typeface="Arial" charset="0"/>
                <a:cs typeface="Arial" charset="0"/>
              </a:rPr>
              <a:t>развитию кадрового потенциала;</a:t>
            </a:r>
          </a:p>
          <a:p>
            <a:pPr eaLnBrk="1" hangingPunct="1">
              <a:lnSpc>
                <a:spcPct val="60000"/>
              </a:lnSpc>
              <a:defRPr/>
            </a:pPr>
            <a:r>
              <a:rPr lang="ru-RU" altLang="ru-RU" sz="2800">
                <a:solidFill>
                  <a:schemeClr val="tx1"/>
                </a:solidFill>
                <a:latin typeface="Arial" charset="0"/>
                <a:cs typeface="Arial" charset="0"/>
              </a:rPr>
              <a:t>созданию благоприятного микроклимата в ДОУ.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2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kern="1200" dirty="0">
                <a:latin typeface="Arial" pitchFamily="34" charset="0"/>
                <a:cs typeface="Arial" pitchFamily="34" charset="0"/>
              </a:rPr>
              <a:t>Выводы:</a:t>
            </a:r>
            <a:endParaRPr lang="ru-RU" kern="1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ъект 4"/>
          <p:cNvSpPr>
            <a:spLocks noGrp="1"/>
          </p:cNvSpPr>
          <p:nvPr>
            <p:ph idx="4294967295"/>
          </p:nvPr>
        </p:nvSpPr>
        <p:spPr>
          <a:xfrm>
            <a:off x="871538" y="2674938"/>
            <a:ext cx="7877175" cy="3451225"/>
          </a:xfrm>
        </p:spPr>
        <p:txBody>
          <a:bodyPr/>
          <a:lstStyle/>
          <a:p>
            <a:pPr marL="0" indent="0" algn="ctr" eaLnBrk="1" hangingPunct="1">
              <a:buFont typeface="Symbol" pitchFamily="18" charset="2"/>
              <a:buNone/>
            </a:pPr>
            <a:r>
              <a:rPr lang="ru-RU" sz="5400" b="1" i="1" smtClean="0">
                <a:latin typeface="Arial" charset="0"/>
                <a:cs typeface="Arial" charset="0"/>
              </a:rPr>
              <a:t>Спасибо за внимание!</a:t>
            </a:r>
          </a:p>
        </p:txBody>
      </p:sp>
      <p:sp>
        <p:nvSpPr>
          <p:cNvPr id="37890" name="Заголовок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rmAutofit fontScale="92500" lnSpcReduction="10000"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endParaRPr lang="ru-RU" sz="1800" kern="1200">
              <a:solidFill>
                <a:srgbClr val="000000"/>
              </a:solidFill>
              <a:latin typeface="Arial" charset="0"/>
            </a:endParaRP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1800" kern="1200">
                <a:solidFill>
                  <a:srgbClr val="000000"/>
                </a:solidFill>
                <a:latin typeface="Arial" charset="0"/>
              </a:rPr>
              <a:t>1. Белая, К.Ю. Методическая деятельность в дошкольной организации [Текст]:/ К.Ю. Белая – М.: ТЦ Сфера, 2014.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1800" kern="1200">
                <a:solidFill>
                  <a:srgbClr val="000000"/>
                </a:solidFill>
                <a:latin typeface="Arial" charset="0"/>
              </a:rPr>
              <a:t>2. Вершинина, Н.Б. Современные подходы к планированию образовательной работы в детском саду [Текст]: справочно-методические материалы / Н.Б. Вершинина, Т.И.Суханова – Волгоград: Учитель, 2008. – 198 с.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1800" kern="1200">
                <a:solidFill>
                  <a:srgbClr val="000000"/>
                </a:solidFill>
                <a:latin typeface="Arial" charset="0"/>
              </a:rPr>
              <a:t>3. Виноградова, Н.А. Управление качеством образовательного процесса в ДОУ [Текст] / Н.А. Виноградова, Н.В.Микляева – М.: АЙРИС ПРЕСС, 2007. – 176 с.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1800" kern="1200">
                <a:solidFill>
                  <a:srgbClr val="000000"/>
                </a:solidFill>
                <a:latin typeface="Arial" charset="0"/>
              </a:rPr>
              <a:t>4 Микляева, Н.В. Инновации в детском саду [Текст] / Н.В. Микляева– М.: АЙРИС ПРЕСС, 2008.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1800" kern="1200">
                <a:solidFill>
                  <a:srgbClr val="000000"/>
                </a:solidFill>
                <a:latin typeface="Arial" charset="0"/>
              </a:rPr>
              <a:t>Интернет ресурсы:: </a:t>
            </a:r>
            <a:r>
              <a:rPr lang="ru-RU" sz="1800" kern="1200">
                <a:solidFill>
                  <a:srgbClr val="000000"/>
                </a:solidFill>
                <a:latin typeface="Arial" charset="0"/>
                <a:hlinkClick r:id="rId2"/>
              </a:rPr>
              <a:t>http://www.resobr.ru/article/39808-organizatsiya-raboty-s-molodymi-pedagogami-v-dou</a:t>
            </a:r>
            <a:endParaRPr lang="ru-RU" sz="1800" kern="1200">
              <a:solidFill>
                <a:srgbClr val="000000"/>
              </a:solidFill>
              <a:latin typeface="Arial" charset="0"/>
            </a:endParaRP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1800" kern="1200">
                <a:solidFill>
                  <a:srgbClr val="000000"/>
                </a:solidFill>
                <a:latin typeface="Arial" charset="0"/>
                <a:hlinkClick r:id="rId3"/>
              </a:rPr>
              <a:t>http://nsportal.ru/detskiy-sad/upravlenie-dou/2012/12/04/polozhenie-o-nastavnichestve</a:t>
            </a:r>
            <a:endParaRPr lang="ru-RU" sz="1800" kern="1200">
              <a:solidFill>
                <a:srgbClr val="000000"/>
              </a:solidFill>
              <a:latin typeface="Arial" charset="0"/>
            </a:endParaRP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endParaRPr lang="ru-RU" sz="1800" kern="12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kern="1200" dirty="0">
                <a:solidFill>
                  <a:srgbClr val="000000"/>
                </a:solidFill>
                <a:latin typeface="Arial" charset="0"/>
              </a:rPr>
              <a:t>Список литературы</a:t>
            </a:r>
            <a:endParaRPr lang="ru-RU" kern="1200" dirty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Прямоугольник 1"/>
          <p:cNvSpPr>
            <a:spLocks noChangeArrowheads="1"/>
          </p:cNvSpPr>
          <p:nvPr/>
        </p:nvSpPr>
        <p:spPr bwMode="auto">
          <a:xfrm>
            <a:off x="2268538" y="2133600"/>
            <a:ext cx="457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9460" name="Rectangle 13"/>
          <p:cNvSpPr>
            <a:spLocks noGrp="1" noChangeArrowheads="1"/>
          </p:cNvSpPr>
          <p:nvPr>
            <p:ph sz="quarter" idx="3"/>
          </p:nvPr>
        </p:nvSpPr>
        <p:spPr>
          <a:xfrm>
            <a:off x="341946" y="2133600"/>
            <a:ext cx="8425184" cy="3239616"/>
          </a:xfrm>
        </p:spPr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"Со мной работали десятки молодых педагогов. Я убедился, что как бы человек успешно не кончил педагогический вуз, как бы он не был талантлив, а если не будет учиться на опыте, никогда не будет хорошим педагогом, я сам учился у более старых педагогов…" А.С. Макаренко 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eaLnBrk="1" hangingPunct="1">
              <a:buFont typeface="Symbol" pitchFamily="18" charset="2"/>
              <a:buNone/>
            </a:pPr>
            <a:endParaRPr lang="ru-RU" sz="1800" dirty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96265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sz="3200" kern="1200" dirty="0"/>
              <a:t> </a:t>
            </a:r>
            <a:r>
              <a:rPr lang="ru-RU" sz="3200" b="1" i="1" kern="1200" dirty="0">
                <a:latin typeface="Arial" pitchFamily="34" charset="0"/>
                <a:cs typeface="Arial" pitchFamily="34" charset="0"/>
              </a:rPr>
              <a:t>Наставничество –</a:t>
            </a:r>
            <a:r>
              <a:rPr lang="ru-RU" sz="3200" kern="1200" dirty="0">
                <a:latin typeface="Arial" pitchFamily="34" charset="0"/>
                <a:cs typeface="Arial" pitchFamily="34" charset="0"/>
              </a:rPr>
              <a:t> разновидность целенаправленной индивидуальной деятельности руководителей и наиболее опытных сотрудников учреждения по подготовке  молодых специалистов и специалистов, не имеющих трудового стажа педагогической деятельности в дошкольном образовательном учреждении.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11188" y="2060575"/>
            <a:ext cx="8064500" cy="4392613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kern="1200" dirty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kern="1200" dirty="0"/>
              <a:t> 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взаимосвязь всех звеньев методической деятельности, её форм и методов</a:t>
            </a:r>
            <a:r>
              <a:rPr lang="ru-RU" kern="1200" dirty="0">
                <a:latin typeface="Arial" pitchFamily="34" charset="0"/>
                <a:cs typeface="Arial" pitchFamily="34" charset="0"/>
              </a:rPr>
              <a:t>;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kern="1200" dirty="0">
                <a:latin typeface="Arial" pitchFamily="34" charset="0"/>
                <a:cs typeface="Arial" pitchFamily="34" charset="0"/>
              </a:rPr>
              <a:t>системность и непрерывность в организации;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kern="1200" dirty="0">
                <a:latin typeface="Arial" pitchFamily="34" charset="0"/>
                <a:cs typeface="Arial" pitchFamily="34" charset="0"/>
              </a:rPr>
              <a:t>сочетание теоретических и практических форм;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kern="1200" dirty="0">
                <a:latin typeface="Arial" pitchFamily="34" charset="0"/>
                <a:cs typeface="Arial" pitchFamily="34" charset="0"/>
              </a:rPr>
              <a:t>оценка результатов деятельности (диагностика развития детей);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kern="1200" dirty="0">
                <a:latin typeface="Arial" pitchFamily="34" charset="0"/>
                <a:cs typeface="Arial" pitchFamily="34" charset="0"/>
              </a:rPr>
              <a:t>своевременное обеспечение педагогов  учебно-методической информацией. </a:t>
            </a:r>
          </a:p>
          <a:p>
            <a:pPr marL="274320" indent="-27432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kern="1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kern="1200" dirty="0"/>
              <a:t/>
            </a:r>
            <a:br>
              <a:rPr lang="ru-RU" sz="3200" b="1" kern="1200" dirty="0"/>
            </a:br>
            <a:r>
              <a:rPr lang="ru-RU" sz="3200" b="1" kern="1200" dirty="0">
                <a:latin typeface="Arial" pitchFamily="34" charset="0"/>
                <a:cs typeface="Arial" pitchFamily="34" charset="0"/>
              </a:rPr>
              <a:t>Условия эффективности работы по наставничеству:</a:t>
            </a:r>
            <a:br>
              <a:rPr lang="ru-RU" sz="3200" b="1" kern="1200" dirty="0">
                <a:latin typeface="Arial" pitchFamily="34" charset="0"/>
                <a:cs typeface="Arial" pitchFamily="34" charset="0"/>
              </a:rPr>
            </a:br>
            <a:endParaRPr lang="ru-RU" sz="3200" kern="1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kern="1200">
                <a:solidFill>
                  <a:srgbClr val="000000"/>
                </a:solidFill>
                <a:latin typeface="Arial" charset="0"/>
              </a:rPr>
              <a:t>Основные принципы наставничества:</a:t>
            </a:r>
          </a:p>
        </p:txBody>
      </p:sp>
      <p:sp>
        <p:nvSpPr>
          <p:cNvPr id="21510" name="Rectangle 6"/>
          <p:cNvSpPr>
            <a:spLocks noGrp="1"/>
          </p:cNvSpPr>
          <p:nvPr>
            <p:ph type="body" sz="half" idx="4294967295"/>
          </p:nvPr>
        </p:nvSpPr>
        <p:spPr>
          <a:xfrm>
            <a:off x="871538" y="1700808"/>
            <a:ext cx="7408862" cy="4425355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000000"/>
                </a:solidFill>
                <a:latin typeface="Arial" charset="0"/>
              </a:rPr>
              <a:t>добровольность; </a:t>
            </a:r>
          </a:p>
          <a:p>
            <a:pPr eaLnBrk="1" hangingPunct="1"/>
            <a:r>
              <a:rPr lang="ru-RU" dirty="0" smtClean="0">
                <a:solidFill>
                  <a:srgbClr val="000000"/>
                </a:solidFill>
                <a:latin typeface="Arial" charset="0"/>
              </a:rPr>
              <a:t>открытость;</a:t>
            </a:r>
          </a:p>
          <a:p>
            <a:pPr eaLnBrk="1" hangingPunct="1"/>
            <a:r>
              <a:rPr lang="ru-RU" dirty="0" smtClean="0">
                <a:solidFill>
                  <a:srgbClr val="000000"/>
                </a:solidFill>
                <a:latin typeface="Arial" charset="0"/>
              </a:rPr>
              <a:t>компетентность:;</a:t>
            </a:r>
          </a:p>
          <a:p>
            <a:pPr eaLnBrk="1" hangingPunct="1"/>
            <a:r>
              <a:rPr lang="ru-RU" dirty="0" smtClean="0">
                <a:solidFill>
                  <a:srgbClr val="000000"/>
                </a:solidFill>
                <a:latin typeface="Arial" charset="0"/>
              </a:rPr>
              <a:t>соблюдение норм профессиональной этики.</a:t>
            </a:r>
          </a:p>
          <a:p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836712"/>
            <a:ext cx="7588894" cy="5691669"/>
          </a:xfrm>
        </p:spPr>
      </p:pic>
    </p:spTree>
    <p:extLst>
      <p:ext uri="{BB962C8B-B14F-4D97-AF65-F5344CB8AC3E}">
        <p14:creationId xmlns:p14="http://schemas.microsoft.com/office/powerpoint/2010/main" val="635510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457200" y="338138"/>
            <a:ext cx="8229600" cy="1252537"/>
          </a:xfrm>
          <a:prstGeom prst="rect">
            <a:avLst/>
          </a:prstGeom>
          <a:ln w="9525" cap="flat" cmpd="sng" algn="ctr">
            <a:solidFill>
              <a:schemeClr val="accent6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kern="1200" dirty="0" smtClean="0">
                <a:latin typeface="Arial" pitchFamily="34" charset="0"/>
                <a:cs typeface="Arial" pitchFamily="34" charset="0"/>
              </a:rPr>
              <a:t>Формы и методы: </a:t>
            </a:r>
            <a:endParaRPr lang="ru-RU" kern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 txBox="1">
            <a:spLocks/>
          </p:cNvSpPr>
          <p:nvPr/>
        </p:nvSpPr>
        <p:spPr bwMode="auto">
          <a:xfrm>
            <a:off x="905496" y="1916832"/>
            <a:ext cx="7408862" cy="4320480"/>
          </a:xfrm>
          <a:prstGeom prst="rect">
            <a:avLst/>
          </a:prstGeom>
          <a:ln w="9525" cap="flat" cmpd="sng" algn="ctr">
            <a:solidFill>
              <a:schemeClr val="accent6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5762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8556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4620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919288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376488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2833688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290888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kern="1200" dirty="0" smtClean="0">
                <a:solidFill>
                  <a:srgbClr val="000000"/>
                </a:solidFill>
              </a:rPr>
              <a:t>	</a:t>
            </a:r>
            <a:endParaRPr lang="ru-RU" kern="12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fontAlgn="auto" hangingPunct="1">
              <a:spcAft>
                <a:spcPts val="0"/>
              </a:spcAft>
              <a:defRPr/>
            </a:pPr>
            <a:r>
              <a:rPr lang="ru-RU" kern="1200" dirty="0" smtClean="0">
                <a:solidFill>
                  <a:srgbClr val="000000"/>
                </a:solidFill>
                <a:latin typeface="Arial" charset="0"/>
              </a:rPr>
              <a:t>Обучение на рабочем месте</a:t>
            </a:r>
          </a:p>
          <a:p>
            <a:pPr marL="0" indent="0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0000"/>
                </a:solidFill>
                <a:latin typeface="Arial" charset="0"/>
              </a:rPr>
              <a:t>Участие в РМО</a:t>
            </a:r>
          </a:p>
          <a:p>
            <a:pPr marL="0" indent="0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0000"/>
                </a:solidFill>
                <a:latin typeface="Arial" charset="0"/>
              </a:rPr>
              <a:t>Самообразование</a:t>
            </a:r>
          </a:p>
          <a:p>
            <a:pPr marL="0" indent="0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0000"/>
                </a:solidFill>
                <a:latin typeface="Arial" charset="0"/>
              </a:rPr>
              <a:t>Курсы повышения квалификации</a:t>
            </a:r>
          </a:p>
          <a:p>
            <a:pPr marL="0" indent="0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0000"/>
                </a:solidFill>
                <a:latin typeface="Arial" charset="0"/>
              </a:rPr>
              <a:t>Открытые просмотры</a:t>
            </a:r>
          </a:p>
          <a:p>
            <a:pPr marL="0" indent="0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0000"/>
                </a:solidFill>
                <a:latin typeface="Arial" charset="0"/>
              </a:rPr>
              <a:t>Обучение составлению планов-конспектов</a:t>
            </a:r>
          </a:p>
          <a:p>
            <a:pPr marL="0" indent="0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0000"/>
                </a:solidFill>
                <a:latin typeface="Arial" charset="0"/>
              </a:rPr>
              <a:t>Приобщение к коллективному творчеству</a:t>
            </a:r>
          </a:p>
          <a:p>
            <a:pPr marL="0" indent="0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0000"/>
                </a:solidFill>
                <a:latin typeface="Arial" charset="0"/>
              </a:rPr>
              <a:t>Участие в профессиональных конкурсах</a:t>
            </a:r>
          </a:p>
          <a:p>
            <a:pPr marL="0" indent="0" eaLnBrk="1" fontAlgn="auto" hangingPunct="1">
              <a:spcAft>
                <a:spcPts val="0"/>
              </a:spcAft>
              <a:defRPr/>
            </a:pPr>
            <a:endParaRPr lang="ru-RU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fontAlgn="auto" hangingPunct="1">
              <a:spcAft>
                <a:spcPts val="0"/>
              </a:spcAft>
              <a:defRPr/>
            </a:pPr>
            <a:endParaRPr lang="ru-RU" kern="12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72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95288" y="2133600"/>
            <a:ext cx="8497887" cy="3992563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eaLnBrk="1" hangingPunct="1">
              <a:lnSpc>
                <a:spcPct val="60000"/>
              </a:lnSpc>
              <a:buFont typeface="Arial" charset="0"/>
              <a:buNone/>
              <a:defRPr/>
            </a:pPr>
            <a:endParaRPr lang="ru-RU" sz="17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marL="0" indent="0" eaLnBrk="1" hangingPunct="1">
              <a:lnSpc>
                <a:spcPct val="60000"/>
              </a:lnSpc>
              <a:buFont typeface="Arial" charset="0"/>
              <a:buNone/>
              <a:defRPr/>
            </a:pPr>
            <a:endParaRPr lang="ru-RU" sz="17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1900" b="1" u="sng" dirty="0">
                <a:solidFill>
                  <a:srgbClr val="000000"/>
                </a:solidFill>
                <a:latin typeface="Arial" charset="0"/>
                <a:cs typeface="Arial" charset="0"/>
              </a:rPr>
              <a:t>Задачи этапа: </a:t>
            </a:r>
            <a:r>
              <a:rPr lang="ru-RU" sz="19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Определение обязанностей и полномочий молодого специалиста, выявление недостатков в его умениях и навыках, разработка плана адаптации</a:t>
            </a:r>
            <a:endParaRPr lang="ru-RU" sz="190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1900" b="1" dirty="0">
                <a:solidFill>
                  <a:srgbClr val="000000"/>
                </a:solidFill>
                <a:latin typeface="Arial" charset="0"/>
                <a:cs typeface="Arial" charset="0"/>
              </a:rPr>
              <a:t>Содержание этапа:</a:t>
            </a:r>
          </a:p>
          <a:p>
            <a:pPr marL="0" indent="0" eaLnBrk="1" hangingPunct="1">
              <a:lnSpc>
                <a:spcPct val="80000"/>
              </a:lnSpc>
              <a:defRPr/>
            </a:pPr>
            <a:r>
              <a:rPr lang="ru-RU" sz="1900" dirty="0">
                <a:solidFill>
                  <a:srgbClr val="000000"/>
                </a:solidFill>
                <a:latin typeface="Arial" charset="0"/>
                <a:cs typeface="Arial" charset="0"/>
              </a:rPr>
              <a:t>Создание пакета нормативных документов по наставничеству.</a:t>
            </a:r>
          </a:p>
          <a:p>
            <a:pPr marL="0" indent="0" eaLnBrk="1" hangingPunct="1">
              <a:lnSpc>
                <a:spcPct val="80000"/>
              </a:lnSpc>
              <a:defRPr/>
            </a:pPr>
            <a:r>
              <a:rPr lang="ru-RU" sz="1900" dirty="0">
                <a:solidFill>
                  <a:srgbClr val="000000"/>
                </a:solidFill>
                <a:latin typeface="Arial" charset="0"/>
                <a:cs typeface="Arial" charset="0"/>
              </a:rPr>
              <a:t>Система оценки профессиональной деятельности начинающих педагогов.</a:t>
            </a:r>
          </a:p>
          <a:p>
            <a:pPr marL="0" indent="0" eaLnBrk="1" hangingPunct="1">
              <a:lnSpc>
                <a:spcPct val="80000"/>
              </a:lnSpc>
              <a:defRPr/>
            </a:pPr>
            <a:r>
              <a:rPr lang="ru-RU" sz="1900" dirty="0">
                <a:solidFill>
                  <a:srgbClr val="000000"/>
                </a:solidFill>
                <a:latin typeface="Arial" charset="0"/>
                <a:cs typeface="Arial" charset="0"/>
              </a:rPr>
              <a:t>Проведение </a:t>
            </a:r>
            <a:r>
              <a:rPr lang="ru-RU" sz="1900" dirty="0">
                <a:solidFill>
                  <a:schemeClr val="tx1"/>
                </a:solidFill>
                <a:latin typeface="Arial" charset="0"/>
                <a:cs typeface="Arial" charset="0"/>
              </a:rPr>
              <a:t>психологического тестирования,  мониторинга или диагностических срезов</a:t>
            </a:r>
            <a:r>
              <a:rPr lang="ru-RU" sz="1900" dirty="0">
                <a:solidFill>
                  <a:srgbClr val="000000"/>
                </a:solidFill>
                <a:latin typeface="Arial" charset="0"/>
                <a:cs typeface="Arial" charset="0"/>
              </a:rPr>
              <a:t> начинающих педагогов с целью выявления профессиональных затруднений.</a:t>
            </a:r>
          </a:p>
          <a:p>
            <a:pPr marL="0" indent="0" eaLnBrk="1" hangingPunct="1">
              <a:lnSpc>
                <a:spcPct val="80000"/>
              </a:lnSpc>
              <a:defRPr/>
            </a:pPr>
            <a:r>
              <a:rPr lang="ru-RU" sz="1900" dirty="0">
                <a:solidFill>
                  <a:srgbClr val="000000"/>
                </a:solidFill>
                <a:latin typeface="Arial" charset="0"/>
                <a:cs typeface="Arial" charset="0"/>
              </a:rPr>
              <a:t>Составление и утверждение плана работы с начинающими педагогами.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1900" dirty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</a:p>
          <a:p>
            <a:pPr marL="0" indent="0" eaLnBrk="1" hangingPunct="1">
              <a:lnSpc>
                <a:spcPct val="60000"/>
              </a:lnSpc>
              <a:defRPr/>
            </a:pPr>
            <a:endParaRPr lang="ru-RU" sz="17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kern="1200" dirty="0"/>
              <a:t/>
            </a:r>
            <a:br>
              <a:rPr lang="ru-RU" kern="1200" dirty="0"/>
            </a:br>
            <a:r>
              <a:rPr lang="ru-RU" b="1" u="sng" kern="1200" dirty="0" smtClean="0"/>
              <a:t>1. </a:t>
            </a:r>
            <a:r>
              <a:rPr lang="ru-RU" b="1" u="sng" kern="1200" dirty="0" smtClean="0">
                <a:latin typeface="Arial" pitchFamily="34" charset="0"/>
                <a:cs typeface="Arial" pitchFamily="34" charset="0"/>
              </a:rPr>
              <a:t>адаптационный</a:t>
            </a:r>
            <a:r>
              <a:rPr lang="ru-RU" kern="1200" dirty="0">
                <a:latin typeface="Arial" pitchFamily="34" charset="0"/>
                <a:cs typeface="Arial" pitchFamily="34" charset="0"/>
              </a:rPr>
              <a:t> </a:t>
            </a:r>
            <a:br>
              <a:rPr lang="ru-RU" kern="1200" dirty="0">
                <a:latin typeface="Arial" pitchFamily="34" charset="0"/>
                <a:cs typeface="Arial" pitchFamily="34" charset="0"/>
              </a:rPr>
            </a:br>
            <a:endParaRPr lang="ru-RU" kern="1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rmAutofit fontScale="70000" lnSpcReduction="2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b="1" u="sng" kern="1200" dirty="0">
                <a:latin typeface="Arial" pitchFamily="34" charset="0"/>
                <a:cs typeface="Arial" pitchFamily="34" charset="0"/>
              </a:rPr>
              <a:t>Задачи этапа: </a:t>
            </a:r>
            <a:r>
              <a:rPr lang="ru-RU" sz="2600" kern="1200" dirty="0">
                <a:latin typeface="Arial" pitchFamily="34" charset="0"/>
                <a:cs typeface="Arial" pitchFamily="34" charset="0"/>
              </a:rPr>
              <a:t>реализация плана работы по наставничеству.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b="1" kern="1200" dirty="0">
                <a:latin typeface="Arial" pitchFamily="34" charset="0"/>
                <a:cs typeface="Arial" pitchFamily="34" charset="0"/>
              </a:rPr>
              <a:t>Содержание этапа: </a:t>
            </a:r>
            <a:endParaRPr lang="ru-RU" sz="2600" kern="1200" dirty="0">
              <a:latin typeface="Arial" pitchFamily="34" charset="0"/>
              <a:cs typeface="Arial" pitchFamily="34" charset="0"/>
            </a:endParaRPr>
          </a:p>
          <a:p>
            <a:pPr marL="274320" indent="-274320"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600" kern="1200" dirty="0">
                <a:latin typeface="Arial" pitchFamily="34" charset="0"/>
                <a:cs typeface="Arial" pitchFamily="34" charset="0"/>
              </a:rPr>
              <a:t>Организация наставничества на уровне образовательного учреждения, согласно требованиям Положения о наставничестве. </a:t>
            </a:r>
          </a:p>
          <a:p>
            <a:pPr marL="274320" indent="-274320"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600" kern="1200" dirty="0">
                <a:latin typeface="Arial" pitchFamily="34" charset="0"/>
                <a:cs typeface="Arial" pitchFamily="34" charset="0"/>
              </a:rPr>
              <a:t>Реализация плана работы с начинающими педагогами. </a:t>
            </a:r>
          </a:p>
          <a:p>
            <a:pPr marL="274320" indent="-274320"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600" kern="1200" dirty="0">
                <a:latin typeface="Arial" pitchFamily="34" charset="0"/>
                <a:cs typeface="Arial" pitchFamily="34" charset="0"/>
              </a:rPr>
              <a:t>Проведение промежуточного тестирования  начинающих педагогов. </a:t>
            </a:r>
          </a:p>
          <a:p>
            <a:pPr marL="274320" indent="-274320"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600" kern="1200" dirty="0">
                <a:latin typeface="Arial" pitchFamily="34" charset="0"/>
                <a:cs typeface="Arial" pitchFamily="34" charset="0"/>
              </a:rPr>
              <a:t>изучение и обобщение материала, накопленного начинающим педагогом; создание информационно-методического банка для обеспечения целостного видения деятельности начинающего педагога;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kern="1200" dirty="0"/>
          </a:p>
          <a:p>
            <a:pPr marL="274320" indent="-27432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kern="1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u="sng" kern="1200" dirty="0">
                <a:latin typeface="Arial" pitchFamily="34" charset="0"/>
                <a:cs typeface="Arial" pitchFamily="34" charset="0"/>
              </a:rPr>
              <a:t>2 этап - </a:t>
            </a:r>
            <a:r>
              <a:rPr lang="ru-RU" b="1" u="sng" kern="1200" dirty="0" smtClean="0">
                <a:latin typeface="Arial" pitchFamily="34" charset="0"/>
                <a:cs typeface="Arial" pitchFamily="34" charset="0"/>
              </a:rPr>
              <a:t>основной</a:t>
            </a:r>
            <a:endParaRPr lang="ru-RU" kern="1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Волна">
  <a:themeElements>
    <a:clrScheme name="1_Волна 1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FFFFFF"/>
      </a:accent3>
      <a:accent4>
        <a:srgbClr val="000000"/>
      </a:accent4>
      <a:accent5>
        <a:srgbClr val="ADD7FE"/>
      </a:accent5>
      <a:accent6>
        <a:srgbClr val="3E77BF"/>
      </a:accent6>
      <a:hlink>
        <a:srgbClr val="0080FF"/>
      </a:hlink>
      <a:folHlink>
        <a:srgbClr val="5EAEFF"/>
      </a:folHlink>
    </a:clrScheme>
    <a:fontScheme name="1_Волна">
      <a:majorFont>
        <a:latin typeface="Candara"/>
        <a:ea typeface=""/>
        <a:cs typeface=""/>
      </a:majorFont>
      <a:minorFont>
        <a:latin typeface="Candar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Волна 1">
        <a:dk1>
          <a:srgbClr val="000000"/>
        </a:dk1>
        <a:lt1>
          <a:srgbClr val="FFFFFF"/>
        </a:lt1>
        <a:dk2>
          <a:srgbClr val="073E87"/>
        </a:dk2>
        <a:lt2>
          <a:srgbClr val="C6E7FC"/>
        </a:lt2>
        <a:accent1>
          <a:srgbClr val="31B6FD"/>
        </a:accent1>
        <a:accent2>
          <a:srgbClr val="4584D3"/>
        </a:accent2>
        <a:accent3>
          <a:srgbClr val="FFFFFF"/>
        </a:accent3>
        <a:accent4>
          <a:srgbClr val="000000"/>
        </a:accent4>
        <a:accent5>
          <a:srgbClr val="ADD7FE"/>
        </a:accent5>
        <a:accent6>
          <a:srgbClr val="3E77BF"/>
        </a:accent6>
        <a:hlink>
          <a:srgbClr val="0080FF"/>
        </a:hlink>
        <a:folHlink>
          <a:srgbClr val="5EAE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2198</TotalTime>
  <Words>493</Words>
  <Application>Microsoft Office PowerPoint</Application>
  <PresentationFormat>Экран (4:3)</PresentationFormat>
  <Paragraphs>74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1_Волна</vt:lpstr>
      <vt:lpstr>Наставничество в ДОУ</vt:lpstr>
      <vt:lpstr>Презентация PowerPoint</vt:lpstr>
      <vt:lpstr> Наставничество – разновидность целенаправленной индивидуальной деятельности руководителей и наиболее опытных сотрудников учреждения по подготовке  молодых специалистов и специалистов, не имеющих трудового стажа педагогической деятельности в дошкольном образовательном учреждении. </vt:lpstr>
      <vt:lpstr> Условия эффективности работы по наставничеству: </vt:lpstr>
      <vt:lpstr>Основные принципы наставничества:</vt:lpstr>
      <vt:lpstr>Презентация PowerPoint</vt:lpstr>
      <vt:lpstr>Презентация PowerPoint</vt:lpstr>
      <vt:lpstr> 1. адаптационный  </vt:lpstr>
      <vt:lpstr>2 этап - основной</vt:lpstr>
      <vt:lpstr>3   этап -  контрольно-оценочный </vt:lpstr>
      <vt:lpstr>Ожидаемые результаты:  </vt:lpstr>
      <vt:lpstr>Выводы:</vt:lpstr>
      <vt:lpstr>Презентация PowerPoint</vt:lpstr>
      <vt:lpstr>Список литературы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Uzer</dc:creator>
  <cp:lastModifiedBy>Волошины</cp:lastModifiedBy>
  <cp:revision>98</cp:revision>
  <dcterms:created xsi:type="dcterms:W3CDTF">2017-02-19T17:09:24Z</dcterms:created>
  <dcterms:modified xsi:type="dcterms:W3CDTF">2023-06-11T16:23:10Z</dcterms:modified>
</cp:coreProperties>
</file>