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61" r:id="rId6"/>
    <p:sldId id="262" r:id="rId7"/>
    <p:sldId id="272" r:id="rId8"/>
    <p:sldId id="263" r:id="rId9"/>
    <p:sldId id="264" r:id="rId10"/>
    <p:sldId id="266" r:id="rId11"/>
    <p:sldId id="265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84" y="7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8B125-DA20-411A-BF59-B34909AD659B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02E3C-0FD7-48BA-949D-7DAAE759B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112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8B125-DA20-411A-BF59-B34909AD659B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02E3C-0FD7-48BA-949D-7DAAE759B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474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8B125-DA20-411A-BF59-B34909AD659B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02E3C-0FD7-48BA-949D-7DAAE759B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652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8B125-DA20-411A-BF59-B34909AD659B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02E3C-0FD7-48BA-949D-7DAAE759B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781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8B125-DA20-411A-BF59-B34909AD659B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02E3C-0FD7-48BA-949D-7DAAE759B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973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8B125-DA20-411A-BF59-B34909AD659B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02E3C-0FD7-48BA-949D-7DAAE759B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82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8B125-DA20-411A-BF59-B34909AD659B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02E3C-0FD7-48BA-949D-7DAAE759B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233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8B125-DA20-411A-BF59-B34909AD659B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02E3C-0FD7-48BA-949D-7DAAE759B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380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8B125-DA20-411A-BF59-B34909AD659B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02E3C-0FD7-48BA-949D-7DAAE759B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3532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8B125-DA20-411A-BF59-B34909AD659B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02E3C-0FD7-48BA-949D-7DAAE759B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351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8B125-DA20-411A-BF59-B34909AD659B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02E3C-0FD7-48BA-949D-7DAAE759B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899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18B125-DA20-411A-BF59-B34909AD659B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502E3C-0FD7-48BA-949D-7DAAE759B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007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713232"/>
            <a:ext cx="9144000" cy="3716687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начальной истории человечества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429919"/>
            <a:ext cx="9144000" cy="1655762"/>
          </a:xfrm>
        </p:spPr>
        <p:txBody>
          <a:bodyPr/>
          <a:lstStyle/>
          <a:p>
            <a:r>
              <a:rPr lang="ru-RU" b="1" dirty="0" smtClean="0"/>
              <a:t>Презентация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5635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lvl="0" indent="0">
              <a:buNone/>
            </a:pPr>
            <a:r>
              <a:rPr lang="ru-RU" sz="4000" dirty="0">
                <a:solidFill>
                  <a:prstClr val="black"/>
                </a:solidFill>
              </a:rPr>
              <a:t>Палеолит сменяется </a:t>
            </a:r>
            <a:r>
              <a:rPr lang="ru-RU" sz="4000" b="1" dirty="0">
                <a:solidFill>
                  <a:prstClr val="black"/>
                </a:solidFill>
              </a:rPr>
              <a:t>мезолитом</a:t>
            </a:r>
            <a:r>
              <a:rPr lang="ru-RU" sz="4000" dirty="0">
                <a:solidFill>
                  <a:prstClr val="black"/>
                </a:solidFill>
              </a:rPr>
              <a:t> – средним каменным веком. Охотники и собиратели осваивают высокоразвитую культуру изготовления орудий из камня и кости, появляется дальнобойное оружие — лук и </a:t>
            </a:r>
            <a:r>
              <a:rPr lang="ru-RU" sz="4000" dirty="0" smtClean="0">
                <a:solidFill>
                  <a:prstClr val="black"/>
                </a:solidFill>
              </a:rPr>
              <a:t>стрелы. Примерно в это время (около 10 тыс. лет назад) завершается ледниковый период, вновь начинается потепление</a:t>
            </a:r>
            <a:endParaRPr lang="ru-RU" sz="4000" dirty="0">
              <a:solidFill>
                <a:prstClr val="black"/>
              </a:solidFill>
            </a:endParaRPr>
          </a:p>
          <a:p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38201" y="658574"/>
            <a:ext cx="11229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/>
              <a:t>12 – 10 тыс. лет до н.э.</a:t>
            </a:r>
          </a:p>
        </p:txBody>
      </p:sp>
    </p:spTree>
    <p:extLst>
      <p:ext uri="{BB962C8B-B14F-4D97-AF65-F5344CB8AC3E}">
        <p14:creationId xmlns:p14="http://schemas.microsoft.com/office/powerpoint/2010/main" val="4097844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dirty="0" smtClean="0"/>
              <a:t>Орудия эпохи мезолита</a:t>
            </a:r>
            <a:endParaRPr lang="ru-RU" sz="5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7" y="2071442"/>
            <a:ext cx="4788281" cy="4355116"/>
          </a:xfrm>
        </p:spPr>
        <p:txBody>
          <a:bodyPr>
            <a:noAutofit/>
          </a:bodyPr>
          <a:lstStyle/>
          <a:p>
            <a:r>
              <a:rPr lang="ru-RU" sz="3200" dirty="0"/>
              <a:t>Костяные изделия: </a:t>
            </a:r>
            <a:endParaRPr lang="ru-RU" sz="3200" dirty="0" smtClean="0"/>
          </a:p>
          <a:p>
            <a:r>
              <a:rPr lang="ru-RU" sz="3200" dirty="0" smtClean="0"/>
              <a:t>1 </a:t>
            </a:r>
            <a:r>
              <a:rPr lang="ru-RU" sz="3200" dirty="0"/>
              <a:t>— кинжал; 3-6 — стрелы; 11, 12 — гарпуны; 13 — струг Деревянные изделия: 2 — лук; 7 — гарпун; </a:t>
            </a:r>
            <a:endParaRPr lang="ru-RU" sz="3200" dirty="0" smtClean="0"/>
          </a:p>
          <a:p>
            <a:r>
              <a:rPr lang="ru-RU" sz="3200" dirty="0" smtClean="0"/>
              <a:t>8</a:t>
            </a:r>
            <a:r>
              <a:rPr lang="ru-RU" sz="3200" dirty="0"/>
              <a:t>, 10 — наконечники стрел; </a:t>
            </a:r>
            <a:endParaRPr lang="ru-RU" sz="3200" dirty="0" smtClean="0"/>
          </a:p>
          <a:p>
            <a:r>
              <a:rPr lang="ru-RU" sz="3200" dirty="0" smtClean="0"/>
              <a:t>9 </a:t>
            </a:r>
            <a:r>
              <a:rPr lang="ru-RU" sz="3200" dirty="0"/>
              <a:t>— топор с муфтой из соснового корня.</a:t>
            </a:r>
          </a:p>
        </p:txBody>
      </p:sp>
      <p:pic>
        <p:nvPicPr>
          <p:cNvPr id="9" name="Рисунок 8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" r="1261"/>
          <a:stretch>
            <a:fillRect/>
          </a:stretch>
        </p:blipFill>
        <p:spPr>
          <a:xfrm>
            <a:off x="6336406" y="457200"/>
            <a:ext cx="4606858" cy="5403850"/>
          </a:xfrm>
        </p:spPr>
      </p:pic>
    </p:spTree>
    <p:extLst>
      <p:ext uri="{BB962C8B-B14F-4D97-AF65-F5344CB8AC3E}">
        <p14:creationId xmlns:p14="http://schemas.microsoft.com/office/powerpoint/2010/main" val="16553914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НЕОЛИТ (НОВЫЙ КАМЕННЫЙ ВЕК)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Возникновение неолита связывается с неолитической </a:t>
            </a:r>
            <a:r>
              <a:rPr lang="ru-RU" sz="3600" dirty="0" smtClean="0"/>
              <a:t>революцией. Это величайший переворот в истории </a:t>
            </a:r>
            <a:r>
              <a:rPr lang="ru-RU" sz="3600" dirty="0" err="1" smtClean="0"/>
              <a:t>человечетва</a:t>
            </a:r>
            <a:r>
              <a:rPr lang="ru-RU" sz="3600" dirty="0" smtClean="0"/>
              <a:t> – переход от </a:t>
            </a:r>
            <a:r>
              <a:rPr lang="ru-RU" sz="3600" b="1" i="1" dirty="0" smtClean="0"/>
              <a:t>присваивающего</a:t>
            </a:r>
            <a:r>
              <a:rPr lang="ru-RU" sz="3600" dirty="0" smtClean="0"/>
              <a:t> хозяйства (основой его были охота, собирательство, рыбная ловля) к </a:t>
            </a:r>
            <a:r>
              <a:rPr lang="ru-RU" sz="3600" b="1" dirty="0" smtClean="0"/>
              <a:t>производящему, </a:t>
            </a:r>
            <a:r>
              <a:rPr lang="ru-RU" sz="3600" dirty="0" smtClean="0"/>
              <a:t>когда основными занятиями становятся земледелие и скотоводство. В разных регионах Земли неолит наступает в разное время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1875498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КУЛЬТУРА НЕОЛИТА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Неолитические орудия труда</a:t>
            </a:r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423" y="2888372"/>
            <a:ext cx="4754480" cy="3164700"/>
          </a:xfrm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6216717" y="824249"/>
            <a:ext cx="5203065" cy="1255824"/>
          </a:xfrm>
        </p:spPr>
        <p:txBody>
          <a:bodyPr/>
          <a:lstStyle/>
          <a:p>
            <a:r>
              <a:rPr lang="ru-RU" dirty="0" smtClean="0"/>
              <a:t>Хозяйство времен неолита</a:t>
            </a:r>
            <a:endParaRPr lang="ru-RU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717" y="2291478"/>
            <a:ext cx="5810046" cy="4219547"/>
          </a:xfrm>
        </p:spPr>
      </p:pic>
    </p:spTree>
    <p:extLst>
      <p:ext uri="{BB962C8B-B14F-4D97-AF65-F5344CB8AC3E}">
        <p14:creationId xmlns:p14="http://schemas.microsoft.com/office/powerpoint/2010/main" val="1443325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b="1" dirty="0" smtClean="0"/>
              <a:t>ХРОНИКА НЕОЛИТИЧЕСКОЙ РЕВОЛЮЦИИ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65327"/>
          </a:xfrm>
        </p:spPr>
        <p:txBody>
          <a:bodyPr>
            <a:noAutofit/>
          </a:bodyPr>
          <a:lstStyle/>
          <a:p>
            <a:pPr indent="142875" algn="just">
              <a:lnSpc>
                <a:spcPct val="107000"/>
              </a:lnSpc>
              <a:spcBef>
                <a:spcPts val="525"/>
              </a:spcBef>
              <a:spcAft>
                <a:spcPts val="525"/>
              </a:spcAft>
            </a:pPr>
            <a:r>
              <a:rPr lang="ru-RU" sz="36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9500 г. до н.э.: земледелие в Шумере, начало неолитической революции.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42875" algn="just">
              <a:lnSpc>
                <a:spcPct val="107000"/>
              </a:lnSpc>
              <a:spcBef>
                <a:spcPts val="525"/>
              </a:spcBef>
              <a:spcAft>
                <a:spcPts val="525"/>
              </a:spcAft>
            </a:pPr>
            <a:r>
              <a:rPr lang="ru-RU" sz="36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7000 г. до н.э.: земледелие в Индии и Перу.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42875" algn="just">
              <a:lnSpc>
                <a:spcPct val="107000"/>
              </a:lnSpc>
              <a:spcBef>
                <a:spcPts val="525"/>
              </a:spcBef>
              <a:spcAft>
                <a:spcPts val="525"/>
              </a:spcAft>
            </a:pPr>
            <a:r>
              <a:rPr lang="ru-RU" sz="36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6000 г. до н.э.: земледелие в Египте.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42875" algn="just">
              <a:lnSpc>
                <a:spcPct val="107000"/>
              </a:lnSpc>
              <a:spcBef>
                <a:spcPts val="525"/>
              </a:spcBef>
              <a:spcAft>
                <a:spcPts val="525"/>
              </a:spcAft>
            </a:pPr>
            <a:r>
              <a:rPr lang="ru-RU" sz="36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5000 г. до н.э.: земледелие в Китае.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42875" algn="just">
              <a:lnSpc>
                <a:spcPct val="107000"/>
              </a:lnSpc>
              <a:spcBef>
                <a:spcPts val="525"/>
              </a:spcBef>
              <a:spcAft>
                <a:spcPts val="525"/>
              </a:spcAft>
            </a:pPr>
            <a:r>
              <a:rPr lang="ru-RU" sz="36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4000 г. до н.э.: приход неолита в Северную Европу.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9141555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БРОНЗОВЫЙ ВЕК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838200" y="1877141"/>
            <a:ext cx="6379336" cy="4351338"/>
          </a:xfrm>
        </p:spPr>
        <p:txBody>
          <a:bodyPr/>
          <a:lstStyle/>
          <a:p>
            <a:r>
              <a:rPr lang="ru-RU" dirty="0" smtClean="0"/>
              <a:t>Эпоха, когда основным материалом для орудий, изготовляемых человеком становится бронза – сплав меди с оловом. </a:t>
            </a:r>
            <a:endParaRPr lang="ru-RU" dirty="0"/>
          </a:p>
          <a:p>
            <a:r>
              <a:rPr lang="ru-RU" sz="3600" b="1" dirty="0"/>
              <a:t>3600 г.</a:t>
            </a:r>
            <a:r>
              <a:rPr lang="ru-RU" sz="3600" dirty="0"/>
              <a:t> до н.э.: начало бронзового века на Ближнем Востоке и в Европе.</a:t>
            </a:r>
          </a:p>
          <a:p>
            <a:r>
              <a:rPr lang="ru-RU" sz="3600" b="1" dirty="0"/>
              <a:t>3300 г. </a:t>
            </a:r>
            <a:r>
              <a:rPr lang="ru-RU" sz="3600" dirty="0"/>
              <a:t>до н.э.: начало бронзового века в Индии.</a:t>
            </a:r>
          </a:p>
          <a:p>
            <a:endParaRPr lang="ru-RU" dirty="0" smtClean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7020" y="1488516"/>
            <a:ext cx="3631841" cy="5127976"/>
          </a:xfrm>
        </p:spPr>
      </p:pic>
    </p:spTree>
    <p:extLst>
      <p:ext uri="{BB962C8B-B14F-4D97-AF65-F5344CB8AC3E}">
        <p14:creationId xmlns:p14="http://schemas.microsoft.com/office/powerpoint/2010/main" val="34888702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эпоху бронзового </a:t>
            </a:r>
            <a:r>
              <a:rPr lang="ru-RU" smtClean="0"/>
              <a:t>века зарождаются </a:t>
            </a:r>
            <a:r>
              <a:rPr lang="ru-RU" dirty="0" smtClean="0"/>
              <a:t>первые цивилизации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1065" y="1690688"/>
            <a:ext cx="11281893" cy="4761627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r>
              <a:rPr lang="ru-RU" sz="3900" dirty="0" smtClean="0"/>
              <a:t>Около 3200 лет до н.э. – зарождение цивилизации Древнего Египта в долине Нила</a:t>
            </a:r>
          </a:p>
          <a:p>
            <a:r>
              <a:rPr lang="ru-RU" sz="3900" dirty="0" smtClean="0"/>
              <a:t>Около 3000 лет до н.э. – возникновение первых городов-государств в Древней Месопотамии (междуречье Тигра и Евфрата)</a:t>
            </a:r>
          </a:p>
          <a:p>
            <a:r>
              <a:rPr lang="en-US" sz="3900" dirty="0" smtClean="0"/>
              <a:t>XXVI </a:t>
            </a:r>
            <a:r>
              <a:rPr lang="ru-RU" sz="3900" dirty="0" smtClean="0"/>
              <a:t>в. до н.э. возникновение цивилизации в долине реки Инд</a:t>
            </a:r>
          </a:p>
          <a:p>
            <a:r>
              <a:rPr lang="en-US" sz="3900" dirty="0" smtClean="0"/>
              <a:t>XVII </a:t>
            </a:r>
            <a:r>
              <a:rPr lang="ru-RU" sz="3900" dirty="0" smtClean="0"/>
              <a:t>в. до н.э. возникновение древнекитайской цивилизации в долине реки Хуанхэ и Хеттского царства в Малой Азии</a:t>
            </a:r>
            <a:endParaRPr lang="ru-RU" sz="3900" dirty="0"/>
          </a:p>
        </p:txBody>
      </p:sp>
    </p:spTree>
    <p:extLst>
      <p:ext uri="{BB962C8B-B14F-4D97-AF65-F5344CB8AC3E}">
        <p14:creationId xmlns:p14="http://schemas.microsoft.com/office/powerpoint/2010/main" val="3546493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Периоды первобытной истории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99616"/>
            <a:ext cx="10515600" cy="4677347"/>
          </a:xfrm>
        </p:spPr>
        <p:txBody>
          <a:bodyPr>
            <a:normAutofit lnSpcReduction="10000"/>
          </a:bodyPr>
          <a:lstStyle/>
          <a:p>
            <a:r>
              <a:rPr lang="ru-RU" sz="3600" dirty="0" smtClean="0"/>
              <a:t>Палеолит (древний каменный век) - 2,4 млн. – 10 000 лет до н.э.</a:t>
            </a:r>
          </a:p>
          <a:p>
            <a:r>
              <a:rPr lang="ru-RU" sz="3600" dirty="0" smtClean="0"/>
              <a:t>Мезолит (средний каменный век) – 10 000 – 5 000 лет до н.э.</a:t>
            </a:r>
          </a:p>
          <a:p>
            <a:r>
              <a:rPr lang="ru-RU" sz="3600" dirty="0" smtClean="0"/>
              <a:t>Неолит (новый каменный век) – 5 000 – 2 500 тыс. лет до н.э.</a:t>
            </a:r>
          </a:p>
          <a:p>
            <a:r>
              <a:rPr lang="ru-RU" sz="3600" dirty="0" smtClean="0"/>
              <a:t>Бронзовый век – 2500 – 800</a:t>
            </a:r>
          </a:p>
          <a:p>
            <a:pPr marL="0" indent="0">
              <a:buNone/>
            </a:pPr>
            <a:r>
              <a:rPr lang="ru-RU" sz="3600" dirty="0" smtClean="0"/>
              <a:t>(даты даны по наступлению </a:t>
            </a:r>
            <a:r>
              <a:rPr lang="ru-RU" sz="3600" dirty="0" err="1" smtClean="0"/>
              <a:t>соответствущих</a:t>
            </a:r>
            <a:r>
              <a:rPr lang="ru-RU" sz="3600" dirty="0" smtClean="0"/>
              <a:t> периодов на территории Европы)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9203826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Около 2,3 млн. лет назад</a:t>
            </a:r>
            <a:endParaRPr lang="ru-RU" sz="4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59" b="13059"/>
          <a:stretch>
            <a:fillRect/>
          </a:stretch>
        </p:blipFill>
        <p:spPr>
          <a:xfrm>
            <a:off x="5548313" y="1049338"/>
            <a:ext cx="5643943" cy="487362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5488" y="2057400"/>
            <a:ext cx="5073460" cy="4581144"/>
          </a:xfrm>
        </p:spPr>
        <p:txBody>
          <a:bodyPr>
            <a:normAutofit lnSpcReduction="1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Африке появился</a:t>
            </a:r>
          </a:p>
          <a:p>
            <a:r>
              <a:rPr lang="en-US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Homo </a:t>
            </a:r>
            <a:r>
              <a:rPr lang="en-US" sz="4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habilis</a:t>
            </a:r>
            <a:r>
              <a:rPr lang="en-US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умелый</a:t>
            </a:r>
            <a:r>
              <a:rPr lang="ru-RU" sz="4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Имел рост около 120 см, объем мозга около </a:t>
            </a:r>
            <a:r>
              <a:rPr lang="ru-RU" sz="3200" b="0" i="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550 см</a:t>
            </a:r>
            <a:r>
              <a:rPr lang="ru-RU" sz="3200" b="0" i="0" baseline="3000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3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вес около 50 кг. Умел изготавливать простейшие орудия труда, членораздельной речью, вероятно не обладал.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059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0896" y="457200"/>
            <a:ext cx="6528816" cy="914400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Около 1,8 млн. лет назад</a:t>
            </a:r>
            <a:endParaRPr lang="ru-RU" sz="4400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" b="643"/>
          <a:stretch>
            <a:fillRect/>
          </a:stretch>
        </p:blipFill>
        <p:spPr>
          <a:xfrm>
            <a:off x="7023100" y="987425"/>
            <a:ext cx="4937125" cy="487362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74904" y="1618488"/>
            <a:ext cx="6400800" cy="483717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Возникает </a:t>
            </a:r>
            <a:r>
              <a:rPr lang="en-US" sz="4000" dirty="0" smtClean="0"/>
              <a:t>Homo erectus</a:t>
            </a:r>
            <a:r>
              <a:rPr lang="ru-RU" sz="4000" dirty="0" smtClean="0"/>
              <a:t> </a:t>
            </a:r>
            <a:r>
              <a:rPr lang="ru-RU" sz="3200" dirty="0" smtClean="0"/>
              <a:t>(Человек прямоходящий</a:t>
            </a:r>
            <a:r>
              <a:rPr lang="en-US" sz="3200" dirty="0" smtClean="0"/>
              <a:t>)</a:t>
            </a:r>
            <a:r>
              <a:rPr lang="ru-RU" sz="3200" dirty="0" smtClean="0"/>
              <a:t>. «</a:t>
            </a:r>
            <a:r>
              <a:rPr lang="ru-RU" sz="3200" dirty="0" err="1" smtClean="0"/>
              <a:t>Эректусы</a:t>
            </a:r>
            <a:r>
              <a:rPr lang="ru-RU" sz="3200" dirty="0" smtClean="0"/>
              <a:t>» имели рост 180-150 см, объем мозга </a:t>
            </a:r>
          </a:p>
          <a:p>
            <a:r>
              <a:rPr lang="ru-RU" sz="3200" b="0" i="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900-1200 см</a:t>
            </a:r>
            <a:r>
              <a:rPr lang="ru-RU" sz="3200" b="0" i="0" baseline="3000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3</a:t>
            </a:r>
            <a:r>
              <a:rPr lang="ru-RU" sz="3200" b="0" i="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,</a:t>
            </a:r>
            <a:r>
              <a:rPr lang="ru-RU" sz="3200" dirty="0" smtClean="0"/>
              <a:t>обладали прямой походкой, изготовляли каменные орудия, использовали шкуры в качестве одежды, жили в пещерах, пользовались огнем и научились готовить на нем пищу.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40434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b="1" dirty="0" smtClean="0"/>
              <a:t>Около </a:t>
            </a:r>
            <a:br>
              <a:rPr lang="ru-RU" sz="4800" b="1" dirty="0" smtClean="0"/>
            </a:br>
            <a:r>
              <a:rPr lang="ru-RU" sz="4800" b="1" dirty="0" smtClean="0"/>
              <a:t>300 тыс. лет до н.э.</a:t>
            </a:r>
            <a:endParaRPr lang="ru-RU" sz="4800" b="1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" r="677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4497946"/>
          </a:xfrm>
        </p:spPr>
        <p:txBody>
          <a:bodyPr>
            <a:noAutofit/>
          </a:bodyPr>
          <a:lstStyle/>
          <a:p>
            <a:r>
              <a:rPr lang="ru-RU" sz="3200" dirty="0" smtClean="0"/>
              <a:t>Этим возрастом датируют древнейшие останки человека современного вида (</a:t>
            </a:r>
            <a:r>
              <a:rPr lang="en-US" sz="3200" dirty="0" smtClean="0"/>
              <a:t>Homo sapiens – </a:t>
            </a:r>
            <a:r>
              <a:rPr lang="ru-RU" sz="3200" dirty="0" smtClean="0"/>
              <a:t>Человек разумный), найденные в Марокко в пещере </a:t>
            </a:r>
            <a:r>
              <a:rPr lang="ru-RU" sz="3200" dirty="0" err="1" smtClean="0"/>
              <a:t>Джебель-Ирхуд</a:t>
            </a:r>
            <a:endParaRPr lang="ru-RU" sz="3200" dirty="0">
              <a:solidFill>
                <a:srgbClr val="0B008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6857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2428" y="309093"/>
            <a:ext cx="5177307" cy="875763"/>
          </a:xfrm>
        </p:spPr>
        <p:txBody>
          <a:bodyPr>
            <a:normAutofit fontScale="90000"/>
          </a:bodyPr>
          <a:lstStyle/>
          <a:p>
            <a:r>
              <a:rPr lang="ru-RU" sz="4400" dirty="0" smtClean="0"/>
              <a:t>Около 130 тыс. лет до н.э.</a:t>
            </a:r>
            <a:endParaRPr lang="ru-RU" sz="4400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1" r="12211"/>
          <a:stretch>
            <a:fillRect/>
          </a:stretch>
        </p:blipFill>
        <p:spPr>
          <a:xfrm>
            <a:off x="6710363" y="836613"/>
            <a:ext cx="5173662" cy="479266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01906" y="1313645"/>
            <a:ext cx="6140562" cy="5331853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Появление </a:t>
            </a:r>
            <a:r>
              <a:rPr lang="ru-RU" sz="3600" b="1" dirty="0" smtClean="0"/>
              <a:t>неандертальца (</a:t>
            </a:r>
            <a:r>
              <a:rPr lang="en-US" sz="3600" b="1" dirty="0" smtClean="0"/>
              <a:t>Homo </a:t>
            </a:r>
            <a:r>
              <a:rPr lang="en-US" sz="3600" b="1" dirty="0" err="1" smtClean="0"/>
              <a:t>neanderthalensis</a:t>
            </a:r>
            <a:r>
              <a:rPr lang="ru-RU" sz="3600" b="1" dirty="0" smtClean="0"/>
              <a:t>). </a:t>
            </a:r>
            <a:r>
              <a:rPr lang="ru-RU" sz="2800" dirty="0" smtClean="0"/>
              <a:t>Это близкий родственник Человека разумного, отличавшийся от </a:t>
            </a:r>
            <a:r>
              <a:rPr lang="ru-RU" sz="2800" dirty="0"/>
              <a:t>нас значительной массивностью скелета и черепа. </a:t>
            </a:r>
            <a:r>
              <a:rPr lang="ru-RU" sz="2800" dirty="0" smtClean="0"/>
              <a:t>Специализировался на мясной пище, имел мощные </a:t>
            </a:r>
            <a:r>
              <a:rPr lang="ru-RU" sz="2800" dirty="0"/>
              <a:t>челюсти. </a:t>
            </a:r>
            <a:r>
              <a:rPr lang="ru-RU" sz="2800" dirty="0" smtClean="0"/>
              <a:t>У неандертальцев </a:t>
            </a:r>
            <a:r>
              <a:rPr lang="ru-RU" sz="2800" dirty="0"/>
              <a:t>имелись зачатки </a:t>
            </a:r>
            <a:r>
              <a:rPr lang="ru-RU" sz="2800" dirty="0" smtClean="0"/>
              <a:t>искусства, религии и погребальных обрядов. Обитали в Европе, Средней Азии, Южной Сибири и на Ближнем Востоке. Могли образовывать гибриды с </a:t>
            </a:r>
            <a:r>
              <a:rPr lang="en-US" sz="2800" dirty="0" smtClean="0"/>
              <a:t>Homo sapiens</a:t>
            </a:r>
            <a:r>
              <a:rPr lang="ru-RU" sz="2800" dirty="0" smtClean="0"/>
              <a:t>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5637579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083085" cy="678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Ледниковый период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80622" y="1043190"/>
            <a:ext cx="7468674" cy="5602309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Около 100 тыс. лет назад начинается общее похолодание на Земле в результате наступления ледника с севера. Ледник  охватил значительную часть территории Евразии, доходя на юге до широты Киева. Глобальное похолодание серьезно повлияло на образ жизни людей (как </a:t>
            </a:r>
            <a:r>
              <a:rPr lang="en-US" dirty="0" smtClean="0"/>
              <a:t>Homo sapiens </a:t>
            </a:r>
            <a:r>
              <a:rPr lang="ru-RU" dirty="0" smtClean="0"/>
              <a:t>    так и неандертальцев). Исчезло большинство съедобных растений, зато появились стада северных животных: мамонтов, оленей, лошадей, бизонов. Человек осваивает коллективную загонную охоту, мясо становится основной пищей. Он начинает использовать одежду и строить постоянные жилища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814" y="2653048"/>
            <a:ext cx="4094513" cy="3195995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814" y="145676"/>
            <a:ext cx="3834324" cy="2352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3019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636" y="457200"/>
            <a:ext cx="4022389" cy="1126901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Около 45 тыс. лет до н.э.</a:t>
            </a:r>
            <a:endParaRPr lang="ru-RU" sz="4400" b="1" dirty="0"/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8" r="3688"/>
          <a:stretch>
            <a:fillRect/>
          </a:stretch>
        </p:blipFill>
        <p:spPr>
          <a:xfrm>
            <a:off x="6019800" y="884394"/>
            <a:ext cx="6172200" cy="487362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49636" y="1748307"/>
            <a:ext cx="4852674" cy="445931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Человек современного типа (</a:t>
            </a:r>
            <a:r>
              <a:rPr lang="en-US" sz="3200" dirty="0" smtClean="0"/>
              <a:t>Homo sapiens) </a:t>
            </a:r>
            <a:r>
              <a:rPr lang="ru-RU" sz="3200" dirty="0" smtClean="0"/>
              <a:t>расселяется по всем континентам Земли</a:t>
            </a:r>
          </a:p>
          <a:p>
            <a:r>
              <a:rPr lang="ru-RU" sz="4400" dirty="0" smtClean="0"/>
              <a:t>Около 30 тыс. лет до н. э. </a:t>
            </a:r>
          </a:p>
          <a:p>
            <a:r>
              <a:rPr lang="ru-RU" sz="3200" dirty="0" smtClean="0"/>
              <a:t>Исчезновение неандертальцев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2062278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/>
              <a:t>Все это время продолжается эпоха палеолита (древнего каменного века)</a:t>
            </a:r>
            <a:endParaRPr lang="ru-RU" b="1" dirty="0"/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" r="2508"/>
          <a:stretch>
            <a:fillRect/>
          </a:stretch>
        </p:blipFill>
        <p:spPr/>
      </p:pic>
      <p:sp>
        <p:nvSpPr>
          <p:cNvPr id="3" name="Объект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Люди занимаются охотой и собирательством</a:t>
            </a:r>
            <a:r>
              <a:rPr lang="ru-RU" sz="3200" dirty="0"/>
              <a:t>, изготовляют </a:t>
            </a:r>
            <a:r>
              <a:rPr lang="ru-RU" sz="3200" dirty="0" smtClean="0"/>
              <a:t>кремневые орудия, </a:t>
            </a:r>
            <a:r>
              <a:rPr lang="ru-RU" sz="3200" dirty="0"/>
              <a:t>которые постепенно усложняются и специализируются.</a:t>
            </a:r>
          </a:p>
        </p:txBody>
      </p:sp>
    </p:spTree>
    <p:extLst>
      <p:ext uri="{BB962C8B-B14F-4D97-AF65-F5344CB8AC3E}">
        <p14:creationId xmlns:p14="http://schemas.microsoft.com/office/powerpoint/2010/main" val="29368926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</TotalTime>
  <Words>728</Words>
  <Application>Microsoft Office PowerPoint</Application>
  <PresentationFormat>Широкоэкранный</PresentationFormat>
  <Paragraphs>55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Verdana</vt:lpstr>
      <vt:lpstr>Тема Office</vt:lpstr>
      <vt:lpstr>Этапы начальной истории человечества</vt:lpstr>
      <vt:lpstr>Периоды первобытной истории</vt:lpstr>
      <vt:lpstr>Около 2,3 млн. лет назад</vt:lpstr>
      <vt:lpstr>Около 1,8 млн. лет назад</vt:lpstr>
      <vt:lpstr>Около  300 тыс. лет до н.э.</vt:lpstr>
      <vt:lpstr>Около 130 тыс. лет до н.э.</vt:lpstr>
      <vt:lpstr>Ледниковый период</vt:lpstr>
      <vt:lpstr>Около 45 тыс. лет до н.э.</vt:lpstr>
      <vt:lpstr>Все это время продолжается эпоха палеолита (древнего каменного века)</vt:lpstr>
      <vt:lpstr> </vt:lpstr>
      <vt:lpstr>Орудия эпохи мезолита</vt:lpstr>
      <vt:lpstr>НЕОЛИТ (НОВЫЙ КАМЕННЫЙ ВЕК)</vt:lpstr>
      <vt:lpstr>КУЛЬТУРА НЕОЛИТА</vt:lpstr>
      <vt:lpstr>ХРОНИКА НЕОЛИТИЧЕСКОЙ РЕВОЛЮЦИИ</vt:lpstr>
      <vt:lpstr>БРОНЗОВЫЙ ВЕК</vt:lpstr>
      <vt:lpstr>В эпоху бронзового века зарождаются первые цивилизации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Этапы начальной истории человечества</dc:title>
  <dc:creator>Админ</dc:creator>
  <cp:lastModifiedBy>Пользователь</cp:lastModifiedBy>
  <cp:revision>42</cp:revision>
  <dcterms:created xsi:type="dcterms:W3CDTF">2018-09-20T16:16:47Z</dcterms:created>
  <dcterms:modified xsi:type="dcterms:W3CDTF">2023-06-11T12:55:43Z</dcterms:modified>
</cp:coreProperties>
</file>