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4" r:id="rId3"/>
    <p:sldId id="258" r:id="rId4"/>
    <p:sldId id="257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3" r:id="rId15"/>
    <p:sldId id="275" r:id="rId16"/>
    <p:sldId id="270" r:id="rId17"/>
    <p:sldId id="271" r:id="rId18"/>
    <p:sldId id="272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2" r:id="rId34"/>
    <p:sldId id="293" r:id="rId35"/>
    <p:sldId id="294" r:id="rId36"/>
    <p:sldId id="295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10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024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57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660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73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5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274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659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65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92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124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AFC9B-E551-4E5B-9C6F-3BEF21B54EF4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2BEC7-A566-4D66-91A6-777F4AA24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761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Первая русская революция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1905-1907 гг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697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19256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2-м съезде РСДРП (1903, Брюссель-Лондон) была принята программа из двух частей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988841"/>
            <a:ext cx="3744416" cy="648072"/>
          </a:xfrm>
        </p:spPr>
        <p:txBody>
          <a:bodyPr/>
          <a:lstStyle/>
          <a:p>
            <a:r>
              <a:rPr lang="ru-RU" dirty="0" smtClean="0"/>
              <a:t>Программа-минимум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636912"/>
            <a:ext cx="4546848" cy="40324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свержение самодержавия, демократическая республика; </a:t>
            </a:r>
          </a:p>
          <a:p>
            <a:r>
              <a:rPr lang="ru-RU" dirty="0" smtClean="0"/>
              <a:t>всеобщее избирательное право </a:t>
            </a:r>
          </a:p>
          <a:p>
            <a:r>
              <a:rPr lang="ru-RU" dirty="0" smtClean="0"/>
              <a:t>демократические свободы; право наций на самоопределение </a:t>
            </a:r>
          </a:p>
          <a:p>
            <a:r>
              <a:rPr lang="ru-RU" dirty="0" smtClean="0"/>
              <a:t>возвращение крестьянам земельных «отрезков»; </a:t>
            </a:r>
          </a:p>
          <a:p>
            <a:r>
              <a:rPr lang="ru-RU" dirty="0" smtClean="0"/>
              <a:t>восьмичасовой рабочий день для рабочих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1988840"/>
            <a:ext cx="3609727" cy="720080"/>
          </a:xfrm>
        </p:spPr>
        <p:txBody>
          <a:bodyPr/>
          <a:lstStyle/>
          <a:p>
            <a:r>
              <a:rPr lang="ru-RU" dirty="0" smtClean="0"/>
              <a:t>Программа-максимум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20072" y="2924944"/>
            <a:ext cx="3466728" cy="3201218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пролетарская (рабочая) революция</a:t>
            </a:r>
          </a:p>
          <a:p>
            <a:r>
              <a:rPr lang="ru-RU" sz="2800" dirty="0"/>
              <a:t>д</a:t>
            </a:r>
            <a:r>
              <a:rPr lang="ru-RU" sz="2800" dirty="0" smtClean="0"/>
              <a:t>иктатура пролетариата</a:t>
            </a:r>
          </a:p>
          <a:p>
            <a:r>
              <a:rPr lang="ru-RU" sz="2800" dirty="0" smtClean="0"/>
              <a:t>построение социализма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13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Тогда же на 2-м съезде в РСДРП образовалось два течения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большевики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330824" cy="406243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 замкнутую партию со строгой дисциплиной, всецело подчиненную цели революционной борьбы</a:t>
            </a:r>
          </a:p>
          <a:p>
            <a:r>
              <a:rPr lang="ru-RU" dirty="0" smtClean="0"/>
              <a:t>Считали крестьянство союзником рабочего класса в революции</a:t>
            </a:r>
          </a:p>
          <a:p>
            <a:r>
              <a:rPr lang="ru-RU" dirty="0" smtClean="0"/>
              <a:t>За установление диктатуры пролетариата, которая должна вести страну к социализму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32040" y="1535113"/>
            <a:ext cx="3754760" cy="639762"/>
          </a:xfrm>
        </p:spPr>
        <p:txBody>
          <a:bodyPr/>
          <a:lstStyle/>
          <a:p>
            <a:r>
              <a:rPr lang="ru-RU" dirty="0" smtClean="0"/>
              <a:t>меньшевики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За открытую партию со свободой дискуссий</a:t>
            </a:r>
          </a:p>
          <a:p>
            <a:r>
              <a:rPr lang="ru-RU" dirty="0" smtClean="0"/>
              <a:t>Считали крестьянство реакционной силой, за союз пролетариата с прогрессивной буржуазией</a:t>
            </a:r>
          </a:p>
          <a:p>
            <a:r>
              <a:rPr lang="ru-RU" dirty="0" smtClean="0"/>
              <a:t>Отрицали диктатуру пролетариата, считали социализм отдаленной перспективой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598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027258"/>
            <a:ext cx="8064896" cy="3400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517232"/>
            <a:ext cx="8064896" cy="1224136"/>
          </a:xfrm>
        </p:spPr>
        <p:txBody>
          <a:bodyPr numCol="2">
            <a:noAutofit/>
          </a:bodyPr>
          <a:lstStyle/>
          <a:p>
            <a:r>
              <a:rPr lang="ru-RU" sz="2400" b="1" dirty="0" smtClean="0"/>
              <a:t>Владимир Ильич Ленин (Ульянов) (1870-1924), лидер большевиков </a:t>
            </a:r>
          </a:p>
          <a:p>
            <a:pPr marL="361950" indent="-361950"/>
            <a:r>
              <a:rPr lang="ru-RU" sz="2400" b="1" dirty="0" smtClean="0"/>
              <a:t>      Юлий Осипович Мартов                                        (</a:t>
            </a:r>
            <a:r>
              <a:rPr lang="ru-RU" sz="2400" b="1" dirty="0" err="1" smtClean="0"/>
              <a:t>Цедербаум</a:t>
            </a:r>
            <a:r>
              <a:rPr lang="ru-RU" sz="2400" b="1" dirty="0" smtClean="0"/>
              <a:t>) (1873-1923),</a:t>
            </a:r>
          </a:p>
          <a:p>
            <a:pPr marL="361950" indent="-96838"/>
            <a:r>
              <a:rPr lang="ru-RU" sz="2400" b="1" dirty="0"/>
              <a:t> </a:t>
            </a:r>
            <a:r>
              <a:rPr lang="ru-RU" sz="2400" b="1" dirty="0" smtClean="0"/>
              <a:t>лидер меньшевиков</a:t>
            </a:r>
            <a:endParaRPr lang="ru-RU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4270"/>
            <a:ext cx="3390900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583"/>
            <a:ext cx="3686175" cy="501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60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Либеральные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11256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Наряду с революционными, возникают </a:t>
            </a:r>
            <a:r>
              <a:rPr lang="ru-RU" b="1" dirty="0" smtClean="0"/>
              <a:t>либеральные</a:t>
            </a:r>
            <a:r>
              <a:rPr lang="ru-RU" dirty="0" smtClean="0"/>
              <a:t> партии. Либералы выступали за переход России от самодержавия к конституционной монархии, введение политических свобод, отмену сословных и национальных ограничений. В 1903 г. возникают две либеральные организации:</a:t>
            </a:r>
          </a:p>
          <a:p>
            <a:r>
              <a:rPr lang="ru-RU" b="1" dirty="0" smtClean="0"/>
              <a:t>Союз освобождения </a:t>
            </a:r>
            <a:r>
              <a:rPr lang="ru-RU" dirty="0" smtClean="0"/>
              <a:t>(председатель И.И. Петрункевич) и </a:t>
            </a:r>
          </a:p>
          <a:p>
            <a:r>
              <a:rPr lang="ru-RU" b="1" dirty="0" smtClean="0"/>
              <a:t>Союз земцев-конституционалистов</a:t>
            </a:r>
          </a:p>
          <a:p>
            <a:r>
              <a:rPr lang="ru-RU" dirty="0" smtClean="0"/>
              <a:t>В 1905 г. представители обеих этих организаций создадут </a:t>
            </a:r>
            <a:r>
              <a:rPr lang="ru-RU" b="1" dirty="0" smtClean="0"/>
              <a:t>партию кадетов</a:t>
            </a:r>
            <a:r>
              <a:rPr lang="ru-RU" dirty="0" smtClean="0"/>
              <a:t> (конституционных демократов). </a:t>
            </a:r>
            <a:r>
              <a:rPr lang="ru-RU" dirty="0"/>
              <a:t>Часть </a:t>
            </a:r>
            <a:r>
              <a:rPr lang="ru-RU" dirty="0" smtClean="0"/>
              <a:t>земцев-конституционалистов войдут в </a:t>
            </a:r>
            <a:r>
              <a:rPr lang="ru-RU" b="1" dirty="0" smtClean="0"/>
              <a:t>партию октябристов (Союз 17 октября)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86070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События накануне революции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1900-1903 – экономический кризис в России (в рамках мирового экономического кризиса)</a:t>
            </a:r>
          </a:p>
          <a:p>
            <a:r>
              <a:rPr lang="ru-RU" dirty="0" smtClean="0"/>
              <a:t>1901-1902 – волнения крестьян в Харьковской и Полтавской губерниях</a:t>
            </a:r>
          </a:p>
          <a:p>
            <a:r>
              <a:rPr lang="ru-RU" dirty="0" smtClean="0"/>
              <a:t>1904 – «банкетная кампания» либеральной земской общественности</a:t>
            </a:r>
          </a:p>
          <a:p>
            <a:r>
              <a:rPr lang="ru-RU" dirty="0" smtClean="0"/>
              <a:t>1904-1905 – русско-японская война, неудачная для России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309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2. Революционные события 1905 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r>
              <a:rPr lang="ru-RU" dirty="0" smtClean="0"/>
              <a:t>1. «Полицейский социализм» </a:t>
            </a:r>
            <a:r>
              <a:rPr lang="ru-RU" dirty="0" err="1" smtClean="0"/>
              <a:t>Зубатова</a:t>
            </a:r>
            <a:r>
              <a:rPr lang="ru-RU" dirty="0" smtClean="0"/>
              <a:t> и возникновение рабочей организации Гапона</a:t>
            </a:r>
          </a:p>
          <a:p>
            <a:r>
              <a:rPr lang="ru-RU" dirty="0" smtClean="0"/>
              <a:t>2. «Кровавое воскресенье» </a:t>
            </a:r>
          </a:p>
          <a:p>
            <a:r>
              <a:rPr lang="ru-RU" dirty="0" smtClean="0"/>
              <a:t>3. События зимы-лета 1905 г.</a:t>
            </a:r>
          </a:p>
          <a:p>
            <a:r>
              <a:rPr lang="ru-RU" dirty="0" smtClean="0"/>
              <a:t>4. Октябрьская политическая стачка и Манифест 17 октября 1905 г.</a:t>
            </a:r>
          </a:p>
          <a:p>
            <a:r>
              <a:rPr lang="ru-RU" dirty="0" smtClean="0"/>
              <a:t>5. Декабрьское восстание в Москве</a:t>
            </a:r>
          </a:p>
          <a:p>
            <a:r>
              <a:rPr lang="ru-RU" dirty="0" smtClean="0"/>
              <a:t>6. Спад революции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81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«Полицейский социализм»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589640" cy="503001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Борьбу с революционным и либеральным движением вели спецслужбы империи (Корпус жандармов и Охранное отделение, подчиненные Департаменту полиции). Видный чиновник Департамента полиции </a:t>
            </a:r>
            <a:r>
              <a:rPr lang="ru-RU" b="1" dirty="0" smtClean="0"/>
              <a:t>Сергей Васильевич </a:t>
            </a:r>
            <a:r>
              <a:rPr lang="ru-RU" b="1" dirty="0" err="1" smtClean="0"/>
              <a:t>Зубатов</a:t>
            </a:r>
            <a:r>
              <a:rPr lang="ru-RU" b="1" dirty="0" smtClean="0"/>
              <a:t> </a:t>
            </a:r>
            <a:r>
              <a:rPr lang="ru-RU" dirty="0" smtClean="0"/>
              <a:t>(1864-1917) для противодействия влияния на рабочих социалистических партий создает легальные рабочие организации (профсоюзы), находящиеся под негласным контролем полиции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15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С.В. </a:t>
            </a:r>
            <a:r>
              <a:rPr lang="ru-RU" sz="2800" dirty="0" err="1" smtClean="0"/>
              <a:t>Зубатов</a:t>
            </a:r>
            <a:r>
              <a:rPr lang="ru-RU" sz="2800" dirty="0" smtClean="0"/>
              <a:t> – отец  «полицейского социализма»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16632"/>
            <a:ext cx="4114800" cy="6009531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271402" cy="5234260"/>
          </a:xfrm>
        </p:spPr>
        <p:txBody>
          <a:bodyPr>
            <a:noAutofit/>
          </a:bodyPr>
          <a:lstStyle/>
          <a:p>
            <a:r>
              <a:rPr lang="ru-RU" sz="2600" dirty="0" smtClean="0"/>
              <a:t>Идея </a:t>
            </a:r>
            <a:r>
              <a:rPr lang="ru-RU" sz="2600" dirty="0" err="1" smtClean="0"/>
              <a:t>Зубатова</a:t>
            </a:r>
            <a:r>
              <a:rPr lang="ru-RU" sz="2600" dirty="0" smtClean="0"/>
              <a:t> состояла в том, чтобы направить рабочее движение в мирное русло, сведя ее к борьбе за социально-экономические права, без революционных лозунгов, направленных на свержение существующего строя. «</a:t>
            </a:r>
            <a:r>
              <a:rPr lang="ru-RU" sz="2600" dirty="0" err="1" smtClean="0"/>
              <a:t>Зубатовские</a:t>
            </a:r>
            <a:r>
              <a:rPr lang="ru-RU" sz="2600" dirty="0" smtClean="0"/>
              <a:t>» организации некоторое время успешно противостояли влиянию социал-демократии</a:t>
            </a:r>
            <a:endParaRPr lang="ru-RU" sz="2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602" y="1268760"/>
            <a:ext cx="3648075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87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4160441" cy="116205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Священник Георгий Гапон (1870-1906)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0" y="1052736"/>
            <a:ext cx="3394720" cy="50734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690864" cy="5018236"/>
          </a:xfrm>
        </p:spPr>
        <p:txBody>
          <a:bodyPr>
            <a:normAutofit lnSpcReduction="10000"/>
          </a:bodyPr>
          <a:lstStyle/>
          <a:p>
            <a:r>
              <a:rPr lang="ru-RU" sz="2400" dirty="0" err="1" smtClean="0"/>
              <a:t>Зубатовское</a:t>
            </a:r>
            <a:r>
              <a:rPr lang="ru-RU" sz="2400" dirty="0" smtClean="0"/>
              <a:t> общество в столице Российской империи называлось «Собрание русских фабрично-заводских рабочих города Санкт-Петербурга». Возглавлять его было доверено священнику Георгию Гапону. После увольнения </a:t>
            </a:r>
            <a:r>
              <a:rPr lang="ru-RU" sz="2400" dirty="0" err="1" smtClean="0"/>
              <a:t>Зубатова</a:t>
            </a:r>
            <a:r>
              <a:rPr lang="ru-RU" sz="2400" dirty="0" smtClean="0"/>
              <a:t> из Департамента полиции в 1903 г., Гапон выходит из под контроля полицейских властей. Он желает играть самостоятельную роль и начинает контактировать с революционерами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880" y="513777"/>
            <a:ext cx="3638550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466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Подготовка «Кровавого воскресенья»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4 января 1905 г. начинается забастовка на Путиловском заводе в знак протеста против незаконного увольнения 4-х рабочих</a:t>
            </a:r>
          </a:p>
          <a:p>
            <a:r>
              <a:rPr lang="ru-RU" dirty="0" smtClean="0"/>
              <a:t>В последующие дни к забастовке присоединяется в знак солидарности другие крупные заводов Петербурга. Все это происходит по благословению Гапона</a:t>
            </a:r>
          </a:p>
          <a:p>
            <a:r>
              <a:rPr lang="ru-RU" dirty="0" smtClean="0"/>
              <a:t>5 января Гапон начинает подготовку шествия рабочих Петербурга к Зимнему дворцу с петицией на имя императора. Петиция составлялась с участием представителей революционных партий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472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1. Причины и предпосылки Первой русской революции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Причины революционной ситуации в стране</a:t>
            </a:r>
          </a:p>
          <a:p>
            <a:r>
              <a:rPr lang="ru-RU" dirty="0" smtClean="0"/>
              <a:t>2. Возникновение революционных партий</a:t>
            </a:r>
          </a:p>
          <a:p>
            <a:r>
              <a:rPr lang="ru-RU" dirty="0" smtClean="0"/>
              <a:t>3. Либеральные партии</a:t>
            </a:r>
          </a:p>
          <a:p>
            <a:r>
              <a:rPr lang="ru-RU" dirty="0" smtClean="0"/>
              <a:t>4. События накануне Первой русской революции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152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Содержание петиции рабочих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000" b="1" dirty="0" smtClean="0"/>
              <a:t>Меры против невежества и бесправия русского народа</a:t>
            </a:r>
          </a:p>
          <a:p>
            <a:r>
              <a:rPr lang="ru-RU" dirty="0" smtClean="0"/>
              <a:t>Освобождение всех заключенных, пострадавших за политические и религиозные убеждения</a:t>
            </a:r>
          </a:p>
          <a:p>
            <a:r>
              <a:rPr lang="ru-RU" dirty="0" smtClean="0"/>
              <a:t>Объявление гражданских свобод</a:t>
            </a:r>
          </a:p>
          <a:p>
            <a:r>
              <a:rPr lang="ru-RU" dirty="0" smtClean="0"/>
              <a:t>Всеобщее бесплатное народное образование</a:t>
            </a:r>
          </a:p>
          <a:p>
            <a:r>
              <a:rPr lang="ru-RU" dirty="0" smtClean="0"/>
              <a:t>Ответственность министров перед народом</a:t>
            </a:r>
          </a:p>
          <a:p>
            <a:r>
              <a:rPr lang="ru-RU" dirty="0" smtClean="0"/>
              <a:t>Отделение церкви от государства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43269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Содержание петиции рабочих (продолжение)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b="1" dirty="0" smtClean="0"/>
              <a:t>Меры против нищеты народной</a:t>
            </a:r>
          </a:p>
          <a:p>
            <a:r>
              <a:rPr lang="ru-RU" dirty="0" smtClean="0"/>
              <a:t>Замена косвенных налогов прогрессивным подоходным налогом</a:t>
            </a:r>
          </a:p>
          <a:p>
            <a:r>
              <a:rPr lang="ru-RU" dirty="0" smtClean="0"/>
              <a:t>Отмена выкупных платежей, дешевый кредит, передача земли народу</a:t>
            </a:r>
          </a:p>
          <a:p>
            <a:r>
              <a:rPr lang="ru-RU" dirty="0" smtClean="0"/>
              <a:t>Выполнение военных заказов исключительно на российских предприятиях</a:t>
            </a:r>
          </a:p>
          <a:p>
            <a:r>
              <a:rPr lang="ru-RU" dirty="0" smtClean="0"/>
              <a:t>Прекращение войны с Японией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306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Содержание петиции рабочих (продолжение)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3600" b="1" dirty="0" smtClean="0"/>
              <a:t>Меры против гнета капитала над трудом</a:t>
            </a:r>
          </a:p>
          <a:p>
            <a:pPr marL="92075" indent="0" defTabSz="452438">
              <a:tabLst>
                <a:tab pos="452438" algn="l"/>
              </a:tabLst>
            </a:pPr>
            <a:r>
              <a:rPr lang="ru-RU" sz="3600" dirty="0" smtClean="0"/>
              <a:t>Отмена фабричных инспекторов, участие комиссий из рабочих в разрешении трудовых конфликтов</a:t>
            </a:r>
          </a:p>
          <a:p>
            <a:pPr marL="92075" indent="0" defTabSz="452438">
              <a:tabLst>
                <a:tab pos="452438" algn="l"/>
              </a:tabLst>
            </a:pPr>
            <a:r>
              <a:rPr lang="ru-RU" sz="3600" dirty="0"/>
              <a:t> </a:t>
            </a:r>
            <a:r>
              <a:rPr lang="ru-RU" sz="3600" dirty="0" smtClean="0"/>
              <a:t>Свобода профсоюзов</a:t>
            </a:r>
          </a:p>
          <a:p>
            <a:pPr marL="92075" indent="0" defTabSz="452438">
              <a:tabLst>
                <a:tab pos="452438" algn="l"/>
              </a:tabLst>
            </a:pPr>
            <a:r>
              <a:rPr lang="ru-RU" sz="3600" dirty="0" smtClean="0"/>
              <a:t> 8-часовой рабочий день</a:t>
            </a:r>
          </a:p>
          <a:p>
            <a:pPr marL="92075" indent="0" defTabSz="452438">
              <a:tabLst>
                <a:tab pos="452438" algn="l"/>
              </a:tabLst>
            </a:pPr>
            <a:r>
              <a:rPr lang="ru-RU" sz="3600" dirty="0"/>
              <a:t> </a:t>
            </a:r>
            <a:r>
              <a:rPr lang="ru-RU" sz="3600" dirty="0" smtClean="0"/>
              <a:t>Свобода борьбы труда с капиталом </a:t>
            </a:r>
          </a:p>
          <a:p>
            <a:pPr marL="92075" indent="0" defTabSz="452438">
              <a:tabLst>
                <a:tab pos="452438" algn="l"/>
              </a:tabLst>
            </a:pPr>
            <a:r>
              <a:rPr lang="ru-RU" sz="3600" dirty="0" smtClean="0"/>
              <a:t>Нормальная оплата труда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775247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91264" cy="216024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 начале петиции также содержалось требование, именовавшееся главным и ключевым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507288" cy="446449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Это созыв Учредительного собрания – всенародно избранного парламента для участия в управлении государством. Завершалась петиция словами: «Вот, государь, наши главные нужды, с которыми мы пришли к тебе! Повели и поклянись исполнить их, и ты сделаешь Россию счастливой и славной…. А не повелишь, не отзовешься на нашу мольбу, — мы умрем здесь, на этой площади, пред твоим дворцом».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0458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Соответствовали ли требования петиции</a:t>
            </a:r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отребностям народа?</a:t>
            </a:r>
          </a:p>
          <a:p>
            <a:pPr marL="0" indent="0">
              <a:buNone/>
            </a:pPr>
            <a:r>
              <a:rPr lang="ru-RU" dirty="0" smtClean="0"/>
              <a:t>2. Как могли к подобным требованиям отнестись власти?</a:t>
            </a:r>
          </a:p>
          <a:p>
            <a:pPr marL="0" indent="0">
              <a:buNone/>
            </a:pPr>
            <a:r>
              <a:rPr lang="ru-RU" dirty="0" smtClean="0"/>
              <a:t>3. На что больше похож язык петиции: на обращение к государю смиренных подданных или на революционный ультиматум?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0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«Кровавое воскресенье»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4968552"/>
          </a:xfrm>
        </p:spPr>
        <p:txBody>
          <a:bodyPr>
            <a:normAutofit/>
          </a:bodyPr>
          <a:lstStyle/>
          <a:p>
            <a:r>
              <a:rPr lang="ru-RU" dirty="0" smtClean="0"/>
              <a:t>Шествие рабочих было намечено на 9 января 1905 г.</a:t>
            </a:r>
          </a:p>
          <a:p>
            <a:r>
              <a:rPr lang="ru-RU" dirty="0" smtClean="0"/>
              <a:t>Императора в это время не было во дворце он находился в Царском Селе</a:t>
            </a:r>
          </a:p>
          <a:p>
            <a:r>
              <a:rPr lang="ru-RU" dirty="0" smtClean="0"/>
              <a:t>На совещании министров был принято решение не допустить проникновение рабочих в центр города, использовав войска</a:t>
            </a:r>
          </a:p>
          <a:p>
            <a:r>
              <a:rPr lang="ru-RU" dirty="0" smtClean="0"/>
              <a:t>Мирное шествие рабочих было расстреляно, официальное количество жертв – 170 </a:t>
            </a:r>
          </a:p>
        </p:txBody>
      </p:sp>
    </p:spTree>
    <p:extLst>
      <p:ext uri="{BB962C8B-B14F-4D97-AF65-F5344CB8AC3E}">
        <p14:creationId xmlns:p14="http://schemas.microsoft.com/office/powerpoint/2010/main" val="11734528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3050"/>
            <a:ext cx="3286001" cy="56366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prstClr val="black"/>
                </a:solidFill>
                <a:ea typeface="+mn-ea"/>
                <a:cs typeface="+mn-cs"/>
              </a:rPr>
              <a:t>9 января 1905 г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08720"/>
            <a:ext cx="3008313" cy="5217443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 </a:t>
            </a:r>
            <a:r>
              <a:rPr lang="ru-RU" sz="2800" dirty="0" smtClean="0"/>
              <a:t>вошло в историю как «Кровавое воскресенье». События этого дня подорвали веру народа в царя. После  этого вся страна была охвачена забастовками, и революционными выступлениями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414" y="404664"/>
            <a:ext cx="519677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61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Ситуация в стране после «Кровавого воскресенья»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Во всех кр</a:t>
            </a:r>
            <a:r>
              <a:rPr lang="ru-RU" dirty="0"/>
              <a:t>у</a:t>
            </a:r>
            <a:r>
              <a:rPr lang="ru-RU" dirty="0" smtClean="0"/>
              <a:t>пных городах происходят забастовки и демонстрации с участием рабочих и интеллигенции</a:t>
            </a:r>
          </a:p>
          <a:p>
            <a:r>
              <a:rPr lang="ru-RU" dirty="0" smtClean="0"/>
              <a:t>В деревнях начинаются волнения крестьян и погромы помещичьих усадеб</a:t>
            </a:r>
          </a:p>
          <a:p>
            <a:r>
              <a:rPr lang="ru-RU" dirty="0" smtClean="0"/>
              <a:t>Активизируются революционные партии. Эсеры совершают теракты против представителей власти. </a:t>
            </a:r>
          </a:p>
          <a:p>
            <a:r>
              <a:rPr lang="ru-RU" dirty="0" smtClean="0"/>
              <a:t>В частности    4 февраля 1905 г. эсер Иван </a:t>
            </a:r>
            <a:r>
              <a:rPr lang="ru-RU" dirty="0" err="1" smtClean="0"/>
              <a:t>Каляев</a:t>
            </a:r>
            <a:r>
              <a:rPr lang="ru-RU" dirty="0" smtClean="0"/>
              <a:t> убивает дядю Николая </a:t>
            </a:r>
            <a:r>
              <a:rPr lang="en-US" dirty="0" smtClean="0"/>
              <a:t>II –</a:t>
            </a:r>
            <a:r>
              <a:rPr lang="ru-RU" dirty="0" smtClean="0"/>
              <a:t> великого князя Сергея Александровича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296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События зимы-лета 1905 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18 февраля 1905 г. – рескрипт царя новому министру внутренних дел о подготовке народного представительства</a:t>
            </a:r>
          </a:p>
          <a:p>
            <a:r>
              <a:rPr lang="ru-RU" dirty="0" smtClean="0"/>
              <a:t>Май 1905 г. – образование первого совета рабочих депутатов в Иваново-Вознесенске. Позднее аналогичные советы возникают в других городах</a:t>
            </a:r>
          </a:p>
          <a:p>
            <a:r>
              <a:rPr lang="ru-RU" dirty="0" smtClean="0"/>
              <a:t>Тогда, же в мае 1905 г. возникает Союз союзов, объединение профессиональных союзов интеллигенции с участием также Всероссийского крестьянского союза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35819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События зимы-лета 1905 г. (продолжение)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14-25 июня – восстание на корабле Черноморского флота – броненосце «Князь Потемкин-Таврический»</a:t>
            </a:r>
          </a:p>
          <a:p>
            <a:r>
              <a:rPr lang="ru-RU" dirty="0" smtClean="0"/>
              <a:t>6 августа – Манифест о создании законосовещательной «</a:t>
            </a:r>
            <a:r>
              <a:rPr lang="ru-RU" dirty="0" err="1" smtClean="0"/>
              <a:t>булыгинской</a:t>
            </a:r>
            <a:r>
              <a:rPr lang="ru-RU" dirty="0" smtClean="0"/>
              <a:t>» Думы</a:t>
            </a:r>
          </a:p>
          <a:p>
            <a:r>
              <a:rPr lang="ru-RU" dirty="0" smtClean="0"/>
              <a:t>Октябрь 1905 – всероссийская политическая стачка. </a:t>
            </a:r>
          </a:p>
          <a:p>
            <a:r>
              <a:rPr lang="ru-RU" dirty="0" smtClean="0"/>
              <a:t>В разгар стачки, 17 октября 1905 г. Николай II издает Манифест об усовершенствовании государственного порядка</a:t>
            </a:r>
          </a:p>
        </p:txBody>
      </p:sp>
    </p:spTree>
    <p:extLst>
      <p:ext uri="{BB962C8B-B14F-4D97-AF65-F5344CB8AC3E}">
        <p14:creationId xmlns:p14="http://schemas.microsoft.com/office/powerpoint/2010/main" val="4255957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причины революции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Недовольство образованного общества самодержавием</a:t>
            </a:r>
          </a:p>
          <a:p>
            <a:pPr marL="514350" indent="-514350">
              <a:buAutoNum type="arabicPeriod"/>
            </a:pPr>
            <a:r>
              <a:rPr lang="ru-RU" dirty="0" smtClean="0"/>
              <a:t>Тяжелое положение крестьян, проблема малоземелья</a:t>
            </a:r>
          </a:p>
          <a:p>
            <a:pPr marL="514350" indent="-514350">
              <a:buAutoNum type="arabicPeriod"/>
            </a:pPr>
            <a:r>
              <a:rPr lang="ru-RU" dirty="0" smtClean="0"/>
              <a:t>Недовольство рабочих тяжелыми условиями труда</a:t>
            </a:r>
          </a:p>
          <a:p>
            <a:pPr marL="514350" indent="-514350">
              <a:buAutoNum type="arabicPeriod"/>
            </a:pPr>
            <a:r>
              <a:rPr lang="ru-RU" dirty="0" smtClean="0"/>
              <a:t>Стремление национальных меньшинств к расширению своих прав, автономии или независимости</a:t>
            </a:r>
          </a:p>
        </p:txBody>
      </p:sp>
    </p:spTree>
    <p:extLst>
      <p:ext uri="{BB962C8B-B14F-4D97-AF65-F5344CB8AC3E}">
        <p14:creationId xmlns:p14="http://schemas.microsoft.com/office/powerpoint/2010/main" val="353276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МАНИФЕСТ 17 ОКТЯБРЯ 1905 г.</a:t>
            </a:r>
            <a:br>
              <a:rPr lang="ru-RU" b="1" dirty="0" smtClean="0"/>
            </a:br>
            <a:r>
              <a:rPr lang="ru-RU" b="1" dirty="0" smtClean="0"/>
              <a:t>основные положения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Населению даются гражданские свободы: неприкосновенность личности, свобода слова, совести, собраний и союзов</a:t>
            </a:r>
          </a:p>
          <a:p>
            <a:r>
              <a:rPr lang="ru-RU" dirty="0" smtClean="0"/>
              <a:t>2. К выборам в будущую Государственную думу привлекаются все слои населения</a:t>
            </a:r>
          </a:p>
          <a:p>
            <a:r>
              <a:rPr lang="ru-RU" dirty="0" smtClean="0"/>
              <a:t>3. Объявлялось что отныне ни один закон не мог быть издан без участия Государственной думы</a:t>
            </a:r>
          </a:p>
          <a:p>
            <a:pPr marL="0" indent="0">
              <a:buNone/>
            </a:pPr>
            <a:r>
              <a:rPr lang="ru-RU" dirty="0" smtClean="0"/>
              <a:t>   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916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Значение Манифеста </a:t>
            </a:r>
            <a:br>
              <a:rPr lang="ru-RU" sz="2400" dirty="0" smtClean="0"/>
            </a:br>
            <a:r>
              <a:rPr lang="ru-RU" sz="2400" dirty="0" smtClean="0"/>
              <a:t>17 октября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273050"/>
            <a:ext cx="4690864" cy="58531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340768"/>
            <a:ext cx="3394720" cy="5184576"/>
          </a:xfrm>
        </p:spPr>
        <p:txBody>
          <a:bodyPr>
            <a:noAutofit/>
          </a:bodyPr>
          <a:lstStyle/>
          <a:p>
            <a:pPr algn="ctr"/>
            <a:r>
              <a:rPr lang="ru-RU" sz="2600" dirty="0" smtClean="0"/>
              <a:t>Манифест положил начало превращению России из абсолютной монархии в конституционную. Поскольку законодательная власть императора теперь ограничивалась органом народного представительства – выборной Думой</a:t>
            </a:r>
            <a:endParaRPr lang="ru-RU" sz="2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954" y="188640"/>
            <a:ext cx="4472486" cy="6125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8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Последствия октябрьского манифеста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Народ в целом приветствовал Манифест 17 октября.</a:t>
            </a:r>
          </a:p>
          <a:p>
            <a:r>
              <a:rPr lang="ru-RU" dirty="0" smtClean="0"/>
              <a:t>Умеренно-либеральная часть интеллигенции отошла от революционного движения. Либералам казалось, что после введения свобод и Государственной думы цель революции достигнута </a:t>
            </a:r>
          </a:p>
          <a:p>
            <a:r>
              <a:rPr lang="ru-RU" dirty="0" smtClean="0"/>
              <a:t>Однако радикальная часть революционеров считала необходимым продолжать борьбу до полного уничтожения самодержавия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2464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140968"/>
            <a:ext cx="5544616" cy="7200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35696" y="332656"/>
            <a:ext cx="5370984" cy="2672209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4005064"/>
            <a:ext cx="8784976" cy="2592288"/>
          </a:xfrm>
        </p:spPr>
        <p:txBody>
          <a:bodyPr>
            <a:normAutofit lnSpcReduction="10000"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Последним актом революционного подъема стало </a:t>
            </a:r>
            <a:r>
              <a:rPr lang="ru-RU" sz="2800" b="1" dirty="0">
                <a:solidFill>
                  <a:prstClr val="black"/>
                </a:solidFill>
              </a:rPr>
              <a:t>вооруженное восстание в Москве 9-18 декабря 1905 г. </a:t>
            </a:r>
            <a:r>
              <a:rPr lang="ru-RU" sz="2800" dirty="0">
                <a:solidFill>
                  <a:prstClr val="black"/>
                </a:solidFill>
              </a:rPr>
              <a:t>Руководил восстанием Московский совет рабочих депутатов. Для подавления восстания пришлось вызывать из Петербурга Семеновский полк. Погибло более 1000 человек 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2188"/>
            <a:ext cx="5904656" cy="396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4629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Спад революции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896544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После подавления декабрьского вооруженного восстания революция идет на спад.</a:t>
            </a:r>
          </a:p>
          <a:p>
            <a:r>
              <a:rPr lang="ru-RU" sz="3600" dirty="0" smtClean="0"/>
              <a:t>В 1906-1907 гг. во многих местах продолжаются волнения крестьян и рабочих, происходят террористические акты эсеров, но в целом революционная активность уже не имеет прежнего размаха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526515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91264" cy="12821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бы вы охарактеризовали итоги Первой русской революции?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72816"/>
            <a:ext cx="8147248" cy="4752528"/>
          </a:xfrm>
        </p:spPr>
        <p:txBody>
          <a:bodyPr/>
          <a:lstStyle/>
          <a:p>
            <a:r>
              <a:rPr lang="ru-RU" dirty="0" smtClean="0"/>
              <a:t>Достигла ли успеха революция 1905 г. или потерпела поражение?</a:t>
            </a:r>
          </a:p>
          <a:p>
            <a:r>
              <a:rPr lang="ru-RU" dirty="0" smtClean="0"/>
              <a:t>Манифест 17 октября – победа революции или половинчатая уступка самодержавия, не изменившая принципиально общественно-политический строй России?</a:t>
            </a:r>
          </a:p>
          <a:p>
            <a:r>
              <a:rPr lang="ru-RU" dirty="0" smtClean="0"/>
              <a:t>Если бы революция достигла полной победы (свержения монархии) принесло бы это благо России или нет?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29928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435280" cy="5400600"/>
          </a:xfrm>
        </p:spPr>
        <p:txBody>
          <a:bodyPr>
            <a:normAutofit/>
          </a:bodyPr>
          <a:lstStyle/>
          <a:p>
            <a:r>
              <a:rPr lang="ru-RU" dirty="0" smtClean="0"/>
              <a:t>С точки зрения радикальных революционеров, революция потерпела поражение. Монархия выстояла. Социальный строй остался прежним.</a:t>
            </a:r>
          </a:p>
          <a:p>
            <a:r>
              <a:rPr lang="ru-RU" dirty="0" smtClean="0"/>
              <a:t>С точки зрения либералов цель была достигнута – страна получила гражданские свободы и парламент (Думу)</a:t>
            </a:r>
          </a:p>
          <a:p>
            <a:r>
              <a:rPr lang="ru-RU" dirty="0" smtClean="0"/>
              <a:t>Новый политический строй, установившийся в России после 1905 г. некоторые историки называют «думской монархией»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149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Предпосылки революции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25658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 началу </a:t>
            </a:r>
            <a:r>
              <a:rPr lang="en-US" dirty="0" smtClean="0"/>
              <a:t>XX </a:t>
            </a:r>
            <a:r>
              <a:rPr lang="ru-RU" dirty="0" smtClean="0"/>
              <a:t>в. значительная часть русского общества и народа были недовольны существующим в стране положением. Образованное общество хотело расширения гражданских и политических свобод, простой народ – улучшения своего тяжелого материального положения. Между тем, власть не спешила с реформами. Проявлением недовольства общества стало создание нелегальных партий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90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Возникновение революционных партий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 Российской империи как в самодержавном государстве политические партии были запрещены. Потому они могли существовать только подпольно, нелегально. Зачастую эти нелегальные партии носили радикальный, революционно-экстремистский характер. Две крупнейшие революционные партии начала </a:t>
            </a:r>
            <a:r>
              <a:rPr lang="en-US" dirty="0" smtClean="0"/>
              <a:t>XX </a:t>
            </a:r>
            <a:r>
              <a:rPr lang="ru-RU" dirty="0" smtClean="0"/>
              <a:t>века: социалисты-революционеры (эсеры) и социал-демократы (эсдеки)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334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ЭСЕРЫ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Партия социалистов-революционеров (ПСР) </a:t>
            </a:r>
            <a:r>
              <a:rPr lang="ru-RU" dirty="0" smtClean="0"/>
              <a:t>возникла в 1902 г.</a:t>
            </a:r>
          </a:p>
          <a:p>
            <a:r>
              <a:rPr lang="ru-RU" dirty="0" smtClean="0"/>
              <a:t>Эсеры продолжали традиции революционного народничества</a:t>
            </a:r>
          </a:p>
          <a:p>
            <a:r>
              <a:rPr lang="ru-RU" dirty="0" smtClean="0"/>
              <a:t>Выступали за свержение самодержавия, установление демократической республики, передачу всей земли в общенародное достояние и переход к социализму на основе крестьянских общинных традиций</a:t>
            </a:r>
          </a:p>
          <a:p>
            <a:r>
              <a:rPr lang="ru-RU" dirty="0" smtClean="0"/>
              <a:t>Применяли тактику террора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2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3050"/>
            <a:ext cx="3286001" cy="1859806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prstClr val="white"/>
                </a:solidFill>
                <a:ea typeface="+mn-ea"/>
                <a:cs typeface="+mn-cs"/>
              </a:rPr>
              <a:t>ВИКТОР </a:t>
            </a:r>
            <a:r>
              <a:rPr lang="ru-RU" sz="4000" dirty="0" smtClean="0">
                <a:solidFill>
                  <a:prstClr val="white"/>
                </a:solidFill>
                <a:ea typeface="+mn-ea"/>
                <a:cs typeface="+mn-cs"/>
              </a:rPr>
              <a:t>МИХАЙЛОВИЧ </a:t>
            </a:r>
            <a:r>
              <a:rPr lang="ru-RU" sz="4000" dirty="0">
                <a:solidFill>
                  <a:prstClr val="white"/>
                </a:solidFill>
                <a:ea typeface="+mn-ea"/>
                <a:cs typeface="+mn-cs"/>
              </a:rPr>
              <a:t>ЧЕРНОВ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88640"/>
            <a:ext cx="3141985" cy="593752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Виктор Михайлович ЧЕРНОВ</a:t>
            </a:r>
          </a:p>
          <a:p>
            <a:r>
              <a:rPr lang="ru-RU" sz="4000" dirty="0" smtClean="0"/>
              <a:t>(1873-1952)</a:t>
            </a:r>
          </a:p>
          <a:p>
            <a:endParaRPr lang="ru-RU" sz="4000" dirty="0" smtClean="0"/>
          </a:p>
          <a:p>
            <a:r>
              <a:rPr lang="ru-RU" sz="4000" dirty="0" smtClean="0"/>
              <a:t>Лидер </a:t>
            </a:r>
            <a:r>
              <a:rPr lang="ru-RU" sz="4000" dirty="0" err="1" smtClean="0"/>
              <a:t>партиии</a:t>
            </a:r>
            <a:r>
              <a:rPr lang="ru-RU" sz="4000" dirty="0" smtClean="0"/>
              <a:t> эсеров</a:t>
            </a:r>
            <a:endParaRPr lang="ru-RU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76672"/>
            <a:ext cx="4104705" cy="5931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02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ЕВНО ФИШЕЛЕВИЧ АЗЕФ (1869-1918)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Руководитель Боевой организации эсеров и одновременно агент Охранного отделения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282" y="260648"/>
            <a:ext cx="3528392" cy="475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735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СОЦИАЛ-ДЕМОКРАТЫ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РСДРП (Российская социал-демократическая рабочая партия)</a:t>
            </a:r>
            <a:r>
              <a:rPr lang="ru-RU" dirty="0" smtClean="0"/>
              <a:t> возникла в 1898 г. организационно оформилась в 1903 г. Как и эсеры, социал-демократы выступали за свержение самодержавия, переход к демократии и социализму. Но, в отличие от эсеров, они не верили в революционный потенциал крестьянства, считали главной опорой революции рабочий класс, опираясь на марксизм (учение К. Маркса и Ф. Энгельса)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70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1144</TotalTime>
  <Words>1664</Words>
  <Application>Microsoft Office PowerPoint</Application>
  <PresentationFormat>Экран (4:3)</PresentationFormat>
  <Paragraphs>156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Arial</vt:lpstr>
      <vt:lpstr>Calibri</vt:lpstr>
      <vt:lpstr>Тема Office</vt:lpstr>
      <vt:lpstr>Первая русская революция</vt:lpstr>
      <vt:lpstr>Урок 1. Причины и предпосылки Первой русской революции</vt:lpstr>
      <vt:lpstr>Основные причины революции</vt:lpstr>
      <vt:lpstr>Предпосылки революции</vt:lpstr>
      <vt:lpstr>Возникновение революционных партий</vt:lpstr>
      <vt:lpstr>ЭСЕРЫ</vt:lpstr>
      <vt:lpstr>ВИКТОР МИХАЙЛОВИЧ ЧЕРНОВ</vt:lpstr>
      <vt:lpstr>ЕВНО ФИШЕЛЕВИЧ АЗЕФ (1869-1918)</vt:lpstr>
      <vt:lpstr>СОЦИАЛ-ДЕМОКРАТЫ</vt:lpstr>
      <vt:lpstr>На 2-м съезде РСДРП (1903, Брюссель-Лондон) была принята программа из двух частей</vt:lpstr>
      <vt:lpstr>Тогда же на 2-м съезде в РСДРП образовалось два течения</vt:lpstr>
      <vt:lpstr>Презентация PowerPoint</vt:lpstr>
      <vt:lpstr>Либеральные партии</vt:lpstr>
      <vt:lpstr>События накануне революции</vt:lpstr>
      <vt:lpstr>Урок 2. Революционные события 1905 г.</vt:lpstr>
      <vt:lpstr>«Полицейский социализм»</vt:lpstr>
      <vt:lpstr>С.В. Зубатов – отец  «полицейского социализма»</vt:lpstr>
      <vt:lpstr>Священник Георгий Гапон (1870-1906)</vt:lpstr>
      <vt:lpstr>Подготовка «Кровавого воскресенья»</vt:lpstr>
      <vt:lpstr>Содержание петиции рабочих</vt:lpstr>
      <vt:lpstr>Содержание петиции рабочих (продолжение)</vt:lpstr>
      <vt:lpstr>Содержание петиции рабочих (продолжение)</vt:lpstr>
      <vt:lpstr>В начале петиции также содержалось требование, именовавшееся главным и ключевым</vt:lpstr>
      <vt:lpstr>Вопросы</vt:lpstr>
      <vt:lpstr>«Кровавое воскресенье»</vt:lpstr>
      <vt:lpstr>9 января 1905 г</vt:lpstr>
      <vt:lpstr>Ситуация в стране после «Кровавого воскресенья»</vt:lpstr>
      <vt:lpstr>События зимы-лета 1905 г.</vt:lpstr>
      <vt:lpstr>События зимы-лета 1905 г. (продолжение)</vt:lpstr>
      <vt:lpstr>МАНИФЕСТ 17 ОКТЯБРЯ 1905 г. основные положения</vt:lpstr>
      <vt:lpstr>Значение Манифеста  17 октября</vt:lpstr>
      <vt:lpstr>Последствия октябрьского манифеста</vt:lpstr>
      <vt:lpstr>Презентация PowerPoint</vt:lpstr>
      <vt:lpstr>Спад революции</vt:lpstr>
      <vt:lpstr>Как бы вы охарактеризовали итоги Первой русской революции?</vt:lpstr>
      <vt:lpstr>Выводы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Первая русская революция</dc:title>
  <dc:creator>Иван</dc:creator>
  <cp:lastModifiedBy>Пользователь</cp:lastModifiedBy>
  <cp:revision>66</cp:revision>
  <dcterms:created xsi:type="dcterms:W3CDTF">2019-12-08T15:32:28Z</dcterms:created>
  <dcterms:modified xsi:type="dcterms:W3CDTF">2023-06-11T12:46:52Z</dcterms:modified>
</cp:coreProperties>
</file>