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6AD817-FCEA-5351-00D6-F216666A48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Наставничество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ABA56F-E05D-8B0D-F2E3-BE5936EE5F12}"/>
              </a:ext>
            </a:extLst>
          </p:cNvPr>
          <p:cNvSpPr txBox="1"/>
          <p:nvPr/>
        </p:nvSpPr>
        <p:spPr>
          <a:xfrm>
            <a:off x="2692398" y="3720353"/>
            <a:ext cx="6815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0" i="0" dirty="0">
                <a:solidFill>
                  <a:srgbClr val="0C0E31"/>
                </a:solidFill>
                <a:effectLst/>
                <a:latin typeface="Rubik"/>
              </a:rPr>
              <a:t>МОУ «</a:t>
            </a:r>
            <a:r>
              <a:rPr lang="ru-RU" dirty="0">
                <a:solidFill>
                  <a:srgbClr val="0C0E31"/>
                </a:solidFill>
                <a:latin typeface="Rubik"/>
              </a:rPr>
              <a:t>СШ №17 </a:t>
            </a:r>
            <a:r>
              <a:rPr lang="ru-RU" b="0" i="0" dirty="0">
                <a:solidFill>
                  <a:srgbClr val="0C0E31"/>
                </a:solidFill>
                <a:effectLst/>
                <a:latin typeface="Rubik"/>
              </a:rPr>
              <a:t>ИМЕНИ 37-Й ГВАРДЕЙСКОЙ СТРЕЛКОВОЙ ДИВИЗИИ ТРАКТОРОЗАВОДСКОГО РАЙОНА ВОЛГОГРАДА»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315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F151F0A-42D5-9400-2DED-0D7FF774305A}"/>
              </a:ext>
            </a:extLst>
          </p:cNvPr>
          <p:cNvSpPr/>
          <p:nvPr/>
        </p:nvSpPr>
        <p:spPr>
          <a:xfrm>
            <a:off x="-191045" y="2841829"/>
            <a:ext cx="990260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СПАСИБО ЗА ВНИМАНИЕ!!!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69F616A-2C23-222E-AE13-908270753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481" y="2770423"/>
            <a:ext cx="2587884" cy="27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54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06596B2-5FBF-C28D-E4AE-20D2C8D388B7}"/>
              </a:ext>
            </a:extLst>
          </p:cNvPr>
          <p:cNvSpPr txBox="1"/>
          <p:nvPr/>
        </p:nvSpPr>
        <p:spPr>
          <a:xfrm>
            <a:off x="869894" y="1013010"/>
            <a:ext cx="4669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Учитель-наставник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7FFB62-9CE4-1352-51F8-D708D4804299}"/>
              </a:ext>
            </a:extLst>
          </p:cNvPr>
          <p:cNvSpPr txBox="1"/>
          <p:nvPr/>
        </p:nvSpPr>
        <p:spPr>
          <a:xfrm>
            <a:off x="6560565" y="1013012"/>
            <a:ext cx="3642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Наставляемый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765CAF-EDF4-6BB1-C18A-3F55432C2C89}"/>
              </a:ext>
            </a:extLst>
          </p:cNvPr>
          <p:cNvSpPr txBox="1"/>
          <p:nvPr/>
        </p:nvSpPr>
        <p:spPr>
          <a:xfrm>
            <a:off x="1111625" y="1720898"/>
            <a:ext cx="41865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Book Antiqua" panose="02040602050305030304" pitchFamily="18" charset="0"/>
              </a:rPr>
              <a:t>Гиберт Марина Васильевна</a:t>
            </a:r>
            <a:br>
              <a:rPr lang="ru-RU" sz="2400" dirty="0">
                <a:latin typeface="Book Antiqua" panose="02040602050305030304" pitchFamily="18" charset="0"/>
              </a:rPr>
            </a:br>
            <a:r>
              <a:rPr lang="ru-RU" sz="1400" dirty="0">
                <a:latin typeface="Book Antiqua" panose="02040602050305030304" pitchFamily="18" charset="0"/>
              </a:rPr>
              <a:t>*учитель физики и математики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87FC0A-4436-AA00-0ADE-DCF134C9B47B}"/>
              </a:ext>
            </a:extLst>
          </p:cNvPr>
          <p:cNvSpPr txBox="1"/>
          <p:nvPr/>
        </p:nvSpPr>
        <p:spPr>
          <a:xfrm>
            <a:off x="5486081" y="1720896"/>
            <a:ext cx="571948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Book Antiqua" panose="02040602050305030304" pitchFamily="18" charset="0"/>
              </a:rPr>
              <a:t>Пашнина Александра Владимировна</a:t>
            </a:r>
            <a:br>
              <a:rPr lang="ru-RU" sz="2400" dirty="0">
                <a:latin typeface="Book Antiqua" panose="02040602050305030304" pitchFamily="18" charset="0"/>
              </a:rPr>
            </a:br>
            <a:r>
              <a:rPr lang="ru-RU" sz="1400" dirty="0">
                <a:latin typeface="Book Antiqua" panose="02040602050305030304" pitchFamily="18" charset="0"/>
              </a:rPr>
              <a:t>*учитель математики</a:t>
            </a:r>
            <a:endParaRPr lang="ru-RU" sz="2400" dirty="0">
              <a:latin typeface="Book Antiqua" panose="0204060205030503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46DD3B-C5DE-7202-0A9F-E2A067BD7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352" y="2796988"/>
            <a:ext cx="6350000" cy="304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137172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1A1619D-F442-2BFC-D484-8759C722B8F7}"/>
              </a:ext>
            </a:extLst>
          </p:cNvPr>
          <p:cNvSpPr txBox="1">
            <a:spLocks/>
          </p:cNvSpPr>
          <p:nvPr/>
        </p:nvSpPr>
        <p:spPr>
          <a:xfrm>
            <a:off x="2688165" y="840190"/>
            <a:ext cx="6815669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 задачи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13D038-4368-F3A6-C413-E3BBE33579A3}"/>
              </a:ext>
            </a:extLst>
          </p:cNvPr>
          <p:cNvSpPr txBox="1"/>
          <p:nvPr/>
        </p:nvSpPr>
        <p:spPr>
          <a:xfrm>
            <a:off x="1004047" y="2478379"/>
            <a:ext cx="7449671" cy="3608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Цель программы </a:t>
            </a:r>
            <a:r>
              <a:rPr lang="ru-RU" sz="1600" dirty="0">
                <a:latin typeface="Book Antiqua" panose="02040602050305030304" pitchFamily="18" charset="0"/>
              </a:rPr>
              <a:t>– создание организационно-методических условий для успешной адаптации молодого специалиста к работе в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школе и осуществления воспитательной работы с классным коллективом.</a:t>
            </a:r>
          </a:p>
          <a:p>
            <a:endParaRPr lang="ru-RU" sz="1600" dirty="0">
              <a:latin typeface="Book Antiqua" panose="02040602050305030304" pitchFamily="18" charset="0"/>
            </a:endParaRPr>
          </a:p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Задачи: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- выявить затруднения молодого специалиста в педагогической практике и оказать необходимую помощь по их преодолению;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- создать условия для развития профессиональных навыков молодого педагога, в том числе навыков применения различных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средств, форм обучения и воспитания, психологии общения со школьниками и их родителями;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- мотивировать молодого педагога к самообразованию и профессиональному самосовершенствованию.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- оказание помощи в ведении документации учителя.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7D56FD-25D7-920A-6163-290BA341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293" y="3600088"/>
            <a:ext cx="3012141" cy="264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3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C657AFD-1AF1-CD87-AE06-D129253AB7DF}"/>
              </a:ext>
            </a:extLst>
          </p:cNvPr>
          <p:cNvSpPr txBox="1">
            <a:spLocks/>
          </p:cNvSpPr>
          <p:nvPr/>
        </p:nvSpPr>
        <p:spPr>
          <a:xfrm>
            <a:off x="2688165" y="840190"/>
            <a:ext cx="6815669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деятельности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9DA01B-D02B-C82F-4860-C6679ECC6488}"/>
              </a:ext>
            </a:extLst>
          </p:cNvPr>
          <p:cNvSpPr txBox="1"/>
          <p:nvPr/>
        </p:nvSpPr>
        <p:spPr>
          <a:xfrm>
            <a:off x="1201270" y="2681879"/>
            <a:ext cx="748552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1й этап – адаптационный</a:t>
            </a:r>
            <a:r>
              <a:rPr lang="ru-RU" sz="1600" dirty="0">
                <a:latin typeface="Book Antiqua" panose="02040602050305030304" pitchFamily="18" charset="0"/>
              </a:rPr>
              <a:t>. Наставник определяет круг обязанностей и полномочий молодого специалиста, а также выявляет недостатки в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его умениях и навыках, чтобы выработать программу адаптации.</a:t>
            </a:r>
          </a:p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2й этап – основной (проектировочный)</a:t>
            </a:r>
            <a:r>
              <a:rPr lang="ru-RU" sz="1600" dirty="0">
                <a:latin typeface="Book Antiqua" panose="02040602050305030304" pitchFamily="18" charset="0"/>
              </a:rPr>
              <a:t>. Наставник разрабатывает и реализует программу адаптации, осуществляет корректировку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профессиональных умений молодого учителя, помогает выстроить ему собственную программу самосовершенствования.</a:t>
            </a:r>
          </a:p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3й этап – контрольно-оценочный</a:t>
            </a:r>
            <a:r>
              <a:rPr lang="ru-RU" sz="1600" dirty="0">
                <a:latin typeface="Book Antiqua" panose="02040602050305030304" pitchFamily="18" charset="0"/>
              </a:rPr>
              <a:t>. Наставник проверяет уровень профессиональной компетентности молодого педагога, определяет</a:t>
            </a:r>
          </a:p>
          <a:p>
            <a:r>
              <a:rPr lang="ru-RU" sz="1600" dirty="0">
                <a:latin typeface="Book Antiqua" panose="02040602050305030304" pitchFamily="18" charset="0"/>
              </a:rPr>
              <a:t>степень его готовности к выполнению своих функциональных обязанностей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D6ACEF-2EA8-A0A6-964A-238534B35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983" y="2477842"/>
            <a:ext cx="3139446" cy="31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29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8594B1A-2B38-1C49-0EEE-835869068255}"/>
              </a:ext>
            </a:extLst>
          </p:cNvPr>
          <p:cNvSpPr txBox="1">
            <a:spLocks/>
          </p:cNvSpPr>
          <p:nvPr/>
        </p:nvSpPr>
        <p:spPr>
          <a:xfrm>
            <a:off x="1541929" y="840190"/>
            <a:ext cx="9126071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деятельности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EC0341-B931-DE85-6E63-62A4BAAE3889}"/>
              </a:ext>
            </a:extLst>
          </p:cNvPr>
          <p:cNvSpPr txBox="1"/>
          <p:nvPr/>
        </p:nvSpPr>
        <p:spPr>
          <a:xfrm>
            <a:off x="1192305" y="2626659"/>
            <a:ext cx="1002254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Знакомство учителя-наставника и молодого специалиста, заполнение анкеты, диагностика затруднений.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Работа со школьной документацией(планирование, проверка тетрадей, дневников, электронный журнал)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Посещение уроков наставника и наставляемого с целью наблюдения, анализа и самоанализа уроков для успешной педагогической деятельности.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Час общения(выявление основных проблем молодого специалиста).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Активизация познавательной, научно-исследовательской деятельности учащихся, олимпиады предметной недели. Участие в недели математики(открытые уроки и внеклассные мероприятия учителя-наставника и наставляемого).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Производственная практика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Работа над темой самообразования молодого специалиста(этап изучения).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Book Antiqua" panose="02040602050305030304" pitchFamily="18" charset="0"/>
              </a:rPr>
              <a:t>Подведение итогов совместной деятельности учителя-наставника и молодого специалиста.</a:t>
            </a:r>
          </a:p>
        </p:txBody>
      </p:sp>
    </p:spTree>
    <p:extLst>
      <p:ext uri="{BB962C8B-B14F-4D97-AF65-F5344CB8AC3E}">
        <p14:creationId xmlns:p14="http://schemas.microsoft.com/office/powerpoint/2010/main" val="958470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8614AF3-3895-25CF-2DCB-4CDAACF94BD9}"/>
              </a:ext>
            </a:extLst>
          </p:cNvPr>
          <p:cNvSpPr txBox="1">
            <a:spLocks/>
          </p:cNvSpPr>
          <p:nvPr/>
        </p:nvSpPr>
        <p:spPr>
          <a:xfrm>
            <a:off x="1541929" y="840190"/>
            <a:ext cx="9126071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Ожидаемые результаты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E82235-2A5E-B400-50F5-CAAFC105029D}"/>
              </a:ext>
            </a:extLst>
          </p:cNvPr>
          <p:cNvSpPr txBox="1"/>
          <p:nvPr/>
        </p:nvSpPr>
        <p:spPr>
          <a:xfrm>
            <a:off x="1255059" y="2622248"/>
            <a:ext cx="836407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Book Antiqua" panose="02040602050305030304" pitchFamily="18" charset="0"/>
              </a:rPr>
              <a:t>- успешная адаптации молодого педагога в учреждении;</a:t>
            </a:r>
          </a:p>
          <a:p>
            <a:r>
              <a:rPr lang="ru-RU" dirty="0">
                <a:latin typeface="Book Antiqua" panose="02040602050305030304" pitchFamily="18" charset="0"/>
              </a:rPr>
              <a:t>- повышение профессиональной компетентности молодого педагога в вопросах организации образовательного процесса;</a:t>
            </a:r>
          </a:p>
          <a:p>
            <a:r>
              <a:rPr lang="ru-RU" dirty="0">
                <a:latin typeface="Book Antiqua" panose="02040602050305030304" pitchFamily="18" charset="0"/>
              </a:rPr>
              <a:t>- обеспечение непрерывного повышения качества преподавания;</a:t>
            </a:r>
          </a:p>
          <a:p>
            <a:r>
              <a:rPr lang="ru-RU" dirty="0">
                <a:latin typeface="Book Antiqua" panose="02040602050305030304" pitchFamily="18" charset="0"/>
              </a:rPr>
              <a:t>- совершенствование методов работы молодого педагога по развитию творческой и самостоятельной деятельности обучающихся;</a:t>
            </a:r>
          </a:p>
          <a:p>
            <a:r>
              <a:rPr lang="ru-RU" dirty="0">
                <a:latin typeface="Book Antiqua" panose="02040602050305030304" pitchFamily="18" charset="0"/>
              </a:rPr>
              <a:t>- использование в работе начинающих педагогов современных педагогических технологий;</a:t>
            </a:r>
          </a:p>
          <a:p>
            <a:r>
              <a:rPr lang="ru-RU" dirty="0">
                <a:latin typeface="Book Antiqua" panose="02040602050305030304" pitchFamily="18" charset="0"/>
              </a:rPr>
              <a:t>- умение проектировать воспитательную систему, работать с классом на основе изучения личности ребенка, проводить</a:t>
            </a:r>
          </a:p>
          <a:p>
            <a:r>
              <a:rPr lang="ru-RU" dirty="0">
                <a:latin typeface="Book Antiqua" panose="02040602050305030304" pitchFamily="18" charset="0"/>
              </a:rPr>
              <a:t>индивидуальную работу с обучающимися.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660B1B-FB66-F080-2FAF-0D05F03FB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418" y="2832635"/>
            <a:ext cx="2718545" cy="271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62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7E811D5-214E-9D09-F1BF-46E2691F7349}"/>
              </a:ext>
            </a:extLst>
          </p:cNvPr>
          <p:cNvSpPr txBox="1">
            <a:spLocks/>
          </p:cNvSpPr>
          <p:nvPr/>
        </p:nvSpPr>
        <p:spPr>
          <a:xfrm>
            <a:off x="1183341" y="840190"/>
            <a:ext cx="9897035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рекомендации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34458D-29A8-8DA6-CF9E-A3A784209C96}"/>
              </a:ext>
            </a:extLst>
          </p:cNvPr>
          <p:cNvSpPr txBox="1"/>
          <p:nvPr/>
        </p:nvSpPr>
        <p:spPr>
          <a:xfrm>
            <a:off x="1183341" y="2519083"/>
            <a:ext cx="981635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Анкета молодого специалиста.</a:t>
            </a:r>
          </a:p>
          <a:p>
            <a:pPr marL="342900" indent="-342900"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Методическая помощь молодому специалисту в составлении планирования учебного материала и плана воспитательной работы класса</a:t>
            </a:r>
          </a:p>
          <a:p>
            <a:pPr marL="342900" indent="-342900"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Объяснение молодому специалисту правильности заполнения всей школьной документации.</a:t>
            </a:r>
          </a:p>
          <a:p>
            <a:pPr marL="342900" indent="-342900"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Сравнение и анализ учебников разных авторов, интернет-ресурсов для расширения кругозора молодого специалиста с целью применения дополнительного материала как на уроке, так и во внеурочной деятельности. Организация методической помощи молодому специалисту в повышении общедидактического и методического уровня организации учебного-воспитательного процесса.</a:t>
            </a:r>
          </a:p>
          <a:p>
            <a:pPr marL="342900" indent="-342900"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Рассмотрение с молодым специалистом этапов дифференцированной работы с одаренными и слабоуспевающими детьми как на уроке, так и во внеурочной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000234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491BF8B-CEDB-74E7-A2D6-6E694EA95E31}"/>
              </a:ext>
            </a:extLst>
          </p:cNvPr>
          <p:cNvSpPr txBox="1"/>
          <p:nvPr/>
        </p:nvSpPr>
        <p:spPr>
          <a:xfrm>
            <a:off x="1183341" y="2519083"/>
            <a:ext cx="981635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ook Antiqua" panose="02040602050305030304" pitchFamily="18" charset="0"/>
              </a:rPr>
              <a:t>6. Постоянный анализ и самоанализ каждого урока, внеклассного мероприятия, выявление положительного результата и отрицательного опыта.</a:t>
            </a:r>
          </a:p>
          <a:p>
            <a:r>
              <a:rPr lang="ru-RU" dirty="0">
                <a:latin typeface="Book Antiqua" panose="02040602050305030304" pitchFamily="18" charset="0"/>
              </a:rPr>
              <a:t>7. Развитие потребности и мотивации в непрерывном самообразовании. Беседы. Традиции школы. Ближайшие перспективные планы школы. Специфика обучения математики.</a:t>
            </a:r>
          </a:p>
          <a:p>
            <a:r>
              <a:rPr lang="ru-RU" dirty="0">
                <a:latin typeface="Book Antiqua" panose="02040602050305030304" pitchFamily="18" charset="0"/>
              </a:rPr>
              <a:t>8. Создание условий для формирования индивидуального стиля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творческой </a:t>
            </a:r>
            <a:r>
              <a:rPr lang="ru-RU" dirty="0">
                <a:latin typeface="Book Antiqua" panose="02040602050305030304" pitchFamily="18" charset="0"/>
              </a:rPr>
              <a:t>деятельности молодого педагога.</a:t>
            </a:r>
          </a:p>
          <a:p>
            <a:r>
              <a:rPr lang="ru-RU" dirty="0">
                <a:latin typeface="Book Antiqua" panose="02040602050305030304" pitchFamily="18" charset="0"/>
              </a:rPr>
              <a:t>9. Методическая помощь молодому специалисту в работе по теме самообразования(этап изучения).</a:t>
            </a:r>
          </a:p>
          <a:p>
            <a:r>
              <a:rPr lang="ru-RU" dirty="0">
                <a:latin typeface="Book Antiqua" panose="02040602050305030304" pitchFamily="18" charset="0"/>
              </a:rPr>
              <a:t>10. Проведение часов общения наставника и молодого специалиста с целью оказания методической помощи и корректировки работы учащимися.</a:t>
            </a:r>
          </a:p>
          <a:p>
            <a:r>
              <a:rPr lang="ru-RU" dirty="0">
                <a:latin typeface="Book Antiqua" panose="02040602050305030304" pitchFamily="18" charset="0"/>
              </a:rPr>
              <a:t>11. Подведение итогов работы за год. Анализ и самоанализ работы. Рассмотрение целей и задач на будущее.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CB17A4-3438-153E-BF26-C60D53741754}"/>
              </a:ext>
            </a:extLst>
          </p:cNvPr>
          <p:cNvSpPr txBox="1">
            <a:spLocks/>
          </p:cNvSpPr>
          <p:nvPr/>
        </p:nvSpPr>
        <p:spPr>
          <a:xfrm>
            <a:off x="1183341" y="840190"/>
            <a:ext cx="9897035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рекомендации</a:t>
            </a:r>
          </a:p>
        </p:txBody>
      </p:sp>
    </p:spTree>
    <p:extLst>
      <p:ext uri="{BB962C8B-B14F-4D97-AF65-F5344CB8AC3E}">
        <p14:creationId xmlns:p14="http://schemas.microsoft.com/office/powerpoint/2010/main" val="4148014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C5A9B9B-252A-8017-02D7-CE1BADECD003}"/>
              </a:ext>
            </a:extLst>
          </p:cNvPr>
          <p:cNvSpPr txBox="1">
            <a:spLocks/>
          </p:cNvSpPr>
          <p:nvPr/>
        </p:nvSpPr>
        <p:spPr>
          <a:xfrm>
            <a:off x="1183341" y="840190"/>
            <a:ext cx="9897035" cy="15155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Затруднение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4DCD52-1F0D-41CF-93B7-E29551D2F8DF}"/>
              </a:ext>
            </a:extLst>
          </p:cNvPr>
          <p:cNvSpPr txBox="1"/>
          <p:nvPr/>
        </p:nvSpPr>
        <p:spPr>
          <a:xfrm>
            <a:off x="1183341" y="3242164"/>
            <a:ext cx="66428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Book Antiqua" panose="02040602050305030304" pitchFamily="18" charset="0"/>
              </a:rPr>
              <a:t>Нехватка рабочего времени для совместной работы учителя-наставника и молодого специалиста из-за загруженности выполняемой работы в школе (подготовка к ЕГЭ, ОГЭ, классное руководство и т.д.), наставника, совмещение учебы и работы наставляемого.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14B6CA-AE9C-B706-27AA-8609B409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906" y="2528048"/>
            <a:ext cx="2519538" cy="363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285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</TotalTime>
  <Words>632</Words>
  <Application>Microsoft Office PowerPoint</Application>
  <PresentationFormat>Широкоэкранный</PresentationFormat>
  <Paragraphs>56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Book Antiqua</vt:lpstr>
      <vt:lpstr>Garamond</vt:lpstr>
      <vt:lpstr>Rubik</vt:lpstr>
      <vt:lpstr>Натуральные материалы</vt:lpstr>
      <vt:lpstr>Наставничество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Наставничество</dc:title>
  <dc:creator>Константин Ребеченко</dc:creator>
  <cp:lastModifiedBy>Константин Ребеченко</cp:lastModifiedBy>
  <cp:revision>7</cp:revision>
  <dcterms:created xsi:type="dcterms:W3CDTF">2023-05-29T11:54:46Z</dcterms:created>
  <dcterms:modified xsi:type="dcterms:W3CDTF">2023-06-11T13:09:35Z</dcterms:modified>
</cp:coreProperties>
</file>