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79" r:id="rId5"/>
    <p:sldId id="283" r:id="rId6"/>
    <p:sldId id="280" r:id="rId7"/>
    <p:sldId id="282" r:id="rId8"/>
    <p:sldId id="278" r:id="rId9"/>
    <p:sldId id="267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70" autoAdjust="0"/>
    <p:restoredTop sz="94660"/>
  </p:normalViewPr>
  <p:slideViewPr>
    <p:cSldViewPr snapToGrid="0">
      <p:cViewPr varScale="1">
        <p:scale>
          <a:sx n="90" d="100"/>
          <a:sy n="90" d="100"/>
        </p:scale>
        <p:origin x="150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2DE15A83-4818-4A47-A348-F4A9AFA9B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BBB980-E8FC-4067-86A7-1D4907ECF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D01FB7-F1A8-433A-BC55-59C7C4008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FB03DB-2728-4350-BACD-52B9237E3137}"/>
              </a:ext>
            </a:extLst>
          </p:cNvPr>
          <p:cNvSpPr/>
          <p:nvPr userDrawn="1"/>
        </p:nvSpPr>
        <p:spPr>
          <a:xfrm>
            <a:off x="5891514" y="0"/>
            <a:ext cx="6300486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FFA21717-33CB-400E-99B3-8F2D814A74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891213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5F9860-E7AA-4B15-9EB5-DAA925921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5134" y="136525"/>
            <a:ext cx="5953246" cy="2387600"/>
          </a:xfrm>
        </p:spPr>
        <p:txBody>
          <a:bodyPr anchor="b"/>
          <a:lstStyle>
            <a:lvl1pPr algn="ctr">
              <a:defRPr sz="60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70C7889-FEAE-4D81-9328-48F835D920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602038"/>
            <a:ext cx="5953246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9473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43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0DFF78-39D7-4937-98E8-F57FB15C4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5237F67-7887-4F79-9086-2D4E7C41D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1E47127-0BAA-48A8-B6F8-8F7AF2B64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4E152EC-92EC-47F8-8905-AEB3824F3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86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B0B3EC-B4DF-48E5-8D49-912B3B562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577FBE-9365-476D-A0C7-B0BFE240C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68A4208-4596-4570-8A48-D601F1ED5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768763-5A91-4409-893B-F87ABA4D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AAE3A2D-50DE-4F80-84DB-FD3E13A59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22462E-A153-40EE-9FBF-CE14C9F9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73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9F8B33-EE05-426A-BB94-37FC47554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DB95E92-26F9-42A7-9612-E965D17A17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64C2F5B-A1B9-4449-A41D-B55E31C6B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29C5F5A-F6A2-4FBA-845D-97A93F28F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4B308A-38D5-4D17-AF8B-1EE105306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76F7CB-AC52-43B4-AD6D-AD433BBEB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0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E0C11-F975-45E8-BA3E-55FFB4BA5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A29AAF6-AF28-4EC4-920C-E10415C7F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C4C7B9-CAC3-42EE-A8E2-0F73AF396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DBA44D-A820-4823-89E3-9F96458DE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0E0266-68E3-4D86-9523-1E4C2F30E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29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98C4361-FBF7-455B-A690-B29413D343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C6B34A3-84EB-40F7-AF48-61C84CD741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86928E-2BDC-46DC-A8FE-6610F8187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2EE9B7-51BC-4834-A25D-F8B9C6BE1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B9BC63-6A65-46A2-85DF-3D18833C6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60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D3E4AB-007C-48CF-8A3A-B64245858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9C0369-AC97-4306-8FA4-D63F6C153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393BF6-30A5-4619-86E0-C6FCAD4F0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49F7F8-0AD7-426E-B538-B6DB07F9B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050621-D5FD-43FC-ADA7-81BAB7DC0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Фигура, имеющая форму буквы L 6">
            <a:extLst>
              <a:ext uri="{FF2B5EF4-FFF2-40B4-BE49-F238E27FC236}">
                <a16:creationId xmlns:a16="http://schemas.microsoft.com/office/drawing/2014/main" id="{2A4BBBCF-31DF-4475-9E88-8F57A3B2C09E}"/>
              </a:ext>
            </a:extLst>
          </p:cNvPr>
          <p:cNvSpPr/>
          <p:nvPr userDrawn="1"/>
        </p:nvSpPr>
        <p:spPr>
          <a:xfrm>
            <a:off x="0" y="5428527"/>
            <a:ext cx="1018572" cy="142947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id="{344C342A-AFC3-4328-946C-6882274610AA}"/>
              </a:ext>
            </a:extLst>
          </p:cNvPr>
          <p:cNvSpPr/>
          <p:nvPr userDrawn="1"/>
        </p:nvSpPr>
        <p:spPr>
          <a:xfrm rot="10800000">
            <a:off x="11173428" y="0"/>
            <a:ext cx="1018572" cy="142947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Фигура, имеющая форму буквы L 8">
            <a:extLst>
              <a:ext uri="{FF2B5EF4-FFF2-40B4-BE49-F238E27FC236}">
                <a16:creationId xmlns:a16="http://schemas.microsoft.com/office/drawing/2014/main" id="{61889BE7-1BC9-4DB5-9627-64C2ABFE345C}"/>
              </a:ext>
            </a:extLst>
          </p:cNvPr>
          <p:cNvSpPr/>
          <p:nvPr userDrawn="1"/>
        </p:nvSpPr>
        <p:spPr>
          <a:xfrm rot="16200000">
            <a:off x="10987271" y="5613903"/>
            <a:ext cx="1429473" cy="105715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Фигура, имеющая форму буквы L 9">
            <a:extLst>
              <a:ext uri="{FF2B5EF4-FFF2-40B4-BE49-F238E27FC236}">
                <a16:creationId xmlns:a16="http://schemas.microsoft.com/office/drawing/2014/main" id="{D7E3AD0D-FD9E-447A-BC7C-9DFB2452477E}"/>
              </a:ext>
            </a:extLst>
          </p:cNvPr>
          <p:cNvSpPr/>
          <p:nvPr userDrawn="1"/>
        </p:nvSpPr>
        <p:spPr>
          <a:xfrm rot="5400000">
            <a:off x="-186160" y="186160"/>
            <a:ext cx="1429473" cy="105715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82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086CDA-E4D9-4680-9160-749F6D68D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441D36-FD8D-467A-9F0C-C15D03101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B013D4-5D6D-4F16-B92B-DCDC02203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8A6D1C-C5C1-4F42-A25A-D272BE54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91FEAB-E3DA-4A2A-B748-4B754A11F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32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0B63CB-98F7-4FD2-AE6A-A9D1D0BB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07B4AB-69EB-4069-9839-993D2E79C3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A4005B-2E7F-4189-B96D-CAEFC1F367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7EA7BC-84F9-4F7B-8CAB-E2239A3A0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4A9B47-FDE3-4CE0-81AF-A83E6641E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B2AFF76-4729-4763-A734-414D60FEC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96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7A0613-0D99-4D1A-B35E-69F2AE2E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161D37-3665-4485-9C81-A0284C59B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E66577C-7E72-4461-97F1-2EFF35D06E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8327E4B-ABF3-4BBF-87D0-979FF17CE5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C838068-9821-41C4-A10F-9F910F9206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AAFDDEA-5124-47FD-B4EF-22941F87F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8D7621D-5914-4DCC-8B50-376C51D37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0F9F542-2397-4C5D-B9B4-43036BE79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16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741AA3-DEB8-4E03-B716-EE5AD8A3E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7B8DF54-7B63-463D-A705-C0CD820F6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FE19A30-CCCE-4D0F-A5EA-2694C83C5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B863358-8F31-42DB-A75E-2CC034FE6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76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>
            <a:extLst>
              <a:ext uri="{FF2B5EF4-FFF2-40B4-BE49-F238E27FC236}">
                <a16:creationId xmlns:a16="http://schemas.microsoft.com/office/drawing/2014/main" id="{5D96FC90-666A-41D8-AC3D-8F635019BD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477A18B6-7186-4923-A2C6-B06CC71BFC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1858" y="342900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id="{75DAD50F-D376-4968-9022-8740455F48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C77762DE-954C-4411-AB2A-49A43212FD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7858" y="342900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075DF8B3-B61E-42DF-9749-0A9A8505A4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1175" y="-6906"/>
            <a:ext cx="3036888" cy="3429000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:a16="http://schemas.microsoft.com/office/drawing/2014/main" id="{320D08EE-D804-40FB-AE7E-CEE254F635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88063" y="3430929"/>
            <a:ext cx="3036888" cy="34290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:a16="http://schemas.microsoft.com/office/drawing/2014/main" id="{02F63D49-B812-486B-B5E6-9C030000DC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-22907" y="3429000"/>
            <a:ext cx="3036888" cy="34290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Текст 10">
            <a:extLst>
              <a:ext uri="{FF2B5EF4-FFF2-40B4-BE49-F238E27FC236}">
                <a16:creationId xmlns:a16="http://schemas.microsoft.com/office/drawing/2014/main" id="{28D52F32-A499-4CCC-A1BE-7EF779BE7B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24268" y="0"/>
            <a:ext cx="3036888" cy="3429000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6001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id="{E5460A7A-40FB-40F9-9F01-826315E498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576479" y="474562"/>
            <a:ext cx="3079750" cy="2954438"/>
          </a:xfrm>
          <a:solidFill>
            <a:schemeClr val="accent6"/>
          </a:solidFill>
          <a:ln>
            <a:noFill/>
          </a:ln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457200" indent="0" algn="r"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4E0003B5-56A3-4F15-9E0F-FFAD95C293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96729" y="474562"/>
            <a:ext cx="3079750" cy="2954438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F6F17BB5-1285-4C8E-A946-54AAA5C077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76479" y="3429000"/>
            <a:ext cx="3079750" cy="2954438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213F24E3-9D87-431E-A109-DE113A1389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96729" y="3429000"/>
            <a:ext cx="3079750" cy="2954438"/>
          </a:xfrm>
          <a:solidFill>
            <a:schemeClr val="accent6"/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Текст 6">
            <a:extLst>
              <a:ext uri="{FF2B5EF4-FFF2-40B4-BE49-F238E27FC236}">
                <a16:creationId xmlns:a16="http://schemas.microsoft.com/office/drawing/2014/main" id="{64BCA4AD-2453-4D3A-A6F4-32B0C81B42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5771" y="1770926"/>
            <a:ext cx="4429768" cy="4612511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D9592A19-466D-444B-BE3E-E2D807AEC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772" y="365125"/>
            <a:ext cx="442976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8252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FD8F8F2-4624-4188-A5F6-724E87741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5623" y="365125"/>
            <a:ext cx="52578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3593B03F-2009-4E1E-B76F-4E7AC53513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05623" y="1885950"/>
            <a:ext cx="5257800" cy="446881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F427EE61-8BDE-44DD-A358-2FAD275FBA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8577" y="1023846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E85987E3-7190-47E0-9255-D36D3D11BF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8577" y="471164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2" name="Текст 6">
            <a:extLst>
              <a:ext uri="{FF2B5EF4-FFF2-40B4-BE49-F238E27FC236}">
                <a16:creationId xmlns:a16="http://schemas.microsoft.com/office/drawing/2014/main" id="{D3CB2DBF-86BD-4842-BD8D-ED74947211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577" y="5728474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:a16="http://schemas.microsoft.com/office/drawing/2014/main" id="{3743E8B6-7CBB-471E-A471-58E2B78D32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8577" y="5175792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4" name="Текст 6">
            <a:extLst>
              <a:ext uri="{FF2B5EF4-FFF2-40B4-BE49-F238E27FC236}">
                <a16:creationId xmlns:a16="http://schemas.microsoft.com/office/drawing/2014/main" id="{43700CC0-27A7-41CD-9023-C5A13EDC28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8577" y="4184064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10">
            <a:extLst>
              <a:ext uri="{FF2B5EF4-FFF2-40B4-BE49-F238E27FC236}">
                <a16:creationId xmlns:a16="http://schemas.microsoft.com/office/drawing/2014/main" id="{C7E1DB0A-9FF1-40B4-BDB5-AC63D12110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8577" y="3631382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Текст 6">
            <a:extLst>
              <a:ext uri="{FF2B5EF4-FFF2-40B4-BE49-F238E27FC236}">
                <a16:creationId xmlns:a16="http://schemas.microsoft.com/office/drawing/2014/main" id="{9D51BF41-F634-4D57-A637-FF8A0EC4BB1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8577" y="2558629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id="{A1A49660-1072-4AE0-8537-A7BC419F156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8577" y="2005947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graphicFrame>
        <p:nvGraphicFramePr>
          <p:cNvPr id="18" name="Таблица 18">
            <a:extLst>
              <a:ext uri="{FF2B5EF4-FFF2-40B4-BE49-F238E27FC236}">
                <a16:creationId xmlns:a16="http://schemas.microsoft.com/office/drawing/2014/main" id="{70B24C5F-4D3D-4415-A815-49971BABC57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75099799"/>
              </p:ext>
            </p:extLst>
          </p:nvPr>
        </p:nvGraphicFramePr>
        <p:xfrm>
          <a:off x="4745620" y="471163"/>
          <a:ext cx="1435261" cy="608010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35261">
                  <a:extLst>
                    <a:ext uri="{9D8B030D-6E8A-4147-A177-3AD203B41FA5}">
                      <a16:colId xmlns:a16="http://schemas.microsoft.com/office/drawing/2014/main" val="3484662148"/>
                    </a:ext>
                  </a:extLst>
                </a:gridCol>
              </a:tblGrid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690842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7834754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002084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8219575"/>
                  </a:ext>
                </a:extLst>
              </a:tr>
            </a:tbl>
          </a:graphicData>
        </a:graphic>
      </p:graphicFrame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C502F727-D6EE-497C-A5B0-DE090ED478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954326" y="696054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1" name="Рисунок 19">
            <a:extLst>
              <a:ext uri="{FF2B5EF4-FFF2-40B4-BE49-F238E27FC236}">
                <a16:creationId xmlns:a16="http://schemas.microsoft.com/office/drawing/2014/main" id="{0A240E27-AEFA-43F0-89FF-2A74A5D77D8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942389" y="2199183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2" name="Рисунок 19">
            <a:extLst>
              <a:ext uri="{FF2B5EF4-FFF2-40B4-BE49-F238E27FC236}">
                <a16:creationId xmlns:a16="http://schemas.microsoft.com/office/drawing/2014/main" id="{27F5EEBF-34A9-48CF-83E0-D6D660A5179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942389" y="3739045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3" name="Рисунок 19">
            <a:extLst>
              <a:ext uri="{FF2B5EF4-FFF2-40B4-BE49-F238E27FC236}">
                <a16:creationId xmlns:a16="http://schemas.microsoft.com/office/drawing/2014/main" id="{190A3F46-C204-4178-985D-47AB747A32D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954326" y="5261562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00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3177DD-DF81-4F80-A921-6C4F2C0AA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4B142D-96E1-400F-9902-09D8626B2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3BA0E2-FBA8-48E6-91B5-D882FB555D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BD04A-233C-4E8F-A10D-8C0D98297D7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981118-B587-4460-83FC-ED85EF5E88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81D7A8-14B2-492F-9F61-6C741CF792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7"/>
            <a:extLst>
              <a:ext uri="{FF2B5EF4-FFF2-40B4-BE49-F238E27FC236}">
                <a16:creationId xmlns:a16="http://schemas.microsoft.com/office/drawing/2014/main" id="{DB681911-E539-4075-B5C8-107AF8BC28C1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45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1" r:id="rId8"/>
    <p:sldLayoutId id="2147483655" r:id="rId9"/>
    <p:sldLayoutId id="2147483663" r:id="rId10"/>
    <p:sldLayoutId id="2147483662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742F0B-5640-44F2-AAAA-19FBC87FA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2427" y="1163782"/>
            <a:ext cx="6134100" cy="2712027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РУКОВОДСТВА 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К.Д. УШИНСКОГО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УЧИТЕЛЕЙ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71255BE-FC6E-4FA6-8B7E-130C4FA388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754" y="4537220"/>
            <a:ext cx="5953246" cy="1655762"/>
          </a:xfrm>
        </p:spPr>
        <p:txBody>
          <a:bodyPr/>
          <a:lstStyle/>
          <a:p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sz="32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Шигорина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Л.Я.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97" y="426394"/>
            <a:ext cx="4530588" cy="6219263"/>
          </a:xfrm>
          <a:prstGeom prst="rect">
            <a:avLst/>
          </a:prstGeom>
          <a:solidFill>
            <a:srgbClr val="00B0F0"/>
          </a:solidFill>
          <a:ln w="76200">
            <a:solidFill>
              <a:srgbClr val="0070C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1440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>
            <a:extLst>
              <a:ext uri="{FF2B5EF4-FFF2-40B4-BE49-F238E27FC236}">
                <a16:creationId xmlns:a16="http://schemas.microsoft.com/office/drawing/2014/main" id="{CF1BD528-E0DE-441C-B5BA-C9C75FF343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US" sz="2800" dirty="0"/>
          </a:p>
          <a:p>
            <a:endParaRPr lang="en-US" sz="2800" dirty="0"/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внёс неоценимый вклад не только в отечественную, но и в мировую педагогику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A6348B3F-61FA-4E17-ABD4-C6521F2D3F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83972" y="474562"/>
            <a:ext cx="3692507" cy="2954438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endParaRPr lang="en-US" sz="2400" dirty="0"/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 научной педагогики в России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24E39AAE-9132-44E0-91E3-6832DA0E03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en-US" sz="2800" dirty="0"/>
          </a:p>
          <a:p>
            <a:endParaRPr lang="en-US" sz="2800" dirty="0"/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основным идеям относят идею народности воспитания, реформирование народной школы.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  <a:p>
            <a:endParaRPr lang="ru-RU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D7BE0A96-FDDC-4EA1-B056-3A06CA513C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83972" y="3429000"/>
            <a:ext cx="3692507" cy="2954438"/>
          </a:xfrm>
        </p:spPr>
        <p:txBody>
          <a:bodyPr>
            <a:normAutofit fontScale="85000" lnSpcReduction="20000"/>
          </a:bodyPr>
          <a:lstStyle/>
          <a:p>
            <a:endParaRPr lang="en-US" sz="2800" dirty="0"/>
          </a:p>
          <a:p>
            <a:endParaRPr lang="en-US" sz="2800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подходит к воспитанию не как к естественному процессу, а как к системе, которая создает нравственную, всесторонне развитую личность</a:t>
            </a:r>
          </a:p>
        </p:txBody>
      </p:sp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C8D46529-F884-43C7-9504-E8A1FB1F1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972" y="189952"/>
            <a:ext cx="5077628" cy="4104256"/>
          </a:xfrm>
        </p:spPr>
        <p:txBody>
          <a:bodyPr>
            <a:normAutofit/>
          </a:bodyPr>
          <a:lstStyle/>
          <a:p>
            <a:pPr algn="ctr"/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Дмитриевич Ушинский</a:t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(1824 — 1870)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9469D05-AF4A-4FF7-9721-24C08ABEBE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57792" y="3429000"/>
            <a:ext cx="757625" cy="75762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CAA20DC-B32F-432A-8DD5-A2DE03B0B3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7792" y="582145"/>
            <a:ext cx="757625" cy="75762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AADD97E-312B-40FC-B746-D79EB77044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37540" y="582145"/>
            <a:ext cx="757625" cy="75762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A83693C-9B51-4925-8C8D-D209CA593E9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37541" y="3536583"/>
            <a:ext cx="757625" cy="7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6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выглядит как текст, обвязка, многоуровневый, стопка&#10;&#10;Автоматически созданное описание">
            <a:extLst>
              <a:ext uri="{FF2B5EF4-FFF2-40B4-BE49-F238E27FC236}">
                <a16:creationId xmlns:a16="http://schemas.microsoft.com/office/drawing/2014/main" id="{2CC4F95F-A33A-404B-BF74-658ACDDD37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545" r="24545"/>
          <a:stretch/>
        </p:blipFill>
        <p:spPr>
          <a:xfrm>
            <a:off x="0" y="0"/>
            <a:ext cx="3055716" cy="3429000"/>
          </a:xfr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7C750155-D591-4246-AEE2-CC895F20BA0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5" r="1015"/>
          <a:stretch/>
        </p:blipFill>
        <p:spPr/>
      </p:pic>
      <p:pic>
        <p:nvPicPr>
          <p:cNvPr id="19" name="Рисунок 18" descr="Изображение выглядит как внутренний, съеденный&#10;&#10;Автоматически созданное описание">
            <a:extLst>
              <a:ext uri="{FF2B5EF4-FFF2-40B4-BE49-F238E27FC236}">
                <a16:creationId xmlns:a16="http://schemas.microsoft.com/office/drawing/2014/main" id="{A37E6B5A-14D7-4620-8ADC-7EE125E1D90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01" r="20401"/>
          <a:stretch/>
        </p:blipFill>
        <p:spPr>
          <a:xfrm>
            <a:off x="6050186" y="0"/>
            <a:ext cx="3089956" cy="3429000"/>
          </a:xfrm>
        </p:spPr>
      </p:pic>
      <p:pic>
        <p:nvPicPr>
          <p:cNvPr id="25" name="Рисунок 24" descr="Изображение выглядит как текст, внутренний, книга, рабочий стол&#10;&#10;Автоматически созданное описание">
            <a:extLst>
              <a:ext uri="{FF2B5EF4-FFF2-40B4-BE49-F238E27FC236}">
                <a16:creationId xmlns:a16="http://schemas.microsoft.com/office/drawing/2014/main" id="{0A9E2CDF-9B3D-4C1C-989A-BF2BF784D6F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12" r="20412"/>
          <a:stretch/>
        </p:blipFill>
        <p:spPr/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id="{9938C8F5-15F6-4EDA-807A-D5F5DBB60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1175" y="-6907"/>
            <a:ext cx="3036888" cy="3750567"/>
          </a:xfrm>
        </p:spPr>
        <p:txBody>
          <a:bodyPr>
            <a:normAutofit/>
          </a:bodyPr>
          <a:lstStyle/>
          <a:p>
            <a:pPr algn="ctr"/>
            <a:endParaRPr lang="ru-RU" sz="3200" b="1" dirty="0">
              <a:solidFill>
                <a:schemeClr val="bg1"/>
              </a:solidFill>
            </a:endParaRPr>
          </a:p>
          <a:p>
            <a:pPr algn="ctr"/>
            <a:r>
              <a:rPr lang="ru-RU" sz="3200" b="1" u="sng" dirty="0">
                <a:solidFill>
                  <a:srgbClr val="7030A0"/>
                </a:solidFill>
              </a:rPr>
              <a:t>Основные произведения</a:t>
            </a:r>
          </a:p>
          <a:p>
            <a:pPr algn="ctr"/>
            <a:r>
              <a:rPr lang="ru-RU" sz="3200" b="1" u="sng" dirty="0">
                <a:solidFill>
                  <a:srgbClr val="7030A0"/>
                </a:solidFill>
              </a:rPr>
              <a:t>К.Д. Ушинского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117A89EC-5833-4B25-8580-A293FEE871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6649" y="3412649"/>
            <a:ext cx="2825751" cy="3429000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мир и Хрестоматия»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14F1EEA2-7595-4361-81A1-0F02049745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 как предмет воспитания, опыт педагогической  антропологии» </a:t>
            </a:r>
          </a:p>
          <a:p>
            <a:endParaRPr lang="ru-RU" dirty="0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ADE47FC9-D039-4E77-AB0F-B1619FE0B5F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13800" y="0"/>
            <a:ext cx="3347356" cy="3429000"/>
          </a:xfrm>
        </p:spPr>
        <p:txBody>
          <a:bodyPr/>
          <a:lstStyle/>
          <a:p>
            <a:pPr algn="ctr"/>
            <a:endParaRPr lang="ru-RU" dirty="0">
              <a:solidFill>
                <a:schemeClr val="bg1"/>
              </a:solidFill>
            </a:endParaRPr>
          </a:p>
          <a:p>
            <a:pPr algn="ctr"/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«Родное слово»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779" y="-20875"/>
            <a:ext cx="2844800" cy="345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4229926"/>
            <a:ext cx="1847528" cy="2374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331" y="2248559"/>
            <a:ext cx="3060015" cy="4609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43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A3DBA3-4A6C-AF75-5CC9-81D9B032E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80" y="0"/>
            <a:ext cx="4913478" cy="676656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9EB2A7-DCF2-8678-22D3-5CA0C5325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049" y="0"/>
            <a:ext cx="5124071" cy="36233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678931-8AFA-05D1-560B-455DCB9A1E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660" y="3354472"/>
            <a:ext cx="4954676" cy="3503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67487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DFD355C6-1D95-E0E4-000D-76B36111004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  АЗБУКА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60383E7C-5734-3A9C-CB3D-69C0E40AAF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75" y="1690687"/>
            <a:ext cx="3166494" cy="4901806"/>
          </a:xfrm>
          <a:ln w="57150"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EF3E1D6-D022-8BEC-014B-D0D9019B1E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283" y="1669467"/>
            <a:ext cx="3151016" cy="4923025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15905E3-75C2-CFAE-A8E7-A4B9858C56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913" y="1690687"/>
            <a:ext cx="3290887" cy="4923025"/>
          </a:xfrm>
          <a:prstGeom prst="rect">
            <a:avLst/>
          </a:prstGeom>
          <a:ln w="57150"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611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D41C50D-1C2F-CFA8-583E-F77313F65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210" y="365125"/>
            <a:ext cx="11059534" cy="1325563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к преподаванию по</a:t>
            </a:r>
            <a:br>
              <a:rPr lang="ru-RU" sz="5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«Родному слову»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C693F00-9357-11AB-591D-D277885006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538" y="1825623"/>
            <a:ext cx="3861959" cy="4914520"/>
          </a:xfrm>
          <a:solidFill>
            <a:schemeClr val="bg2"/>
          </a:solidFill>
          <a:ln w="76200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1DD46E00-7A18-AEB3-A395-AF4F51E0208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102" y="1825624"/>
            <a:ext cx="3581927" cy="4914519"/>
          </a:xfrm>
          <a:ln w="762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3030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65E73-6C36-2D7C-0341-205043C2B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мир и </a:t>
            </a:r>
            <a:br>
              <a:rPr lang="ru-RU" sz="5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Хрестоматия»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A742094-10EE-BD40-FF61-ED2F35D514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827" y="214450"/>
            <a:ext cx="3282106" cy="455118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9491B4-EED3-634E-0EC6-4929BFD5B1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67" y="214451"/>
            <a:ext cx="3172572" cy="40133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CE3E4C9-D5A1-166D-E3A6-9CBA313B85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499" y="3602181"/>
            <a:ext cx="5801009" cy="3255817"/>
          </a:xfrm>
          <a:prstGeom prst="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5084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605450-DCE2-3A49-B98D-D89F8F127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8" y="0"/>
            <a:ext cx="11360075" cy="6858000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165138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3BEAA8E-4B2D-34B6-4442-7D8D2A106F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5134" y="136525"/>
            <a:ext cx="5953246" cy="1326515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186E545D-5112-B84C-81DA-52C563E3CF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1925619"/>
            <a:ext cx="5953246" cy="4211945"/>
          </a:xfrm>
        </p:spPr>
        <p:txBody>
          <a:bodyPr>
            <a:normAutofit fontScale="92500" lnSpcReduction="20000"/>
          </a:bodyPr>
          <a:lstStyle/>
          <a:p>
            <a:pPr indent="449580">
              <a:spcAft>
                <a:spcPts val="800"/>
              </a:spcAft>
            </a:pP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Особую значимость имеют педагогические труды К.Д. Ушинского.</a:t>
            </a:r>
          </a:p>
          <a:p>
            <a:pPr indent="449580">
              <a:spcAft>
                <a:spcPts val="800"/>
              </a:spcAft>
            </a:pPr>
            <a:r>
              <a:rPr lang="ru-RU" sz="3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Книги «Родное слово»,  «Детский мир и Хрестоматия» - </a:t>
            </a:r>
            <a:r>
              <a:rPr lang="ru-RU" sz="3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методические руководства для современных педагогов.</a:t>
            </a:r>
            <a:endParaRPr lang="ru-RU" sz="3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spcAft>
                <a:spcPts val="800"/>
              </a:spcAft>
            </a:pPr>
            <a:r>
              <a:rPr lang="ru-RU" sz="3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8E681C7-20D1-B9DB-299A-E4FFD9B9517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904" b="1904"/>
          <a:stretch>
            <a:fillRect/>
          </a:stretch>
        </p:blipFill>
        <p:spPr>
          <a:xfrm>
            <a:off x="1" y="0"/>
            <a:ext cx="3483902" cy="405563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02C413A-F368-63D3-3EE8-B6B5B49771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801" y="1678193"/>
            <a:ext cx="3287007" cy="517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69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159</Words>
  <Application>Microsoft Office PowerPoint</Application>
  <PresentationFormat>Широкоэкранный</PresentationFormat>
  <Paragraphs>32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МЕТОДИЧЕСКИЕ РУКОВОДСТВА  К.Д. УШИНСКОГО  ДЛЯ УЧИТЕЛЕЙ </vt:lpstr>
      <vt:lpstr> Константин Дмитриевич Ушинский  (1824 — 1870)</vt:lpstr>
      <vt:lpstr>Презентация PowerPoint</vt:lpstr>
      <vt:lpstr>Презентация PowerPoint</vt:lpstr>
      <vt:lpstr>ПИСЬМЕННАЯ  АЗБУКА</vt:lpstr>
      <vt:lpstr>Руководство к преподаванию по  «Родному слову»</vt:lpstr>
      <vt:lpstr>«Детский мир и  Хрестоматия»</vt:lpstr>
      <vt:lpstr>Презентация PowerPoint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Пользователь</cp:lastModifiedBy>
  <cp:revision>30</cp:revision>
  <dcterms:created xsi:type="dcterms:W3CDTF">2021-12-09T11:10:51Z</dcterms:created>
  <dcterms:modified xsi:type="dcterms:W3CDTF">2023-06-11T13:12:39Z</dcterms:modified>
</cp:coreProperties>
</file>