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7E676-34F4-4A50-9BBB-A2445C0709F3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2F61A-5DFC-4B5C-AD04-432EBACEE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921F8-C8AB-4D8A-94F7-B34AF2FF7360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23B6B-D1DD-45E1-B8D0-8EDEC0FDD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749D0-5CFD-4AC2-9B00-7A421A348E54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7FE34-C9CF-4C52-9F9E-06F16BBCA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A199F-AF99-4D4F-BC93-72E9F7009774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6F7BF-16F6-4D8C-9A2D-7C043B478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4F18C-302C-4647-A840-4F64E6EC4C70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15AA4-D360-4BBB-B9B3-660B9C089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A05F6-1741-40E4-80D7-33CE3F532E42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76BD6-61E3-4327-AA6F-772B71CC02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28E8-7030-4FE0-A592-C4195C6794D3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09734-8C4B-4082-A172-D000526679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72B60-DBF9-48DE-9F99-F1EAA52F66F7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4401C-CCA9-4165-9D7B-86C48B0123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1B71A-E4F3-4086-9352-10FA128FF991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CFABE-C194-4A58-A9B8-EDB0AE784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819E5-548A-4A5C-B8C7-76E4A2FF9659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2D4E8-BE62-478D-B8E7-AA77C32C6D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A99BF-71C9-46E2-809C-0B2687C1D190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32BDC-6DD6-489A-86FB-F845592A6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3F80B95-ABE6-49C9-ABEC-EB1A02BD20B7}" type="datetimeFigureOut">
              <a:rPr lang="ru-RU"/>
              <a:pPr>
                <a:defRPr/>
              </a:pPr>
              <a:t>23.03.2019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17F59B3-0D59-4B5B-A0EF-BD99EE2C6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60"/>
          <p:cNvGrpSpPr>
            <a:grpSpLocks/>
          </p:cNvGrpSpPr>
          <p:nvPr/>
        </p:nvGrpSpPr>
        <p:grpSpPr bwMode="auto">
          <a:xfrm>
            <a:off x="-33338" y="0"/>
            <a:ext cx="9177338" cy="6858000"/>
            <a:chOff x="-33595" y="0"/>
            <a:chExt cx="9177595" cy="6857999"/>
          </a:xfrm>
        </p:grpSpPr>
        <p:grpSp>
          <p:nvGrpSpPr>
            <p:cNvPr id="1032" name="Group 182"/>
            <p:cNvGrpSpPr>
              <a:grpSpLocks/>
            </p:cNvGrpSpPr>
            <p:nvPr/>
          </p:nvGrpSpPr>
          <p:grpSpPr bwMode="auto"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grpSp>
          <p:nvGrpSpPr>
            <p:cNvPr id="1033" name="Group 189"/>
            <p:cNvGrpSpPr>
              <a:grpSpLocks/>
            </p:cNvGrpSpPr>
            <p:nvPr/>
          </p:nvGrpSpPr>
          <p:grpSpPr bwMode="auto"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grpSp>
          <p:nvGrpSpPr>
            <p:cNvPr id="1034" name="Group 200"/>
            <p:cNvGrpSpPr>
              <a:grpSpLocks/>
            </p:cNvGrpSpPr>
            <p:nvPr/>
          </p:nvGrpSpPr>
          <p:grpSpPr bwMode="auto"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72" r:id="rId9"/>
    <p:sldLayoutId id="2147483663" r:id="rId10"/>
    <p:sldLayoutId id="2147483662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image" Target="../media/image38.pn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orjati.ru/pictures_photo/23777-priroda-kotoraya-na-nas-otdoxnula-.html" TargetMode="External"/><Relationship Id="rId13" Type="http://schemas.openxmlformats.org/officeDocument/2006/relationships/hyperlink" Target="http://onua.com.ua/7009-osen.html" TargetMode="External"/><Relationship Id="rId3" Type="http://schemas.openxmlformats.org/officeDocument/2006/relationships/hyperlink" Target="http://kyryce.ias3.com/2013-8-25-7/prikolnie-kartinki-na-shkolnuyu-temu.php" TargetMode="External"/><Relationship Id="rId7" Type="http://schemas.openxmlformats.org/officeDocument/2006/relationships/hyperlink" Target="http://wall-papers.in.ua/ru/imageview/9858/" TargetMode="External"/><Relationship Id="rId12" Type="http://schemas.openxmlformats.org/officeDocument/2006/relationships/hyperlink" Target="http://nefrontera.at.ua/news/2012-05-17" TargetMode="External"/><Relationship Id="rId17" Type="http://schemas.openxmlformats.org/officeDocument/2006/relationships/hyperlink" Target="http://www.liveinternet.ru/users/791154/rubric/238456%20-%202" TargetMode="External"/><Relationship Id="rId2" Type="http://schemas.openxmlformats.org/officeDocument/2006/relationships/hyperlink" Target="http://images.yandex.ru/" TargetMode="External"/><Relationship Id="rId16" Type="http://schemas.openxmlformats.org/officeDocument/2006/relationships/hyperlink" Target="http://www.goodfon.ru/wallpaper/41222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sa-art.ru/15570-kartinka-osen.html" TargetMode="External"/><Relationship Id="rId11" Type="http://schemas.openxmlformats.org/officeDocument/2006/relationships/hyperlink" Target="http://saluttalantov.ru/news/60" TargetMode="External"/><Relationship Id="rId5" Type="http://schemas.openxmlformats.org/officeDocument/2006/relationships/hyperlink" Target="http://elitataxi.ru/?do=zastavki-na-telefon-osen" TargetMode="External"/><Relationship Id="rId15" Type="http://schemas.openxmlformats.org/officeDocument/2006/relationships/hyperlink" Target="http://ifthen.pp.ua/kartinki-noyabr.html" TargetMode="External"/><Relationship Id="rId10" Type="http://schemas.openxmlformats.org/officeDocument/2006/relationships/hyperlink" Target="http://personal.klavdievna.ru/rubric/1865679/friends/profile/friends/profile/friends/friends/page43.html" TargetMode="External"/><Relationship Id="rId4" Type="http://schemas.openxmlformats.org/officeDocument/2006/relationships/hyperlink" Target="http://fridgold.ucoz.ru/photo/osen/9" TargetMode="External"/><Relationship Id="rId9" Type="http://schemas.openxmlformats.org/officeDocument/2006/relationships/hyperlink" Target="http://oboifon.ru/gdefon/full/79549" TargetMode="External"/><Relationship Id="rId14" Type="http://schemas.openxmlformats.org/officeDocument/2006/relationships/hyperlink" Target="http://www.liveinternet.ru/users/791154/rubric/238456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7.jpeg"/><Relationship Id="rId18" Type="http://schemas.openxmlformats.org/officeDocument/2006/relationships/slide" Target="slide17.xm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12" Type="http://schemas.openxmlformats.org/officeDocument/2006/relationships/slide" Target="slide5.xml"/><Relationship Id="rId17" Type="http://schemas.openxmlformats.org/officeDocument/2006/relationships/image" Target="../media/image9.jpeg"/><Relationship Id="rId2" Type="http://schemas.openxmlformats.org/officeDocument/2006/relationships/slide" Target="slide3.xml"/><Relationship Id="rId16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5" Type="http://schemas.openxmlformats.org/officeDocument/2006/relationships/image" Target="../media/image8.jpeg"/><Relationship Id="rId10" Type="http://schemas.openxmlformats.org/officeDocument/2006/relationships/slide" Target="slide12.xml"/><Relationship Id="rId19" Type="http://schemas.openxmlformats.org/officeDocument/2006/relationships/image" Target="../media/image10.jpeg"/><Relationship Id="rId4" Type="http://schemas.openxmlformats.org/officeDocument/2006/relationships/slide" Target="slide4.xml"/><Relationship Id="rId9" Type="http://schemas.openxmlformats.org/officeDocument/2006/relationships/image" Target="../media/image5.jpeg"/><Relationship Id="rId1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5850" y="80963"/>
            <a:ext cx="7118350" cy="147002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9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5850" y="5108575"/>
            <a:ext cx="7118350" cy="1555750"/>
          </a:xfrm>
        </p:spPr>
        <p:txBody>
          <a:bodyPr rtlCol="0">
            <a:noAutofit/>
          </a:bodyPr>
          <a:lstStyle/>
          <a:p>
            <a:pPr algn="ctr" fontAlgn="auto">
              <a:buFont typeface="Wingdings 2" charset="2"/>
              <a:buNone/>
              <a:defRPr/>
            </a:pP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лексико-грамматического строя речи у обучающихся начальной школы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4913" y="1481138"/>
            <a:ext cx="4340225" cy="3779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Скажите, чего много?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009650" y="1806575"/>
            <a:ext cx="5002213" cy="4791075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Дерево – </a:t>
            </a:r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деревьев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Ветка – 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– 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Птица – 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Облако – 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Туча –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 –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422650" y="2349500"/>
            <a:ext cx="2051050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веток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3422650" y="3068638"/>
            <a:ext cx="217646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листьев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3441700" y="3729038"/>
            <a:ext cx="203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птиц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3573463" y="4365625"/>
            <a:ext cx="2151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облаков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 bwMode="auto">
          <a:xfrm>
            <a:off x="3573463" y="5157788"/>
            <a:ext cx="20335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туч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 bwMode="auto">
          <a:xfrm>
            <a:off x="3441700" y="5805488"/>
            <a:ext cx="21907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дождей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1525" y="1962150"/>
            <a:ext cx="3090863" cy="4640263"/>
          </a:xfrm>
          <a:prstGeom prst="rect">
            <a:avLst/>
          </a:prstGeom>
          <a:noFill/>
        </p:spPr>
      </p:pic>
      <p:sp>
        <p:nvSpPr>
          <p:cNvPr id="13" name="Штриховая стрелка вправо 12">
            <a:hlinkClick r:id="rId3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8125" y="6021388"/>
            <a:ext cx="3024188" cy="836612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Листопад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62050" y="476250"/>
            <a:ext cx="7124700" cy="925513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бывает осенью?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87400" y="3284538"/>
            <a:ext cx="3024188" cy="9366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238750" y="3284538"/>
            <a:ext cx="3025775" cy="9366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Тучи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8988" y="5921375"/>
            <a:ext cx="3024187" cy="9366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Татьяна\Downloads\101336683_89129551_6573ddb8ac4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8838" y="1414463"/>
            <a:ext cx="3084512" cy="2163762"/>
          </a:xfrm>
          <a:prstGeom prst="rect">
            <a:avLst/>
          </a:prstGeom>
          <a:noFill/>
        </p:spPr>
      </p:pic>
      <p:pic>
        <p:nvPicPr>
          <p:cNvPr id="2052" name="Picture 4" descr="C:\Users\Татьяна\Downloads\db3ee8ac8dCGDHMIA_91407_664f9fc96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5188" y="4071938"/>
            <a:ext cx="3078162" cy="2170112"/>
          </a:xfrm>
          <a:prstGeom prst="rect">
            <a:avLst/>
          </a:prstGeom>
          <a:noFill/>
        </p:spPr>
      </p:pic>
      <p:pic>
        <p:nvPicPr>
          <p:cNvPr id="2053" name="Picture 5" descr="C:\Users\Татьяна\Downloads\100261411_86419923_4761150_obkaka2OBLAKA_PLUYVUT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4788" y="1444625"/>
            <a:ext cx="2987675" cy="2232025"/>
          </a:xfrm>
          <a:prstGeom prst="rect">
            <a:avLst/>
          </a:prstGeom>
          <a:noFill/>
        </p:spPr>
      </p:pic>
      <p:pic>
        <p:nvPicPr>
          <p:cNvPr id="2054" name="Picture 6" descr="C:\Users\Татьяна\Downloads\3289810-e1da167816d96cc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4625" y="4090988"/>
            <a:ext cx="3090863" cy="2200275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395288" y="1450975"/>
            <a:ext cx="392112" cy="3937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93700" y="4221163"/>
            <a:ext cx="393700" cy="3937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6">
            <a:grayscl/>
            <a:biLevel thresh="50000"/>
          </a:blip>
          <a:srcRect/>
          <a:stretch>
            <a:fillRect/>
          </a:stretch>
        </p:blipFill>
        <p:spPr bwMode="auto">
          <a:xfrm>
            <a:off x="4830763" y="1557338"/>
            <a:ext cx="407987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21238" y="4194175"/>
            <a:ext cx="420687" cy="427038"/>
          </a:xfrm>
          <a:prstGeom prst="rect">
            <a:avLst/>
          </a:prstGeom>
          <a:noFill/>
        </p:spPr>
      </p:pic>
      <p:sp>
        <p:nvSpPr>
          <p:cNvPr id="22" name="Штриховая стрелка вправо 21">
            <a:hlinkClick r:id="rId8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333375"/>
            <a:ext cx="7126287" cy="92392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правильно листья деревьев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(лист какой?)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39738" y="3033713"/>
            <a:ext cx="2798762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берёза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берёзовый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201988" y="4508500"/>
            <a:ext cx="2798762" cy="925513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ипа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липовый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894388" y="3140075"/>
            <a:ext cx="2798762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ябина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рябиновый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069013" y="5934075"/>
            <a:ext cx="2798762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дубовый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00063" y="5934075"/>
            <a:ext cx="2798762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лён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кленовый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Штриховая стрелка вправо 15">
            <a:hlinkClick r:id="rId2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Татьяна\Downloads\93721_ma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963" y="854075"/>
            <a:ext cx="2559050" cy="1803400"/>
          </a:xfrm>
          <a:prstGeom prst="rect">
            <a:avLst/>
          </a:prstGeom>
          <a:noFill/>
        </p:spPr>
      </p:pic>
      <p:pic>
        <p:nvPicPr>
          <p:cNvPr id="3074" name="Picture 2" descr="C:\Users\Татьяна\Downloads\53(11)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639888" y="2000250"/>
            <a:ext cx="1616075" cy="1255713"/>
          </a:xfrm>
        </p:spPr>
      </p:pic>
      <p:pic>
        <p:nvPicPr>
          <p:cNvPr id="1027" name="Picture 3" descr="C:\Users\Татьяна\Downloads\89675430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65838" y="4084638"/>
            <a:ext cx="2633662" cy="2066925"/>
          </a:xfrm>
          <a:prstGeom prst="rect">
            <a:avLst/>
          </a:prstGeom>
          <a:noFill/>
        </p:spPr>
      </p:pic>
      <p:pic>
        <p:nvPicPr>
          <p:cNvPr id="3075" name="Picture 3" descr="C:\Users\Татьяна\Downloads\905fef258cc87c91131209a69cb23acf74e5038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43813" y="5364163"/>
            <a:ext cx="1500187" cy="1249362"/>
          </a:xfrm>
          <a:prstGeom prst="rect">
            <a:avLst/>
          </a:prstGeom>
          <a:noFill/>
        </p:spPr>
      </p:pic>
      <p:pic>
        <p:nvPicPr>
          <p:cNvPr id="1028" name="Picture 4" descr="C:\Users\Татьяна\Downloads\0_6c15b_f55b1bce_X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86150" y="1931988"/>
            <a:ext cx="2225675" cy="2584450"/>
          </a:xfrm>
          <a:prstGeom prst="rect">
            <a:avLst/>
          </a:prstGeom>
          <a:noFill/>
        </p:spPr>
      </p:pic>
      <p:pic>
        <p:nvPicPr>
          <p:cNvPr id="3078" name="Picture 6" descr="C:\Users\Татьяна\Downloads\img177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95813" y="3724275"/>
            <a:ext cx="1450975" cy="1133475"/>
          </a:xfrm>
          <a:prstGeom prst="rect">
            <a:avLst/>
          </a:prstGeom>
          <a:noFill/>
        </p:spPr>
      </p:pic>
      <p:pic>
        <p:nvPicPr>
          <p:cNvPr id="1030" name="Picture 6" descr="C:\Users\Татьяна\Downloads\10272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57875" y="969963"/>
            <a:ext cx="2676525" cy="2174875"/>
          </a:xfrm>
          <a:prstGeom prst="rect">
            <a:avLst/>
          </a:prstGeom>
          <a:noFill/>
        </p:spPr>
      </p:pic>
      <p:pic>
        <p:nvPicPr>
          <p:cNvPr id="3077" name="Picture 5" descr="C:\Users\Татьяна\Downloads\dsc_0955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94575" y="2212975"/>
            <a:ext cx="1536700" cy="1225550"/>
          </a:xfrm>
          <a:prstGeom prst="rect">
            <a:avLst/>
          </a:prstGeom>
          <a:noFill/>
        </p:spPr>
      </p:pic>
      <p:pic>
        <p:nvPicPr>
          <p:cNvPr id="1031" name="Picture 7" descr="C:\Users\Татьяна\Downloads\_________________4f91092e1983d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14338" y="3889375"/>
            <a:ext cx="1719262" cy="2286000"/>
          </a:xfrm>
          <a:prstGeom prst="rect">
            <a:avLst/>
          </a:prstGeom>
          <a:noFill/>
        </p:spPr>
      </p:pic>
      <p:pic>
        <p:nvPicPr>
          <p:cNvPr id="3076" name="Picture 4" descr="C:\Users\Татьяна\Downloads\1283062974_3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00213" y="4999038"/>
            <a:ext cx="1560512" cy="125571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124700" cy="92551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люди собирают осенний урожай?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16013" y="976313"/>
            <a:ext cx="2735262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Огород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292725" y="976313"/>
            <a:ext cx="2735263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57550" y="3616325"/>
            <a:ext cx="2736850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3" name="Picture 7" descr="C:\Users\Татьяна\Downloads\579337.jp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211763" y="1695450"/>
            <a:ext cx="3255962" cy="2236788"/>
          </a:xfrm>
        </p:spPr>
      </p:pic>
      <p:pic>
        <p:nvPicPr>
          <p:cNvPr id="4104" name="Picture 8" descr="C:\Users\Татьяна\Downloads\296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44563" y="1695450"/>
            <a:ext cx="3200400" cy="2224088"/>
          </a:xfrm>
          <a:prstGeom prst="rect">
            <a:avLst/>
          </a:prstGeom>
          <a:noFill/>
        </p:spPr>
      </p:pic>
      <p:pic>
        <p:nvPicPr>
          <p:cNvPr id="4105" name="Picture 9" descr="C:\Users\Татьяна\Downloads\lles-9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9088" y="4359275"/>
            <a:ext cx="3541712" cy="2260600"/>
          </a:xfrm>
          <a:prstGeom prst="rect">
            <a:avLst/>
          </a:prstGeom>
          <a:noFill/>
        </p:spPr>
      </p:pic>
      <p:sp>
        <p:nvSpPr>
          <p:cNvPr id="16" name="Штриховая стрелка вправо 15">
            <a:hlinkClick r:id="rId8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5-конечная звезда 2"/>
          <p:cNvSpPr/>
          <p:nvPr/>
        </p:nvSpPr>
        <p:spPr>
          <a:xfrm>
            <a:off x="981075" y="1766888"/>
            <a:ext cx="268288" cy="268287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5292725" y="1755775"/>
            <a:ext cx="290513" cy="268288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2857500" y="4413250"/>
            <a:ext cx="288925" cy="254000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404813"/>
            <a:ext cx="7126287" cy="92392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лежит в корзине?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 descr="C:\Users\Татьяна\Downloads\vegetables-in-basket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63613" y="1481138"/>
            <a:ext cx="7070725" cy="4687887"/>
          </a:xfrm>
        </p:spPr>
      </p:pic>
      <p:sp>
        <p:nvSpPr>
          <p:cNvPr id="5" name="Стрелка вниз 4">
            <a:hlinkClick r:id="rId3" action="ppaction://hlinksldjump"/>
          </p:cNvPr>
          <p:cNvSpPr/>
          <p:nvPr/>
        </p:nvSpPr>
        <p:spPr>
          <a:xfrm>
            <a:off x="274638" y="6021388"/>
            <a:ext cx="485775" cy="703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2988" y="333375"/>
            <a:ext cx="7126287" cy="92392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лежит </a:t>
            </a:r>
            <a:r>
              <a:rPr lang="ru-RU" b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корзинах?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низ 5">
            <a:hlinkClick r:id="rId2" action="ppaction://hlinksldjump"/>
          </p:cNvPr>
          <p:cNvSpPr/>
          <p:nvPr/>
        </p:nvSpPr>
        <p:spPr>
          <a:xfrm>
            <a:off x="274638" y="6021388"/>
            <a:ext cx="485775" cy="703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Татьяна\Downloads\11125_650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" y="1481138"/>
            <a:ext cx="4260850" cy="3194050"/>
          </a:xfrm>
          <a:prstGeom prst="rect">
            <a:avLst/>
          </a:prstGeom>
          <a:noFill/>
        </p:spPr>
      </p:pic>
      <p:pic>
        <p:nvPicPr>
          <p:cNvPr id="1027" name="Picture 3" descr="C:\Users\Татьяна\Downloads\1266884000_7eaf2cc9f5c3-ryerryiryos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565650" y="3071813"/>
            <a:ext cx="3767138" cy="3395662"/>
          </a:xfr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Татьяна\Downloads\17_griby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5125" y="1547813"/>
            <a:ext cx="4194175" cy="3109912"/>
          </a:xfr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лежит в корзине?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низ 6">
            <a:hlinkClick r:id="rId3" action="ppaction://hlinksldjump"/>
          </p:cNvPr>
          <p:cNvSpPr/>
          <p:nvPr/>
        </p:nvSpPr>
        <p:spPr>
          <a:xfrm>
            <a:off x="274638" y="6021388"/>
            <a:ext cx="485775" cy="703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Татьяна\Downloads\0_92af0_641377a6_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6875" y="3213100"/>
            <a:ext cx="4449763" cy="31638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0" y="404813"/>
            <a:ext cx="7126288" cy="92392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предметы?</a:t>
            </a:r>
            <a:b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назвать одним словом?</a:t>
            </a:r>
            <a:b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отличается от того, что мы носим летом?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698" name="Picture 2" descr="C:\Users\Татьяна\Downloads\parasolo_10042010_1_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3850" y="1844675"/>
            <a:ext cx="2376488" cy="2376488"/>
          </a:xfrm>
        </p:spPr>
      </p:pic>
      <p:pic>
        <p:nvPicPr>
          <p:cNvPr id="29699" name="Picture 3" descr="C:\Users\Татьяна\Downloads\boot_frog_lg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6813" y="5127625"/>
            <a:ext cx="1770062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 descr="C:\Users\Татьяна\Downloads\beverly_teal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1522413"/>
            <a:ext cx="1560512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C:\Users\Татьяна\Downloads\2458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43288" y="3082925"/>
            <a:ext cx="2297112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 descr="C:\Users\Татьяна\Downloads\8418big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50" r="15581" b="23935"/>
          <a:stretch>
            <a:fillRect/>
          </a:stretch>
        </p:blipFill>
        <p:spPr bwMode="auto">
          <a:xfrm>
            <a:off x="3732213" y="1722438"/>
            <a:ext cx="1719262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7" descr="C:\Users\Татьяна\Downloads\08FW-13 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3366" r="3468" b="8311"/>
          <a:stretch>
            <a:fillRect/>
          </a:stretch>
        </p:blipFill>
        <p:spPr bwMode="auto">
          <a:xfrm>
            <a:off x="398463" y="4437063"/>
            <a:ext cx="2519362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8" descr="C:\Users\Татьяна\Downloads\2_b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3235325"/>
            <a:ext cx="2792412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Штриховая стрелка вправо 9">
            <a:hlinkClick r:id="rId9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939800"/>
            <a:ext cx="8640763" cy="5561013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images.yandex.ru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все тематические  изображения.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kyryce.ias3.com/2013-8-25-7/prikolnie-kartinki-na-shkolnuyu-temu.php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времена года.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fridgold.ucoz.ru/photo/osen/9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осенние месяцы.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http://elitataxi.ru/?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do=zastavki-na-telefon-osen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слова предметы.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basa-art.ru/15570-kartinka-osen.html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слова-признаки.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http://wall-papers.in.ua/ru/imageview/9858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/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слова-действия.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http://www.porjati.ru/pictures_photo/23777-priroda-kotoraya-na-nas-otdoxnula-.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html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один-много.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oboifon.ru/gdefon/full/79549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осенние листья.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personal.klavdievna.ru/rubric/1865679/friends/profile/friends/profile/friends/friends/page43.html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осенний урожай.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saluttalantov.ru/news/60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одежда осенью.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http://nefrontera.at.ua/news/2012-05-17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назовите времена года.</a:t>
            </a:r>
            <a:b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http://onua.com.ua/7009-osen.html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сентябрь.</a:t>
            </a:r>
            <a:b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http://www.liveinternet.ru/users/791154/rubric/238456/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октябрь.</a:t>
            </a:r>
            <a:b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http://ifthen.pp.ua/kartinki-noyabr.html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ноябрь.</a:t>
            </a:r>
            <a:b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http://www.goodfon.ru/wallpaper/412221.html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- 1.Подберите действие.</a:t>
            </a:r>
            <a:b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http://www.liveinternet.ru/users/791154/rubric/238456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- 2. Под-берите действие.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23850" y="188913"/>
            <a:ext cx="8640763" cy="750887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ресурсы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2463" y="188913"/>
            <a:ext cx="2368550" cy="647700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года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Picture 2" descr="http://img0.liveinternet.ru/images/attach/c/2/64/561/64561133_611346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4075" y="742950"/>
            <a:ext cx="2135188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http://lol54.ru/uploads/posts/2008-09/thumbs/1221230806_1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9663" y="728663"/>
            <a:ext cx="2078037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78575" y="742950"/>
            <a:ext cx="20685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22325" y="2852738"/>
            <a:ext cx="2135188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54075" y="4959350"/>
            <a:ext cx="2103438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365500" y="204788"/>
            <a:ext cx="2527300" cy="647700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Осенние месяцы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099175" y="204788"/>
            <a:ext cx="2617788" cy="647700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Слова-предметы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390900" y="2330450"/>
            <a:ext cx="2527300" cy="647700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Слова-действия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7525" y="2338388"/>
            <a:ext cx="2808288" cy="647700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Слова-признаки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237288" y="2330450"/>
            <a:ext cx="2370137" cy="647700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Один-много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9" name="Picture 9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649663" y="2852738"/>
            <a:ext cx="20685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27063" y="4357688"/>
            <a:ext cx="2525712" cy="647700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Осенние листья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390900" y="4405313"/>
            <a:ext cx="2598738" cy="647700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Осенний урожай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354763" y="4405313"/>
            <a:ext cx="2370137" cy="647700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Одежда осенью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53" name="Picture 10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477000" y="2832100"/>
            <a:ext cx="2125663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4" name="Picture 11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676650" y="4973638"/>
            <a:ext cx="2051050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5" name="Picture 1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496050" y="4943475"/>
            <a:ext cx="2117725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800" y="128588"/>
            <a:ext cx="7124700" cy="92392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времена года.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514475"/>
            <a:ext cx="6985000" cy="47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0825" y="836613"/>
            <a:ext cx="3200400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518150" y="839788"/>
            <a:ext cx="3198813" cy="925512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8313" y="5934075"/>
            <a:ext cx="3198812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724525" y="5935663"/>
            <a:ext cx="3198813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692150"/>
            <a:ext cx="7126287" cy="92551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осенние месяцы.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838" y="1431925"/>
            <a:ext cx="5832475" cy="1655763"/>
          </a:xfrm>
        </p:spPr>
        <p:txBody>
          <a:bodyPr rtlCol="0">
            <a:normAutofit/>
          </a:bodyPr>
          <a:lstStyle/>
          <a:p>
            <a:pPr marL="0" indent="0" algn="ctr" fontAlgn="auto">
              <a:buFont typeface="Wingdings 2" charset="2"/>
              <a:buNone/>
              <a:defRPr/>
            </a:pPr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033463" y="3143250"/>
            <a:ext cx="4906962" cy="165576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Font typeface="Wingdings 2" charset="2"/>
              <a:buNone/>
              <a:defRPr/>
            </a:pPr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116013" y="4799013"/>
            <a:ext cx="4824412" cy="16573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Font typeface="Wingdings 2" charset="2"/>
              <a:buNone/>
              <a:defRPr/>
            </a:pPr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НОЯБРЬ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Штриховая стрелка вправо 5">
            <a:hlinkClick r:id="rId2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Татьяна\Downloads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8563" y="1408113"/>
            <a:ext cx="1993900" cy="1706562"/>
          </a:xfrm>
          <a:prstGeom prst="rect">
            <a:avLst/>
          </a:prstGeom>
          <a:noFill/>
        </p:spPr>
      </p:pic>
      <p:pic>
        <p:nvPicPr>
          <p:cNvPr id="1027" name="Picture 3" descr="C:\Users\Татьяна\Downloads\x_fe0b19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78563" y="3114675"/>
            <a:ext cx="2011362" cy="1670050"/>
          </a:xfrm>
          <a:prstGeom prst="rect">
            <a:avLst/>
          </a:prstGeom>
          <a:noFill/>
        </p:spPr>
      </p:pic>
      <p:pic>
        <p:nvPicPr>
          <p:cNvPr id="1028" name="Picture 4" descr="C:\Users\Татьяна\Downloads\November1907.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78563" y="4791075"/>
            <a:ext cx="2043112" cy="177482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5362575" cy="92551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Ответьте на вопросы: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8863" y="1844675"/>
            <a:ext cx="3086100" cy="10795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sz="4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наступает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2513" y="255588"/>
            <a:ext cx="2298700" cy="1908175"/>
          </a:xfrm>
          <a:prstGeom prst="rect">
            <a:avLst/>
          </a:prstGeom>
          <a:noFill/>
        </p:spPr>
      </p:pic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>
            <a:off x="8424863" y="6165850"/>
            <a:ext cx="647700" cy="576263"/>
          </a:xfrm>
          <a:prstGeom prst="stripedRightArrow">
            <a:avLst/>
          </a:prstGeom>
          <a:solidFill>
            <a:srgbClr val="0070C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70C0"/>
                </a:solidFill>
              </a:ln>
            </a:endParaRPr>
          </a:p>
        </p:txBody>
      </p:sp>
      <p:sp>
        <p:nvSpPr>
          <p:cNvPr id="6" name="Штриховая стрелка вправо 5">
            <a:hlinkClick r:id="rId4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76250" y="1916113"/>
            <a:ext cx="2482850" cy="4052887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Птицы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Тучи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051175" y="1978025"/>
            <a:ext cx="3240088" cy="40513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делает?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делает? </a:t>
            </a:r>
            <a:endParaRPr lang="ru-RU" sz="4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делают?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делают?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делают?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6269038" y="3463925"/>
            <a:ext cx="24796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улетают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 bwMode="auto">
          <a:xfrm>
            <a:off x="6315075" y="2717800"/>
            <a:ext cx="3087688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дует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 bwMode="auto">
          <a:xfrm>
            <a:off x="6315075" y="4292600"/>
            <a:ext cx="247967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шумят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6315075" y="5086350"/>
            <a:ext cx="28289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плывут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539750" y="331788"/>
            <a:ext cx="4714875" cy="925512"/>
          </a:xfrm>
        </p:spPr>
        <p:txBody>
          <a:bodyPr rtlCol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Ответьте на вопросы: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203575" y="2420938"/>
            <a:ext cx="3168650" cy="4033837"/>
          </a:xfrm>
        </p:spPr>
        <p:txBody>
          <a:bodyPr rtlCol="0">
            <a:normAutofit/>
          </a:bodyPr>
          <a:lstStyle/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делает?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делает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делают?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делает?</a:t>
            </a:r>
          </a:p>
          <a:p>
            <a:pPr fontAlgn="auto">
              <a:buFont typeface="Wingdings 2" charset="2"/>
              <a:buChar char=""/>
              <a:defRPr/>
            </a:pPr>
            <a:endParaRPr lang="ru-RU" sz="4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217488"/>
            <a:ext cx="2376487" cy="207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Штриховая стрелка вправо 5">
            <a:hlinkClick r:id="rId3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50825" y="2420938"/>
            <a:ext cx="3168650" cy="403383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Трава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</a:p>
          <a:p>
            <a:pPr fontAlgn="auto">
              <a:defRPr/>
            </a:pPr>
            <a:endParaRPr lang="ru-RU" sz="4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6480175" y="2420938"/>
            <a:ext cx="26638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льёт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6494463" y="3141663"/>
            <a:ext cx="2665412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желтеет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 bwMode="auto">
          <a:xfrm>
            <a:off x="6521450" y="3951288"/>
            <a:ext cx="26638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шуршат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 bwMode="auto">
          <a:xfrm>
            <a:off x="6538913" y="4797425"/>
            <a:ext cx="26638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увядает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5002212" cy="92551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Ответьте на вопросы?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76250" y="2281238"/>
            <a:ext cx="2505075" cy="40513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Облака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1263" y="188913"/>
            <a:ext cx="2414587" cy="2103437"/>
          </a:xfrm>
          <a:prstGeom prst="rect">
            <a:avLst/>
          </a:prstGeom>
          <a:noFill/>
        </p:spPr>
      </p:pic>
      <p:sp>
        <p:nvSpPr>
          <p:cNvPr id="6" name="Штриховая стрелка вправо 5">
            <a:hlinkClick r:id="rId3" action="ppaction://hlinksldjump"/>
          </p:cNvPr>
          <p:cNvSpPr/>
          <p:nvPr/>
        </p:nvSpPr>
        <p:spPr>
          <a:xfrm>
            <a:off x="8424863" y="6165850"/>
            <a:ext cx="647700" cy="576263"/>
          </a:xfrm>
          <a:prstGeom prst="stripedRightArrow">
            <a:avLst/>
          </a:prstGeom>
          <a:solidFill>
            <a:srgbClr val="0070C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70C0"/>
                </a:solidFill>
              </a:ln>
            </a:endParaRPr>
          </a:p>
        </p:txBody>
      </p:sp>
      <p:sp>
        <p:nvSpPr>
          <p:cNvPr id="7" name="Штриховая стрелка вправо 6">
            <a:hlinkClick r:id="rId4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132138" y="2301875"/>
            <a:ext cx="2505075" cy="40513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акие?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акие?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акой?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акое?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 bwMode="auto">
          <a:xfrm>
            <a:off x="5724525" y="2565400"/>
            <a:ext cx="2592388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золотые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 bwMode="auto">
          <a:xfrm>
            <a:off x="5724525" y="3422650"/>
            <a:ext cx="2592388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низкие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5762625" y="4276725"/>
            <a:ext cx="313055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пасмурный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 bwMode="auto">
          <a:xfrm>
            <a:off x="5762625" y="5160963"/>
            <a:ext cx="2592388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хмурое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95288" y="2205038"/>
            <a:ext cx="2592387" cy="3835400"/>
          </a:xfrm>
        </p:spPr>
        <p:txBody>
          <a:bodyPr rtlCol="0">
            <a:normAutofit/>
          </a:bodyPr>
          <a:lstStyle/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Трава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Земля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76250" y="260350"/>
            <a:ext cx="5362575" cy="92551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Ответьте на вопросы: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255588"/>
            <a:ext cx="2530475" cy="2085975"/>
          </a:xfrm>
          <a:prstGeom prst="rect">
            <a:avLst/>
          </a:prstGeom>
          <a:noFill/>
        </p:spPr>
      </p:pic>
      <p:sp>
        <p:nvSpPr>
          <p:cNvPr id="6" name="Штриховая стрелка вправо 5">
            <a:hlinkClick r:id="rId3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Штриховая стрелка вправо 6">
            <a:hlinkClick r:id="rId4" action="ppaction://hlinksldjump"/>
          </p:cNvPr>
          <p:cNvSpPr/>
          <p:nvPr/>
        </p:nvSpPr>
        <p:spPr>
          <a:xfrm>
            <a:off x="8424863" y="6165850"/>
            <a:ext cx="647700" cy="576263"/>
          </a:xfrm>
          <a:prstGeom prst="stripedRightArrow">
            <a:avLst/>
          </a:prstGeom>
          <a:solidFill>
            <a:srgbClr val="0070C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0070C0"/>
                </a:solidFill>
              </a:ln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051175" y="2205038"/>
            <a:ext cx="2592388" cy="3835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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Какое?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Какая?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Какая?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Какой?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6011863" y="2330450"/>
            <a:ext cx="2592387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тусклое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 bwMode="auto">
          <a:xfrm>
            <a:off x="5346700" y="3217863"/>
            <a:ext cx="392430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пожелтевшая</a:t>
            </a:r>
          </a:p>
        </p:txBody>
      </p:sp>
      <p:sp>
        <p:nvSpPr>
          <p:cNvPr id="20489" name="Объект 2"/>
          <p:cNvSpPr txBox="1">
            <a:spLocks/>
          </p:cNvSpPr>
          <p:nvPr/>
        </p:nvSpPr>
        <p:spPr bwMode="auto">
          <a:xfrm>
            <a:off x="6253163" y="4122738"/>
            <a:ext cx="2592387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endParaRPr lang="ru-RU" sz="44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6042025" y="4127500"/>
            <a:ext cx="2274888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сырая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 bwMode="auto">
          <a:xfrm>
            <a:off x="5588000" y="4941888"/>
            <a:ext cx="3441700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pitchFamily="18" charset="2"/>
              <a:buNone/>
            </a:pPr>
            <a:r>
              <a:rPr lang="ru-RU" sz="4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порывистый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806575"/>
            <a:ext cx="8280400" cy="4052888"/>
          </a:xfrm>
        </p:spPr>
        <p:txBody>
          <a:bodyPr rtlCol="0">
            <a:normAutofit/>
          </a:bodyPr>
          <a:lstStyle/>
          <a:p>
            <a:pPr marL="0" indent="0" fontAlgn="auto">
              <a:buFont typeface="Wingdings 2" charset="2"/>
              <a:buNone/>
              <a:defRPr/>
            </a:pPr>
            <a:endParaRPr lang="ru-RU" sz="36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осенний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асмурный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мурый</a:t>
            </a:r>
          </a:p>
          <a:p>
            <a:pPr marL="0" indent="0" fontAlgn="auto">
              <a:buFont typeface="Wingdings 2" charset="2"/>
              <a:buNone/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нылый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3.Ответьте на вопросы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Какой? Какая? Какое?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89013" y="1617663"/>
            <a:ext cx="7124700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</a:t>
            </a:r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4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Погода</a:t>
            </a:r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4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</a:t>
            </a:r>
            <a:endParaRPr lang="ru-RU" sz="4800" b="1" i="1" u="sng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190875" y="2636838"/>
            <a:ext cx="5197475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сенняя           осеннее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190875" y="3357563"/>
            <a:ext cx="5629275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асмурная      пасмурное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190875" y="4076700"/>
            <a:ext cx="5197475" cy="925513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хмурая               хмурое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209925" y="4797425"/>
            <a:ext cx="5197475" cy="923925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унылая             унылое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0975" y="5657850"/>
            <a:ext cx="6199188" cy="1028700"/>
          </a:xfrm>
          <a:prstGeom prst="rect">
            <a:avLst/>
          </a:prstGeom>
          <a:noFill/>
        </p:spPr>
      </p:pic>
      <p:sp>
        <p:nvSpPr>
          <p:cNvPr id="11" name="Штриховая стрелка вправо 10">
            <a:hlinkClick r:id="rId3" action="ppaction://hlinksldjump"/>
          </p:cNvPr>
          <p:cNvSpPr/>
          <p:nvPr/>
        </p:nvSpPr>
        <p:spPr>
          <a:xfrm rot="10800000">
            <a:off x="85725" y="6167438"/>
            <a:ext cx="781050" cy="574675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Autumn">
  <a:themeElements>
    <a:clrScheme name="Другая 1">
      <a:dk1>
        <a:srgbClr val="EF5E4E"/>
      </a:dk1>
      <a:lt1>
        <a:sysClr val="window" lastClr="FFFFFF"/>
      </a:lt1>
      <a:dk2>
        <a:srgbClr val="FFD0BD"/>
      </a:dk2>
      <a:lt2>
        <a:srgbClr val="FC6F48"/>
      </a:lt2>
      <a:accent1>
        <a:srgbClr val="FFE181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Осень</Template>
  <TotalTime>1165</TotalTime>
  <Words>245</Words>
  <Application>Microsoft Office PowerPoint</Application>
  <PresentationFormat>Экран (4:3)</PresentationFormat>
  <Paragraphs>126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Autumn</vt:lpstr>
      <vt:lpstr>ОСЕНЬ</vt:lpstr>
      <vt:lpstr>Времена года</vt:lpstr>
      <vt:lpstr>Назовите времена года.</vt:lpstr>
      <vt:lpstr>Назовите осенние месяцы.</vt:lpstr>
      <vt:lpstr>1. Ответьте на вопросы: </vt:lpstr>
      <vt:lpstr>2. Ответьте на вопросы:</vt:lpstr>
      <vt:lpstr>1. Ответьте на вопросы?</vt:lpstr>
      <vt:lpstr>2. Ответьте на вопросы:</vt:lpstr>
      <vt:lpstr>3.Ответьте на вопросы Какой? Какая? Какое?</vt:lpstr>
      <vt:lpstr>Скажите, чего много?</vt:lpstr>
      <vt:lpstr>Листопад</vt:lpstr>
      <vt:lpstr>Назовите правильно листья деревьев (лист какой?)</vt:lpstr>
      <vt:lpstr>Где люди собирают осенний урожай?</vt:lpstr>
      <vt:lpstr>Что лежит в корзине?</vt:lpstr>
      <vt:lpstr>Что лежит в корзинах?</vt:lpstr>
      <vt:lpstr> Что лежит в корзине?</vt:lpstr>
      <vt:lpstr>Назовите предметы? Как назвать одним словом? Чем отличается от того, что мы носим летом?</vt:lpstr>
      <vt:lpstr>1. http://images.yandex.ru – все тематические  изображения. 2. http://kyryce.ias3.com/2013-8-25-7/prikolnie-kartinki-na-shkolnuyu-temu.php - времена года. 3. http://fridgold.ucoz.ru/photo/osen/9 - осенние месяцы. 4. http://elitataxi.ru/?do=zastavki-na-telefon-osen – слова предметы. 5. http://basa-art.ru/15570-kartinka-osen.html - слова-признаки. 6. http://wall-papers.in.ua/ru/imageview/9858/ - слова-действия. 7. http://www.porjati.ru/pictures_photo/23777-priroda-kotoraya-na-nas-otdoxnula-.html - один-много. 8. http://oboifon.ru/gdefon/full/79549 - осенние листья. 9. http://personal.klavdievna.ru/rubric/1865679/friends/profile/friends/profile/friends/friends/page43.html - осенний урожай. 10. http://saluttalantov.ru/news/60 - одежда осенью. 11. http://nefrontera.at.ua/news/2012-05-17 - назовите времена года. 12. http://onua.com.ua/7009-osen.html - сентябрь. 13. http://www.liveinternet.ru/users/791154/rubric/238456/ - октябрь. 14. http://ifthen.pp.ua/kartinki-noyabr.html - ноябрь. 15. http://www.goodfon.ru/wallpaper/412221.html  - 1.Подберите действие. 16. http://www.liveinternet.ru/users/791154/rubric/238456  - 2. Под-берите действие.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Лариса</cp:lastModifiedBy>
  <cp:revision>150</cp:revision>
  <dcterms:created xsi:type="dcterms:W3CDTF">2012-11-05T09:18:27Z</dcterms:created>
  <dcterms:modified xsi:type="dcterms:W3CDTF">2019-03-23T14:45:51Z</dcterms:modified>
</cp:coreProperties>
</file>