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0" r:id="rId4"/>
    <p:sldId id="261" r:id="rId5"/>
    <p:sldId id="262" r:id="rId6"/>
    <p:sldId id="263" r:id="rId7"/>
    <p:sldId id="257" r:id="rId8"/>
    <p:sldId id="258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2" autoAdjust="0"/>
    <p:restoredTop sz="94660"/>
  </p:normalViewPr>
  <p:slideViewPr>
    <p:cSldViewPr snapToGrid="0">
      <p:cViewPr varScale="1">
        <p:scale>
          <a:sx n="76" d="100"/>
          <a:sy n="76" d="100"/>
        </p:scale>
        <p:origin x="420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6CB215C-29D1-B22E-5F31-7595A81E7FA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ED46DA51-4CF2-4885-843F-48B0E78D394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9B7D6DB-F71F-F2D2-7480-E2591F4039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AB9D16-1507-40F8-BFCB-AA5F12332122}" type="datetimeFigureOut">
              <a:rPr lang="ru-RU" smtClean="0"/>
              <a:t>16.04.2023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BEFDEC5-EF73-3226-945C-AFB214A1B5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A5DEDA0-199C-60BD-BF0D-F69AE88DDF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A1361B-3052-4F36-99AD-A36F17C01E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72778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B51CFC1-E136-5F5B-897B-3619DD4F0F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A2B2A620-14E0-E4DD-7708-3EC8AFE1530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47F06FB-368A-05EB-9C99-10B0D25004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AB9D16-1507-40F8-BFCB-AA5F12332122}" type="datetimeFigureOut">
              <a:rPr lang="ru-RU" smtClean="0"/>
              <a:t>16.04.2023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87F2EDD-FEBF-8C0C-F995-65CB56EAD7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D3486B5-6B99-75AF-8872-C66194AAE9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A1361B-3052-4F36-99AD-A36F17C01E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48641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26D038AF-E187-CC6E-34F5-893C3E6B017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AE4A641E-38A7-BF9B-B743-1A23B8438DF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94C084C-20C3-4AF0-182D-96C264764F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AB9D16-1507-40F8-BFCB-AA5F12332122}" type="datetimeFigureOut">
              <a:rPr lang="ru-RU" smtClean="0"/>
              <a:t>16.04.2023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DC0673B-6DC5-2593-F628-D5A57A68B7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FC836E9-EFCA-5ADA-1AC0-E5B5A990D7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A1361B-3052-4F36-99AD-A36F17C01E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83202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97DB316-8CC3-1670-1C9D-951B8A7BF9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01FBE0B-4912-AF4C-635E-BFD613002BA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5CA6B15-BBD3-E117-9B8B-74BE584B6D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AB9D16-1507-40F8-BFCB-AA5F12332122}" type="datetimeFigureOut">
              <a:rPr lang="ru-RU" smtClean="0"/>
              <a:t>16.04.2023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8B01CF9-B837-2A4F-7638-4EFD92CB7C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B6D5334-5BC5-F0E7-AD84-FAFBD8D2CB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A1361B-3052-4F36-99AD-A36F17C01E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85060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B818C92-C474-A24A-D82F-3B69520707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99D09B15-CD40-ACEA-E9AD-3158DA2818D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846ECC7-203F-385B-B1B6-51FF4036BC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AB9D16-1507-40F8-BFCB-AA5F12332122}" type="datetimeFigureOut">
              <a:rPr lang="ru-RU" smtClean="0"/>
              <a:t>16.04.2023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D0F5091-262A-2402-824C-259B74C521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EF71A3B-3F4E-FB4B-CD39-740E41AC4B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A1361B-3052-4F36-99AD-A36F17C01E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41075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F829A64-CD87-F5EB-9EB2-2599B5F9DF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240829D-EDA2-1C3E-2EF9-C52C764D4B2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B610EBF9-6F2C-BBB2-80D6-CE67A79715A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0EA4E08D-9B02-6E08-F56F-00BEE4342E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AB9D16-1507-40F8-BFCB-AA5F12332122}" type="datetimeFigureOut">
              <a:rPr lang="ru-RU" smtClean="0"/>
              <a:t>16.04.2023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AE37FBE5-7EC6-7543-E5AF-DD1907DE2B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FD7888AD-EB71-5FE5-D496-42E8D1A980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A1361B-3052-4F36-99AD-A36F17C01E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50553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19591C3-46E2-6A99-E93F-BE604DD765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ACA7283F-B155-67FE-297E-681583D864C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02616164-E50B-9446-A6CC-99746EA29A8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4D540CF5-45B0-F705-1A7C-DE66B015216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C84B4C17-B89E-9F74-30D6-6F80C4090C6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E6FF0471-C735-4B5C-D3F1-1328839BD1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AB9D16-1507-40F8-BFCB-AA5F12332122}" type="datetimeFigureOut">
              <a:rPr lang="ru-RU" smtClean="0"/>
              <a:t>16.04.2023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AAF7B857-FC0F-47C1-CADF-03BC5FD8C3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D9D9019A-EB02-4F44-9F26-B906581F07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A1361B-3052-4F36-99AD-A36F17C01E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05451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A966AEA-A6D3-D466-FEA3-70E3786DB7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47466F2F-0718-2AA7-FEA4-59C5D54D26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AB9D16-1507-40F8-BFCB-AA5F12332122}" type="datetimeFigureOut">
              <a:rPr lang="ru-RU" smtClean="0"/>
              <a:t>16.04.2023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08022EDB-CF0C-B494-B575-0791AF5E8C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0485B1C8-F5FE-F625-0BED-77F39C08FF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A1361B-3052-4F36-99AD-A36F17C01E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08802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4B3DAE0F-D518-D229-6A23-7025589BFE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AB9D16-1507-40F8-BFCB-AA5F12332122}" type="datetimeFigureOut">
              <a:rPr lang="ru-RU" smtClean="0"/>
              <a:t>16.04.2023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059C2256-715A-AF8C-4C84-7570B97E8F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17C67FCD-6545-338F-7AAE-339FCB64BB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A1361B-3052-4F36-99AD-A36F17C01E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29072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2AD1B2F-A13F-39AC-C798-6A58888D8D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731ED0E-89A5-BAFE-604B-058EEA474F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5B70FA9D-898E-9804-4B94-F4FD4D1DA6F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2C7ACE00-5B00-B3AC-2F49-B086EAB567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AB9D16-1507-40F8-BFCB-AA5F12332122}" type="datetimeFigureOut">
              <a:rPr lang="ru-RU" smtClean="0"/>
              <a:t>16.04.2023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CE317094-172C-D21E-3C9D-F8B8207EAB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53A8A3A0-CA89-A338-6F3D-5668DB2004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A1361B-3052-4F36-99AD-A36F17C01E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67359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9A45834-6290-A184-1B07-D027F2608D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27D3B45B-93DE-90D3-601C-C5A1BE06A27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F5EE75A6-DFA1-FBE1-E6F5-CCDEA7403DB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0F7F681A-2DDE-FDF3-A313-F05EE207FB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AB9D16-1507-40F8-BFCB-AA5F12332122}" type="datetimeFigureOut">
              <a:rPr lang="ru-RU" smtClean="0"/>
              <a:t>16.04.2023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BE7EA999-064B-8198-9404-DAA7777E11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B797EDB5-3B16-38FF-A5F1-8ED3F15198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A1361B-3052-4F36-99AD-A36F17C01E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71739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032BFB7-C522-5A7B-1AA8-CE81B84FAA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9A92E056-A971-09E4-676D-ED0AA418BE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DBD4A07-ABF8-4E0D-AB87-21B0621822E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AB9D16-1507-40F8-BFCB-AA5F12332122}" type="datetimeFigureOut">
              <a:rPr lang="ru-RU" smtClean="0"/>
              <a:t>16.04.2023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A46DA9F-023B-73D7-1C4F-100779AAF48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91E9D2B-5E9B-33AE-ADCB-11C03BC53FE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A1361B-3052-4F36-99AD-A36F17C01E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05011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2CD0918-F4D1-FCBD-2FD8-0C33E8F0427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Задание №21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04024D37-DC37-4B8A-3DF9-9854BCA258F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807117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2281EF7-7050-95A9-76F3-1CC4700C0A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9700" y="273049"/>
            <a:ext cx="10680700" cy="815975"/>
          </a:xfrm>
        </p:spPr>
        <p:txBody>
          <a:bodyPr/>
          <a:lstStyle/>
          <a:p>
            <a:r>
              <a:rPr lang="ru-RU" dirty="0"/>
              <a:t>Пояснение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5EADC79-0A44-555E-796B-7636B9CFAA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9700" y="1089024"/>
            <a:ext cx="11912600" cy="5616576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dirty="0"/>
              <a:t>1)  ответ на первый вопрос: равновесная цена выросла;</a:t>
            </a:r>
          </a:p>
          <a:p>
            <a:pPr marL="0" indent="0">
              <a:buNone/>
            </a:pPr>
            <a:r>
              <a:rPr lang="ru-RU" dirty="0"/>
              <a:t>2)  ответ на второй вопрос (одно обстоятельство (фактор) с объяснением влияния), например: благодаря резкому удорожанию топлива для рыболовецких судов издержки на улов рыбы и морепродуктов выросли, что привело к сокращению объемов их производства;</a:t>
            </a:r>
          </a:p>
          <a:p>
            <a:pPr marL="0" indent="0">
              <a:buNone/>
            </a:pPr>
            <a:r>
              <a:rPr lang="ru-RU" dirty="0"/>
              <a:t>(Может быть названо и объяснено другое обстоятельство / другой фактор.)</a:t>
            </a:r>
          </a:p>
          <a:p>
            <a:pPr marL="0" indent="0">
              <a:buNone/>
            </a:pPr>
            <a:r>
              <a:rPr lang="ru-RU" dirty="0"/>
              <a:t>Засчитывается только объяснение, данное применительно к рынку, указанному в тексте задания.</a:t>
            </a:r>
          </a:p>
          <a:p>
            <a:pPr marL="0" indent="0">
              <a:buNone/>
            </a:pPr>
            <a:r>
              <a:rPr lang="ru-RU" dirty="0"/>
              <a:t>Ответ на второй вопрос засчитывается только при правильном указании обстоятельства/фактора и объяснения).</a:t>
            </a:r>
          </a:p>
          <a:p>
            <a:pPr marL="0" indent="0">
              <a:buNone/>
            </a:pPr>
            <a:r>
              <a:rPr lang="ru-RU" dirty="0"/>
              <a:t>3)  ответ на третий вопрос: рост числа потребителей приведёт к увеличению спроса и увеличению равновесной цены.</a:t>
            </a:r>
          </a:p>
          <a:p>
            <a:pPr marL="0" indent="0">
              <a:buNone/>
            </a:pPr>
            <a:r>
              <a:rPr lang="ru-RU" dirty="0"/>
              <a:t>(Ответ на третий вопрос засчитывается только при правильном указании изменения спроса и равновесной цены.)</a:t>
            </a:r>
          </a:p>
        </p:txBody>
      </p:sp>
    </p:spTree>
    <p:extLst>
      <p:ext uri="{BB962C8B-B14F-4D97-AF65-F5344CB8AC3E}">
        <p14:creationId xmlns:p14="http://schemas.microsoft.com/office/powerpoint/2010/main" val="383407431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3413E702-E67B-3D64-9BA7-CBBA381447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6700" y="152400"/>
            <a:ext cx="11772900" cy="6604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/>
              <a:t>3. На графике изображено изменение ситуации на потребительском рынке цветов в стране Z. Кривая предложения переместилась из положения S в положение S1 при неизменном спросе D. (На графике P – цена товара; Q – количество товара).</a:t>
            </a:r>
          </a:p>
          <a:p>
            <a:pPr marL="0" indent="0">
              <a:buNone/>
            </a:pPr>
            <a:r>
              <a:rPr lang="ru-RU" sz="2400" dirty="0"/>
              <a:t>Как изменилась равновесная цена?</a:t>
            </a:r>
          </a:p>
          <a:p>
            <a:pPr marL="0" indent="0">
              <a:buNone/>
            </a:pPr>
            <a:r>
              <a:rPr lang="ru-RU" sz="2400" dirty="0"/>
              <a:t>Что могло вызвать изменение предложения? Укажите любое одно обстоятельство (фактор) и объясните его влияние на предложение. (Объяснение должно быть дано применительно к рынку, указанному в тексте задания.)</a:t>
            </a:r>
          </a:p>
          <a:p>
            <a:pPr marL="0" indent="0">
              <a:buNone/>
            </a:pPr>
            <a:r>
              <a:rPr lang="ru-RU" sz="2400" dirty="0"/>
              <a:t>Как изменятся спрос и равновесная цена на данном рынке в период Международного женского дня, когда жители страны по традиции дарят женщинам цветы при прочих равных условиях?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770DDA2-32C8-84DE-87E2-386B68F141B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05362" y="3476142"/>
            <a:ext cx="3284538" cy="33818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401648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C490A30-AC81-A2B6-D118-2042E858B9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8800" y="298449"/>
            <a:ext cx="10515600" cy="765175"/>
          </a:xfrm>
        </p:spPr>
        <p:txBody>
          <a:bodyPr/>
          <a:lstStyle/>
          <a:p>
            <a:r>
              <a:rPr lang="ru-RU" dirty="0"/>
              <a:t>Пояснение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EA1FECB-58FB-BE95-51F0-AE8542101D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1063624"/>
            <a:ext cx="11620500" cy="5495927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/>
              <a:t>1)  ответ на первый вопрос: равновесная цена выросла;</a:t>
            </a:r>
          </a:p>
          <a:p>
            <a:pPr marL="0" indent="0">
              <a:buNone/>
            </a:pPr>
            <a:r>
              <a:rPr lang="ru-RU" dirty="0"/>
              <a:t>2)  ответ на второй вопрос (одно обстоятельство (фактор) с объяснением влияния), например: из-за роста налогов на прибыль организаций производство цветов стало менее выгодным, что привело к сокращению их предложения;</a:t>
            </a:r>
          </a:p>
          <a:p>
            <a:pPr marL="0" indent="0">
              <a:buNone/>
            </a:pPr>
            <a:r>
              <a:rPr lang="ru-RU" dirty="0"/>
              <a:t>Засчитывается только объяснение, данное применительно к рынку, указанному в тексте задания.</a:t>
            </a:r>
          </a:p>
          <a:p>
            <a:pPr marL="0" indent="0">
              <a:buNone/>
            </a:pPr>
            <a:r>
              <a:rPr lang="ru-RU" dirty="0"/>
              <a:t>Ответ на второй вопрос засчитывается только при правильном указании обстоятельства/фактора и объяснения).</a:t>
            </a:r>
          </a:p>
          <a:p>
            <a:pPr marL="0" indent="0">
              <a:buNone/>
            </a:pPr>
            <a:r>
              <a:rPr lang="ru-RU" dirty="0"/>
              <a:t>3)  ответ на третий вопрос: традиция дарить цветы женщинам на праздник приведёт к увеличению спроса и увеличению равновесной цены.</a:t>
            </a:r>
          </a:p>
          <a:p>
            <a:pPr marL="0" indent="0">
              <a:buNone/>
            </a:pPr>
            <a:r>
              <a:rPr lang="ru-RU" dirty="0"/>
              <a:t>(Ответ на третий вопрос засчитывается только при правильном указании изменения спроса и равновесной цены.)</a:t>
            </a:r>
          </a:p>
        </p:txBody>
      </p:sp>
    </p:spTree>
    <p:extLst>
      <p:ext uri="{BB962C8B-B14F-4D97-AF65-F5344CB8AC3E}">
        <p14:creationId xmlns:p14="http://schemas.microsoft.com/office/powerpoint/2010/main" val="124189391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9E06706F-DCA0-B650-6743-FBF68D8D23E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0200" y="203200"/>
            <a:ext cx="11709400" cy="6350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/>
              <a:t>4. На графике изображено изменение ситуации на потребительском рынке овощей в стране Z. Кривая спроса переместилась из положения D в положение D1 при неизменном предложении S. (На графике P – цена товара; Q – количество товара).</a:t>
            </a:r>
          </a:p>
          <a:p>
            <a:pPr marL="0" indent="0">
              <a:buNone/>
            </a:pPr>
            <a:r>
              <a:rPr lang="ru-RU" sz="2400" dirty="0"/>
              <a:t>Как изменилась равновесная цена?</a:t>
            </a:r>
          </a:p>
          <a:p>
            <a:pPr marL="0" indent="0">
              <a:buNone/>
            </a:pPr>
            <a:r>
              <a:rPr lang="ru-RU" sz="2400" dirty="0"/>
              <a:t>Что могло вызвать изменение спроса? Укажите любое одно обстоятельство (фактор) и объясните его влияние на спрос. (Объяснение должно быть дано применительно к рынку, указанному в тексте задания.)</a:t>
            </a:r>
          </a:p>
          <a:p>
            <a:pPr marL="0" indent="0">
              <a:buNone/>
            </a:pPr>
            <a:r>
              <a:rPr lang="ru-RU" sz="2400" dirty="0"/>
              <a:t>Как изменятся предложение и равновесная цена на данном рынке в условиях удорожания минеральных удобрений при прочих равных условиях?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92B8958-AD48-3998-6962-2F7D53394CD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4662" y="3619500"/>
            <a:ext cx="3249087" cy="33453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222468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81F0F67-0EA4-F391-459E-8FEA1778DE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900" y="136525"/>
            <a:ext cx="10515600" cy="828675"/>
          </a:xfrm>
        </p:spPr>
        <p:txBody>
          <a:bodyPr/>
          <a:lstStyle/>
          <a:p>
            <a:r>
              <a:rPr lang="ru-RU" dirty="0"/>
              <a:t>Пояснение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F333623-9A7F-436F-6E3B-76926266DE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7500" y="1054100"/>
            <a:ext cx="11036300" cy="5122863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dirty="0"/>
              <a:t>1)  ответ на первый вопрос: равновесная цена уменьшается;</a:t>
            </a:r>
          </a:p>
          <a:p>
            <a:pPr marL="0" indent="0">
              <a:buNone/>
            </a:pPr>
            <a:r>
              <a:rPr lang="ru-RU" dirty="0"/>
              <a:t>2)  ответ на второй вопрос (одно обстоятельство (фактор) с объяснением влияния), например: в государстве Z экономический кризис  — происходит падение реальных доходов населения, это приводит к тому, что люди начинают экономить на покупке овощей, сокращается спрос на них;</a:t>
            </a:r>
          </a:p>
          <a:p>
            <a:pPr marL="0" indent="0">
              <a:buNone/>
            </a:pPr>
            <a:r>
              <a:rPr lang="ru-RU" dirty="0"/>
              <a:t>(Может быть названо и объяснено другое обстоятельство / другой фактор.)</a:t>
            </a:r>
          </a:p>
          <a:p>
            <a:pPr marL="0" indent="0">
              <a:buNone/>
            </a:pPr>
            <a:r>
              <a:rPr lang="ru-RU" dirty="0"/>
              <a:t>Засчитывается только объяснение, данное применительно к рынку, указанному в тексте задания.</a:t>
            </a:r>
          </a:p>
          <a:p>
            <a:pPr marL="0" indent="0">
              <a:buNone/>
            </a:pPr>
            <a:r>
              <a:rPr lang="ru-RU" dirty="0"/>
              <a:t>Ответ на второй вопрос засчитывается только при правильном указании обстоятельства/фактора и объяснения).</a:t>
            </a:r>
          </a:p>
          <a:p>
            <a:pPr marL="0" indent="0">
              <a:buNone/>
            </a:pPr>
            <a:r>
              <a:rPr lang="ru-RU" dirty="0"/>
              <a:t>3)  ответ на третий вопрос: удорожание минеральных удобрений приведёт к сокращению предложения и увеличению равновесной цены.</a:t>
            </a:r>
          </a:p>
          <a:p>
            <a:pPr marL="0" indent="0">
              <a:buNone/>
            </a:pPr>
            <a:r>
              <a:rPr lang="ru-RU" dirty="0"/>
              <a:t>(Ответ на третий вопрос засчитывается только при правильном указании изменения спроса и равновесной цены.)</a:t>
            </a:r>
          </a:p>
        </p:txBody>
      </p:sp>
    </p:spTree>
    <p:extLst>
      <p:ext uri="{BB962C8B-B14F-4D97-AF65-F5344CB8AC3E}">
        <p14:creationId xmlns:p14="http://schemas.microsoft.com/office/powerpoint/2010/main" val="390354333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52428796-8366-CDA8-AC3F-2711B5823A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7000" y="127000"/>
            <a:ext cx="12065000" cy="65151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/>
              <a:t>5. На графике изображено изменение ситуации на потребительском рынке стационарных компьютеров в стране Z. Кривая спроса переместилась из положения D в положение D1 при неизменном предложении S. (На графике P – цена товара; Q – количество товара).</a:t>
            </a:r>
          </a:p>
          <a:p>
            <a:pPr marL="0" indent="0">
              <a:buNone/>
            </a:pPr>
            <a:r>
              <a:rPr lang="ru-RU" sz="2400" dirty="0"/>
              <a:t>Как изменилась равновесная цена?</a:t>
            </a:r>
          </a:p>
          <a:p>
            <a:pPr marL="0" indent="0">
              <a:buNone/>
            </a:pPr>
            <a:r>
              <a:rPr lang="ru-RU" sz="2400" dirty="0"/>
              <a:t>Что могло вызвать изменение спроса? Укажите любое одно обстоятельство (фактор) и объясните его влияние на спрос. (Объяснение должно быть дано применительно к рынку, указанному в тексте задания.)</a:t>
            </a:r>
          </a:p>
          <a:p>
            <a:pPr marL="0" indent="0">
              <a:buNone/>
            </a:pPr>
            <a:r>
              <a:rPr lang="ru-RU" sz="2400" dirty="0"/>
              <a:t>Как изменятся предложение и равновесная цена на данном рынке в условиях появления нового крупного производителя компьютерной техники на рынке государства Z при прочих равных условиях?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8A7AC74-B14B-09F3-EDBE-7A9296C0374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87900" y="3595323"/>
            <a:ext cx="2959100" cy="30467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432804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F6F6ECF-7EF7-B590-4690-C53AFAED9F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4000" y="80962"/>
            <a:ext cx="11099800" cy="600075"/>
          </a:xfrm>
        </p:spPr>
        <p:txBody>
          <a:bodyPr>
            <a:normAutofit fontScale="90000"/>
          </a:bodyPr>
          <a:lstStyle/>
          <a:p>
            <a:r>
              <a:rPr lang="ru-RU" dirty="0"/>
              <a:t>Пояснение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F4BF7A6-304B-050F-0EA2-E76F1682C7F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4000" y="681036"/>
            <a:ext cx="11569700" cy="5935663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dirty="0"/>
              <a:t>1)  ответ на первый вопрос: равновесная цена уменьшается;</a:t>
            </a:r>
          </a:p>
          <a:p>
            <a:pPr marL="0" indent="0">
              <a:buNone/>
            </a:pPr>
            <a:r>
              <a:rPr lang="ru-RU" dirty="0"/>
              <a:t>2)  ответ на второй вопрос (одно обстоятельство (фактор) с объяснением влияния), например: в государстве Z сократилась средняя стоимость на ноутбуки, это приводит к тому, что люди начинают меньше покупать стационарные компьютеры, отдавая предпочтение их субститутам (товарам-заменителям)  — ноутбукам, в итоге сокращается спрос на стационарные компьютеры;</a:t>
            </a:r>
          </a:p>
          <a:p>
            <a:pPr marL="0" indent="0">
              <a:buNone/>
            </a:pPr>
            <a:r>
              <a:rPr lang="ru-RU" dirty="0"/>
              <a:t>(Может быть названо и объяснено другое обстоятельство / другой фактор.)</a:t>
            </a:r>
          </a:p>
          <a:p>
            <a:pPr marL="0" indent="0">
              <a:buNone/>
            </a:pPr>
            <a:r>
              <a:rPr lang="ru-RU" dirty="0"/>
              <a:t>Засчитывается только объяснение, данное применительно к рынку, указанному в тексте задания.</a:t>
            </a:r>
          </a:p>
          <a:p>
            <a:pPr marL="0" indent="0">
              <a:buNone/>
            </a:pPr>
            <a:r>
              <a:rPr lang="ru-RU" dirty="0"/>
              <a:t>Ответ на второй вопрос засчитывается только при правильном указании обстоятельства/фактора и объяснения).</a:t>
            </a:r>
          </a:p>
          <a:p>
            <a:pPr marL="0" indent="0">
              <a:buNone/>
            </a:pPr>
            <a:r>
              <a:rPr lang="ru-RU" dirty="0"/>
              <a:t>3)  ответ на третий вопрос: появление нового крупного производителя компьютерной техники на рынке государства Z приведёт к увеличению предложения и сокращению равновесной цены.</a:t>
            </a:r>
          </a:p>
          <a:p>
            <a:pPr marL="0" indent="0">
              <a:buNone/>
            </a:pPr>
            <a:r>
              <a:rPr lang="ru-RU" dirty="0"/>
              <a:t>(Ответ на третий вопрос засчитывается только при правильном указании изменения спроса и равновесной цены.)</a:t>
            </a:r>
          </a:p>
        </p:txBody>
      </p:sp>
    </p:spTree>
    <p:extLst>
      <p:ext uri="{BB962C8B-B14F-4D97-AF65-F5344CB8AC3E}">
        <p14:creationId xmlns:p14="http://schemas.microsoft.com/office/powerpoint/2010/main" val="106616004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1146CCC9-6DB9-6DB3-4383-0E82FE60645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9400" y="152400"/>
            <a:ext cx="11645900" cy="65278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/>
              <a:t>6. На графике изображено изменение ситуации на потребительском рынке отечественных автомобилей в стране Z. Кривая спроса переместилась из положения D в положение D1 при неизменном предложении S. (На графике P – цена товара; Q – количество товара).</a:t>
            </a:r>
          </a:p>
          <a:p>
            <a:pPr marL="0" indent="0">
              <a:buNone/>
            </a:pPr>
            <a:r>
              <a:rPr lang="ru-RU" sz="2400" dirty="0"/>
              <a:t>Как изменилась равновесная цена?</a:t>
            </a:r>
          </a:p>
          <a:p>
            <a:pPr marL="0" indent="0">
              <a:buNone/>
            </a:pPr>
            <a:r>
              <a:rPr lang="ru-RU" sz="2400" dirty="0"/>
              <a:t>Что могло вызвать изменение спроса? Укажите любое одно обстоятельство (фактор) и объясните его влияние на спрос. (Объяснение должно быть дано применительно к рынку, указанному в тексте задания.)</a:t>
            </a:r>
          </a:p>
          <a:p>
            <a:pPr marL="0" indent="0">
              <a:buNone/>
            </a:pPr>
            <a:r>
              <a:rPr lang="ru-RU" sz="2400" dirty="0"/>
              <a:t>Как изменятся предложение и равновесная цена на данном рынке после начала выделения властями государства Z дотаций заводам-производителям отечественных автомобилей при прочих равных условиях?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51554E54-4971-0B5D-7E3E-462AE00FDB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78562" y="3920736"/>
            <a:ext cx="2852738" cy="2937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623261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CFED918-08FE-397E-990E-DBA0EFBA1F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3200" y="119062"/>
            <a:ext cx="11150600" cy="561975"/>
          </a:xfrm>
        </p:spPr>
        <p:txBody>
          <a:bodyPr>
            <a:normAutofit fontScale="90000"/>
          </a:bodyPr>
          <a:lstStyle/>
          <a:p>
            <a:r>
              <a:rPr lang="ru-RU" dirty="0"/>
              <a:t>Пояснение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D5953EB-7844-3F5D-4758-F1B1757286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200" y="825500"/>
            <a:ext cx="11544300" cy="5803900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dirty="0"/>
              <a:t>1)  ответ на первый вопрос: равновесная цена выросла;</a:t>
            </a:r>
          </a:p>
          <a:p>
            <a:pPr marL="0" indent="0">
              <a:buNone/>
            </a:pPr>
            <a:r>
              <a:rPr lang="ru-RU" dirty="0"/>
              <a:t>2)  ответ на второй вопрос (одно обстоятельство (фактор) с объяснением влияния), например: в государстве Z из-за протекционистской политики властей выросла цена на иномарки. Это приводит к тому, что люди начинают меньше покупать иномарки, отдавая предпочтение их субститутам (товарам-заменителям)  — отечественным автомобилям. В итоге растет спрос на отечественные автомобили;</a:t>
            </a:r>
          </a:p>
          <a:p>
            <a:pPr marL="0" indent="0">
              <a:buNone/>
            </a:pPr>
            <a:r>
              <a:rPr lang="ru-RU" dirty="0"/>
              <a:t>(Может быть названо и объяснено другое обстоятельство / другой фактор.)</a:t>
            </a:r>
          </a:p>
          <a:p>
            <a:pPr marL="0" indent="0">
              <a:buNone/>
            </a:pPr>
            <a:r>
              <a:rPr lang="ru-RU" dirty="0"/>
              <a:t>Засчитывается только объяснение, данное применительно к рынку, указанному в тексте задания.</a:t>
            </a:r>
          </a:p>
          <a:p>
            <a:pPr marL="0" indent="0">
              <a:buNone/>
            </a:pPr>
            <a:r>
              <a:rPr lang="ru-RU" dirty="0"/>
              <a:t>Ответ на второй вопрос засчитывается только при правильном указании обстоятельства/фактора и объяснения).</a:t>
            </a:r>
          </a:p>
          <a:p>
            <a:pPr marL="0" indent="0">
              <a:buNone/>
            </a:pPr>
            <a:r>
              <a:rPr lang="ru-RU" dirty="0"/>
              <a:t>3)  ответ на третий вопрос: начало выделения властями государства Z дотаций заводам-производителям отечественных автомобилей позволило им покрыть долги и модернизировать оборудование, что сократило издержки на производство отечественных автомобилей и привело к увеличению их предложения и сокращению равновесной цены.</a:t>
            </a:r>
          </a:p>
        </p:txBody>
      </p:sp>
    </p:spTree>
    <p:extLst>
      <p:ext uri="{BB962C8B-B14F-4D97-AF65-F5344CB8AC3E}">
        <p14:creationId xmlns:p14="http://schemas.microsoft.com/office/powerpoint/2010/main" val="191831666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7199E595-7083-1AAC-EDE0-75E9E3FE79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200" y="254000"/>
            <a:ext cx="11709400" cy="63881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/>
              <a:t>7. На графике изображено изменение ситуации на потребительском рынке бытовой химии в стране Z. Кривая спроса переместилась из положения D в положение D1 при неизменном предложении S. (На графике P – цена товара; Q – количество товара).</a:t>
            </a:r>
          </a:p>
          <a:p>
            <a:pPr marL="0" indent="0">
              <a:buNone/>
            </a:pPr>
            <a:r>
              <a:rPr lang="ru-RU" sz="2400" dirty="0"/>
              <a:t>Как изменилась равновесная цена?</a:t>
            </a:r>
          </a:p>
          <a:p>
            <a:pPr marL="0" indent="0">
              <a:buNone/>
            </a:pPr>
            <a:r>
              <a:rPr lang="ru-RU" sz="2400" dirty="0"/>
              <a:t>Что могло вызвать изменение спроса? Укажите любое одно обстоятельство (фактор) и объясните его влияние на спрос. (Объяснение должно быть дано применительно к рынку, указанному в тексте задания.)</a:t>
            </a:r>
          </a:p>
          <a:p>
            <a:pPr marL="0" indent="0">
              <a:buNone/>
            </a:pPr>
            <a:r>
              <a:rPr lang="ru-RU" sz="2400" dirty="0"/>
              <a:t>Как изменятся предложение и равновесная цена продукции бытовой химии на рынке государства Z после массового внедрения более экономичной технологии производства данной продукции при прочих равных условиях?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BE158487-470A-5D4F-B1B5-6B2F33789F9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22862" y="3986118"/>
            <a:ext cx="2789238" cy="2871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85813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CB09C95-3FB8-01BA-9201-E842BE2FEF6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1413" y="0"/>
            <a:ext cx="850917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125341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3124137-A8F3-5399-5CF1-51C55ED9C5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6700" y="139701"/>
            <a:ext cx="11087100" cy="761999"/>
          </a:xfrm>
        </p:spPr>
        <p:txBody>
          <a:bodyPr/>
          <a:lstStyle/>
          <a:p>
            <a:r>
              <a:rPr lang="ru-RU" dirty="0"/>
              <a:t>Пояснение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3058A21-4163-4227-1F30-A6CA2E7B36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6700" y="901700"/>
            <a:ext cx="11785600" cy="581659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/>
              <a:t>1)  ответ на первый вопрос: равновесная цена выросла;</a:t>
            </a:r>
          </a:p>
          <a:p>
            <a:pPr marL="0" indent="0">
              <a:buNone/>
            </a:pPr>
            <a:r>
              <a:rPr lang="ru-RU" dirty="0"/>
              <a:t>2)  ответ на второй вопрос (одно обстоятельство (фактор) с объяснением влияния), например: в государстве Z началась масштабная рекламная акция ведущих производителей продукции бытовой химии, это приводит к росту спроса на нее, так как люди охотнее покупают данный вид товаров;</a:t>
            </a:r>
          </a:p>
          <a:p>
            <a:pPr marL="0" indent="0">
              <a:buNone/>
            </a:pPr>
            <a:r>
              <a:rPr lang="ru-RU" dirty="0"/>
              <a:t>(Может быть названо и объяснено другое обстоятельство / другой фактор.)</a:t>
            </a:r>
          </a:p>
          <a:p>
            <a:pPr marL="0" indent="0">
              <a:buNone/>
            </a:pPr>
            <a:r>
              <a:rPr lang="ru-RU" dirty="0"/>
              <a:t>Засчитывается только объяснение, данное применительно к рынку, указанному в тексте задания.</a:t>
            </a:r>
          </a:p>
          <a:p>
            <a:pPr marL="0" indent="0">
              <a:buNone/>
            </a:pPr>
            <a:r>
              <a:rPr lang="ru-RU" dirty="0"/>
              <a:t>Ответ на второй вопрос засчитывается только при правильном указании обстоятельства/фактора и объяснения).</a:t>
            </a:r>
          </a:p>
          <a:p>
            <a:pPr marL="0" indent="0">
              <a:buNone/>
            </a:pPr>
            <a:r>
              <a:rPr lang="ru-RU" dirty="0"/>
              <a:t>3)  ответ на третий вопрос :внедрение более экономичной технологии производства данной продукции сократило издержки на бытовую химию и привело к увеличению её предложения и сокращению равновесной цены.</a:t>
            </a:r>
          </a:p>
        </p:txBody>
      </p:sp>
    </p:spTree>
    <p:extLst>
      <p:ext uri="{BB962C8B-B14F-4D97-AF65-F5344CB8AC3E}">
        <p14:creationId xmlns:p14="http://schemas.microsoft.com/office/powerpoint/2010/main" val="392119778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957A09D7-AD67-1214-307F-FDFDBC90D69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200" y="215900"/>
            <a:ext cx="11709400" cy="64516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/>
              <a:t>8. На графике изображено изменение ситуации на потребительском рынке одежды этнического стиля в стране Z. Кривая спроса переместилась из положения D в положение D1 при неизменном предложении S. (На графике P – цена товара; Q – количество товара).</a:t>
            </a:r>
          </a:p>
          <a:p>
            <a:pPr marL="0" indent="0">
              <a:buNone/>
            </a:pPr>
            <a:r>
              <a:rPr lang="ru-RU" sz="2400" dirty="0"/>
              <a:t>Как изменилась равновесная цена?</a:t>
            </a:r>
          </a:p>
          <a:p>
            <a:pPr marL="0" indent="0">
              <a:buNone/>
            </a:pPr>
            <a:r>
              <a:rPr lang="ru-RU" sz="2400" dirty="0"/>
              <a:t>Что могло вызвать изменение спроса? Укажите любое одно обстоятельство (фактор) и объясните его влияние на спрос. (Объяснение должно быть дано применительно к рынку, указанному в тексте задания.)</a:t>
            </a:r>
          </a:p>
          <a:p>
            <a:pPr marL="0" indent="0">
              <a:buNone/>
            </a:pPr>
            <a:r>
              <a:rPr lang="ru-RU" sz="2400" dirty="0"/>
              <a:t>Как изменятся предложение и равновесная цена одежды этнического стиля на рынке государства Z после удешевления стоимости тканей при прочих равных условиях?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273925C-578E-F06C-B352-3EBB3000165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48201" y="4009989"/>
            <a:ext cx="2679700" cy="27590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300330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CE17BC7-3614-4378-8F75-0C749563FA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5100" y="123825"/>
            <a:ext cx="10083800" cy="765175"/>
          </a:xfrm>
        </p:spPr>
        <p:txBody>
          <a:bodyPr/>
          <a:lstStyle/>
          <a:p>
            <a:r>
              <a:rPr lang="ru-RU" dirty="0"/>
              <a:t>Пояснение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C8EF89C-36A1-6323-E79D-9CF2E590438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5100" y="889000"/>
            <a:ext cx="11772900" cy="571500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/>
              <a:t>1)  ответ на первый вопрос: равновесная цена выросла;</a:t>
            </a:r>
          </a:p>
          <a:p>
            <a:pPr marL="0" indent="0">
              <a:buNone/>
            </a:pPr>
            <a:r>
              <a:rPr lang="ru-RU" dirty="0"/>
              <a:t>2)  ответ на второй вопрос (одно обстоятельство (фактор) с объяснением влияния), например: в государстве Z наблюдается всплеск моды на одежду этнического кроя. Многие молодые люди начинают надевать такие вещи в повседневной жизни, это ведет к росту спроса на них;</a:t>
            </a:r>
          </a:p>
          <a:p>
            <a:pPr marL="0" indent="0">
              <a:buNone/>
            </a:pPr>
            <a:r>
              <a:rPr lang="ru-RU" dirty="0"/>
              <a:t>(Может быть названо и объяснено другое обстоятельство / другой фактор.)</a:t>
            </a:r>
          </a:p>
          <a:p>
            <a:pPr marL="0" indent="0">
              <a:buNone/>
            </a:pPr>
            <a:r>
              <a:rPr lang="ru-RU" dirty="0"/>
              <a:t>Засчитывается только объяснение, данное применительно к рынку, указанному в тексте задания.</a:t>
            </a:r>
          </a:p>
          <a:p>
            <a:pPr marL="0" indent="0">
              <a:buNone/>
            </a:pPr>
            <a:r>
              <a:rPr lang="ru-RU" dirty="0"/>
              <a:t>Ответ на второй вопрос засчитывается только при правильном указании обстоятельства/фактора и объяснения).</a:t>
            </a:r>
          </a:p>
          <a:p>
            <a:pPr marL="0" indent="0">
              <a:buNone/>
            </a:pPr>
            <a:r>
              <a:rPr lang="ru-RU" dirty="0"/>
              <a:t>3)  ответ на третий вопрос: удешевления стоимости тканей сократило издержки на одежды этнического кроя и привело к увеличению её предложения и сокращению равновесной цены.</a:t>
            </a:r>
          </a:p>
        </p:txBody>
      </p:sp>
    </p:spTree>
    <p:extLst>
      <p:ext uri="{BB962C8B-B14F-4D97-AF65-F5344CB8AC3E}">
        <p14:creationId xmlns:p14="http://schemas.microsoft.com/office/powerpoint/2010/main" val="400719040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141A146E-2E10-595A-3A8D-ECF42CAC7CF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2250" y="0"/>
            <a:ext cx="11747500" cy="646747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/>
              <a:t>9. На графике изображено изменение ситуации на потребительском рынке отечественных моторных лодок в стране Z. Кривая спроса переместилась из положения D в положение D1 при неизменном предложении S. (На графике P – цена товара; Q – количество товара).</a:t>
            </a:r>
          </a:p>
          <a:p>
            <a:pPr marL="0" indent="0">
              <a:buNone/>
            </a:pPr>
            <a:r>
              <a:rPr lang="ru-RU" sz="2400" dirty="0"/>
              <a:t>Как изменилась равновесная цена?</a:t>
            </a:r>
          </a:p>
          <a:p>
            <a:pPr marL="0" indent="0">
              <a:buNone/>
            </a:pPr>
            <a:r>
              <a:rPr lang="ru-RU" sz="2400" dirty="0"/>
              <a:t>Что могло вызвать изменение спроса? Укажите любое одно обстоятельство (фактор) и объясните его влияние на спрос. (Объяснение должно быть дано применительно к рынку, указанному в тексте задания.)</a:t>
            </a:r>
          </a:p>
          <a:p>
            <a:pPr marL="0" indent="0">
              <a:buNone/>
            </a:pPr>
            <a:r>
              <a:rPr lang="ru-RU" sz="2400" dirty="0"/>
              <a:t>Как изменятся предложение и равновесная цена на данном рынке после начала выделения властями государства Z дотаций заводам-производителям отечественных моторных лодок при прочих равных условиях?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668E80D-9E4C-EA4A-5072-8A8AFF84F43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94463" y="3818572"/>
            <a:ext cx="2951962" cy="3039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468179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070E824-BBB0-DB6D-5A45-0C138232F7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7500" y="212725"/>
            <a:ext cx="11036300" cy="650875"/>
          </a:xfrm>
        </p:spPr>
        <p:txBody>
          <a:bodyPr>
            <a:normAutofit fontScale="90000"/>
          </a:bodyPr>
          <a:lstStyle/>
          <a:p>
            <a:r>
              <a:rPr lang="ru-RU" dirty="0"/>
              <a:t>Пояснение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F377006-7DF8-04C3-ED65-74B76E90F8B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7500" y="863600"/>
            <a:ext cx="11557000" cy="578167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/>
              <a:t>1)  ответ на первый вопрос: равновесная цена выросла;</a:t>
            </a:r>
          </a:p>
          <a:p>
            <a:pPr marL="0" indent="0">
              <a:buNone/>
            </a:pPr>
            <a:r>
              <a:rPr lang="ru-RU" dirty="0"/>
              <a:t>2)  ответ на второй вопрос (одно обстоятельство (фактор) с объяснением влияния), например: в государстве Z из-за протекционистской политики властей выросла цена на иностранные моторные лодки. Это приводит к тому, что люди начинают меньше покупать их, отдавая предпочтение их субститутам (товарам-заменителям)  — отечественным моторным лодкам. В итоге растет спрос на отечественные моторные лодки;</a:t>
            </a:r>
          </a:p>
          <a:p>
            <a:pPr marL="0" indent="0">
              <a:buNone/>
            </a:pPr>
            <a:r>
              <a:rPr lang="ru-RU" dirty="0"/>
              <a:t>3)  ответ на третий вопрос: начало выделения властями государства Z дотаций отечественным заводам-производителям моторных лодок позволило им покрыть долги и модернизировать оборудование, что сократило издержки на производство отечественных моторных лодок и привело к увеличению их предложения и сокращению равновесной цены.</a:t>
            </a:r>
          </a:p>
        </p:txBody>
      </p:sp>
    </p:spTree>
    <p:extLst>
      <p:ext uri="{BB962C8B-B14F-4D97-AF65-F5344CB8AC3E}">
        <p14:creationId xmlns:p14="http://schemas.microsoft.com/office/powerpoint/2010/main" val="279308005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B637B3C8-9459-3E40-C57A-5FD8BC8DC7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203200"/>
            <a:ext cx="11823700" cy="63881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/>
              <a:t>10. На графике изображено изменение ситуации на потребительском рынке пассажирских железнодорожных перевозок в стране Z. Кривая спроса переместилась из положения D в положение D1 при неизменном предложении S. (На графике P – цена товара; Q – количество товара).</a:t>
            </a:r>
          </a:p>
          <a:p>
            <a:pPr marL="0" indent="0">
              <a:buNone/>
            </a:pPr>
            <a:r>
              <a:rPr lang="ru-RU" sz="2400" dirty="0"/>
              <a:t>Как изменилась равновесная цена?</a:t>
            </a:r>
          </a:p>
          <a:p>
            <a:pPr marL="0" indent="0">
              <a:buNone/>
            </a:pPr>
            <a:r>
              <a:rPr lang="ru-RU" sz="2400" dirty="0"/>
              <a:t>Что могло вызвать изменение спроса? Укажите любое одно обстоятельство (фактор) и объясните его влияние на спрос. (Объяснение должно быть дано применительно к рынку, указанному в тексте задания.)</a:t>
            </a:r>
          </a:p>
          <a:p>
            <a:pPr marL="0" indent="0">
              <a:buNone/>
            </a:pPr>
            <a:r>
              <a:rPr lang="ru-RU" sz="2400" dirty="0"/>
              <a:t>Как изменятся предложение и равновесная цена на данном рынке в условиях появления нового крупного оператора железнодорожных перевозок на рынке государства Z при прочих равных условиях?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BA1F79C-BC04-7E65-3342-96C91DD0E81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7462" y="3994019"/>
            <a:ext cx="2751138" cy="2832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412667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DB7206C-45BF-0317-8087-24F5953D37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9900" y="361949"/>
            <a:ext cx="10795000" cy="638175"/>
          </a:xfrm>
        </p:spPr>
        <p:txBody>
          <a:bodyPr>
            <a:normAutofit fontScale="90000"/>
          </a:bodyPr>
          <a:lstStyle/>
          <a:p>
            <a:r>
              <a:rPr lang="ru-RU" dirty="0"/>
              <a:t>Пояснение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AE528B8-542D-5B1A-A477-2A958B6177A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9900" y="1092200"/>
            <a:ext cx="11391900" cy="5511800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dirty="0"/>
              <a:t>1)  ответ на первый вопрос: равновесная цена уменьшается;</a:t>
            </a:r>
          </a:p>
          <a:p>
            <a:pPr marL="0" indent="0">
              <a:buNone/>
            </a:pPr>
            <a:r>
              <a:rPr lang="ru-RU" dirty="0"/>
              <a:t>2)  ответ на второй вопрос (одно обстоятельство (фактор) с объяснением влияния), например: в государстве Z произошла отмена льготных тарифов для пенсионеров и школьников на услуги, предоставляемые пассажирскими компаниями, специализирующимися на железнодорожных перевозках. Это приводит к тому, что люди начинают меньше покупать билеты на поезда, отдавая предпочтение их альтернативе, где действуют скидки, в итоге сокращается спрос на услуги пассажирских железнодорожных перевозок;</a:t>
            </a:r>
          </a:p>
          <a:p>
            <a:pPr marL="0" indent="0">
              <a:buNone/>
            </a:pPr>
            <a:r>
              <a:rPr lang="ru-RU" dirty="0"/>
              <a:t>(Может быть названо и объяснено другое обстоятельство / другой фактор.)</a:t>
            </a:r>
          </a:p>
          <a:p>
            <a:pPr marL="0" indent="0">
              <a:buNone/>
            </a:pPr>
            <a:r>
              <a:rPr lang="ru-RU" dirty="0"/>
              <a:t>Засчитывается только объяснение, данное применительно к рынку, указанному в тексте задания.</a:t>
            </a:r>
          </a:p>
          <a:p>
            <a:pPr marL="0" indent="0">
              <a:buNone/>
            </a:pPr>
            <a:r>
              <a:rPr lang="ru-RU" dirty="0"/>
              <a:t>Ответ на второй вопрос засчитывается только при правильном указании обстоятельства/фактора и объяснения).</a:t>
            </a:r>
          </a:p>
          <a:p>
            <a:pPr marL="0" indent="0">
              <a:buNone/>
            </a:pPr>
            <a:r>
              <a:rPr lang="ru-RU" dirty="0"/>
              <a:t>3)  ответ на третий вопрос: появление нового крупного оператора железнодорожных перевозок на рынке государства Z приведёт к увеличению предложения и сокращению равновесной цены.</a:t>
            </a:r>
          </a:p>
        </p:txBody>
      </p:sp>
    </p:spTree>
    <p:extLst>
      <p:ext uri="{BB962C8B-B14F-4D97-AF65-F5344CB8AC3E}">
        <p14:creationId xmlns:p14="http://schemas.microsoft.com/office/powerpoint/2010/main" val="37496821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4935CDA5-8E5B-DB80-C922-456561BDB5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5446" y="0"/>
            <a:ext cx="618110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4956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9FDCF42-827D-7507-326B-EE0E77FE0F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215901"/>
            <a:ext cx="11747500" cy="1474788"/>
          </a:xfrm>
        </p:spPr>
        <p:txBody>
          <a:bodyPr>
            <a:noAutofit/>
          </a:bodyPr>
          <a:lstStyle/>
          <a:p>
            <a:r>
              <a:rPr lang="ru-RU" sz="2800" dirty="0"/>
              <a:t>Равновесная цена — это цена, при которой потребитель готов приобрести товар или услугу, а производитель готов продать. Достигается полный компромисс между производителем и покупателем.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4684CAB6-A43F-8C3A-6AA7-2AA8AE0E5EF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84000" y="1626429"/>
            <a:ext cx="9823999" cy="5015670"/>
          </a:xfrm>
        </p:spPr>
      </p:pic>
    </p:spTree>
    <p:extLst>
      <p:ext uri="{BB962C8B-B14F-4D97-AF65-F5344CB8AC3E}">
        <p14:creationId xmlns:p14="http://schemas.microsoft.com/office/powerpoint/2010/main" val="16645806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73CCBE4-A637-ED5D-701D-A321C5C0CD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7800" y="123825"/>
            <a:ext cx="10515600" cy="841375"/>
          </a:xfrm>
        </p:spPr>
        <p:txBody>
          <a:bodyPr/>
          <a:lstStyle/>
          <a:p>
            <a:r>
              <a:rPr lang="ru-RU" dirty="0"/>
              <a:t>Пример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4ED431A-B2B5-3645-1354-1228C510967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7800" y="876300"/>
            <a:ext cx="7518400" cy="5300663"/>
          </a:xfrm>
        </p:spPr>
        <p:txBody>
          <a:bodyPr>
            <a:normAutofit/>
          </a:bodyPr>
          <a:lstStyle/>
          <a:p>
            <a:r>
              <a:rPr lang="ru-RU" sz="2400" dirty="0"/>
              <a:t>На графике изображено изменение ситуации на рынке спортивного питания. Кривая спроса переместилась из положения D в положение D1 при неизменном предложении S. На графике P — цена товара; Q — количество товара.</a:t>
            </a:r>
          </a:p>
          <a:p>
            <a:r>
              <a:rPr lang="ru-RU" sz="2400" dirty="0"/>
              <a:t>Как изменилась равновесная цена?</a:t>
            </a:r>
          </a:p>
          <a:p>
            <a:r>
              <a:rPr lang="ru-RU" sz="2400" dirty="0"/>
              <a:t>Что могло вызвать изменение спроса? Укажите любое одно обстоятельство (фактор) и объясните его влияние на спрос. Объяснение должно быть дано применительно к рынку, указанному в тексте задания.</a:t>
            </a:r>
          </a:p>
          <a:p>
            <a:r>
              <a:rPr lang="ru-RU" sz="2400" dirty="0"/>
              <a:t>Как изменятся предложение и равновесная цена на данном рынке, если будет ожидаться рост цен на спортивное питание при прочих равных условиях?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4894E50-3CC9-C867-7D1E-DACE60D4EBD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96200" y="1584325"/>
            <a:ext cx="3911600" cy="4096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60078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95AE7FE-412F-127D-9166-51DF441465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6700" y="111125"/>
            <a:ext cx="10515600" cy="917575"/>
          </a:xfrm>
        </p:spPr>
        <p:txBody>
          <a:bodyPr/>
          <a:lstStyle/>
          <a:p>
            <a:r>
              <a:rPr lang="ru-RU" dirty="0"/>
              <a:t>Решение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99717D1-2D76-FA3E-5D54-00DB5C61CC3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8000" y="1028700"/>
            <a:ext cx="10845800" cy="5148263"/>
          </a:xfrm>
        </p:spPr>
        <p:txBody>
          <a:bodyPr/>
          <a:lstStyle/>
          <a:p>
            <a:r>
              <a:rPr lang="ru-RU" dirty="0"/>
              <a:t>По условию мы видим, что изменения произошли на рынке спортивного питания.</a:t>
            </a:r>
          </a:p>
          <a:p>
            <a:r>
              <a:rPr lang="ru-RU" dirty="0"/>
              <a:t>Произошло изменение спроса: он увеличился, так как стрелка направлена вправо. </a:t>
            </a:r>
          </a:p>
          <a:p>
            <a:r>
              <a:rPr lang="ru-RU" dirty="0"/>
              <a:t>Равновесная цена выросла из-за увеличение спроса.</a:t>
            </a:r>
          </a:p>
          <a:p>
            <a:r>
              <a:rPr lang="ru-RU" dirty="0"/>
              <a:t>Увеличение спроса на рынке спортивного питания может быть связано с появлением моды на здоровый образ жизни. </a:t>
            </a:r>
          </a:p>
          <a:p>
            <a:r>
              <a:rPr lang="ru-RU" dirty="0"/>
              <a:t>Предложение и равновесная цена увеличатся из-за ожидания роста цен на спортивное питание. 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A7F8753-40F8-9913-794C-CA4B6D84A55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028700"/>
            <a:ext cx="11785600" cy="419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7022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8CA977A7-1D15-D2D2-028F-7334D4C43EA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8900" y="0"/>
            <a:ext cx="11264900" cy="6176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/>
              <a:t>1. На графике изображено изменение ситуации на потребительском рынке роликовых коньков в стране Z. Кривая предложения переместилась из положения S в положение S1 при неизменном спросе D. (На графике P – цена товара; Q – количество товара).</a:t>
            </a:r>
          </a:p>
          <a:p>
            <a:r>
              <a:rPr lang="ru-RU" sz="2400" dirty="0"/>
              <a:t>Как изменилась равновесная цена?</a:t>
            </a:r>
          </a:p>
          <a:p>
            <a:r>
              <a:rPr lang="ru-RU" sz="2400" dirty="0"/>
              <a:t>Укажите любое одно обстоятельство (фактор) и объясните его влияние на предложение. (Объяснение должно быть дано применительно к рынку, указанному в тексте задания.)</a:t>
            </a:r>
          </a:p>
          <a:p>
            <a:r>
              <a:rPr lang="ru-RU" sz="2400" dirty="0"/>
              <a:t>Как изменятся спрос и равновесная цена на данном рынке, если вырастут доходы населения при прочих равных условиях?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7B57F060-B32B-9DCB-307B-651832539DF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70450" y="3827028"/>
            <a:ext cx="2838450" cy="2922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644792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B49A062-03D0-1464-2B2F-4D87B43C67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4800" y="136525"/>
            <a:ext cx="10515600" cy="892175"/>
          </a:xfrm>
        </p:spPr>
        <p:txBody>
          <a:bodyPr/>
          <a:lstStyle/>
          <a:p>
            <a:r>
              <a:rPr lang="ru-RU" dirty="0"/>
              <a:t>Пояснение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7B5653C-B5BA-736E-B813-CA4380C8F7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9700" y="889000"/>
            <a:ext cx="11849100" cy="5832475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dirty="0"/>
              <a:t>1)  ответ на первый вопрос: равновесная цена уменьшилась;</a:t>
            </a:r>
          </a:p>
          <a:p>
            <a:pPr marL="0" indent="0">
              <a:buNone/>
            </a:pPr>
            <a:r>
              <a:rPr lang="ru-RU" dirty="0"/>
              <a:t>2)  ответ на второй вопрос (одно обстоятельство (фактор) с объяснением влияния), например: благодаря появлению на рынке трех новых производителей спортивных товаров и атрибутики, увеличилось общее количество производимых спортивных товаров, предложение роликов выросло;</a:t>
            </a:r>
          </a:p>
          <a:p>
            <a:pPr marL="0" indent="0">
              <a:buNone/>
            </a:pPr>
            <a:r>
              <a:rPr lang="ru-RU" dirty="0"/>
              <a:t>(Может быть названо и объяснено другое обстоятельство / другой фактор.)</a:t>
            </a:r>
          </a:p>
          <a:p>
            <a:pPr marL="0" indent="0">
              <a:buNone/>
            </a:pPr>
            <a:r>
              <a:rPr lang="ru-RU" dirty="0"/>
              <a:t>Засчитывается только объяснение, данное применительно к рынку, указанному в тексте задания.</a:t>
            </a:r>
          </a:p>
          <a:p>
            <a:pPr marL="0" indent="0">
              <a:buNone/>
            </a:pPr>
            <a:r>
              <a:rPr lang="ru-RU" dirty="0"/>
              <a:t>Ответ на второй вопрос засчитывается только при правильном указании обстоятельства/фактора и объяснения).</a:t>
            </a:r>
          </a:p>
          <a:p>
            <a:pPr marL="0" indent="0">
              <a:buNone/>
            </a:pPr>
            <a:r>
              <a:rPr lang="ru-RU" dirty="0"/>
              <a:t>3)  ответ на третий вопрос: рост доходов населения приведёт к увеличению спроса и увеличению равновесной цены.</a:t>
            </a:r>
          </a:p>
          <a:p>
            <a:pPr marL="0" indent="0">
              <a:buNone/>
            </a:pPr>
            <a:r>
              <a:rPr lang="ru-RU" dirty="0"/>
              <a:t>(Ответ на третий вопрос засчитывается только при правильном указании изменения спроса и равновесной цены.)</a:t>
            </a:r>
          </a:p>
        </p:txBody>
      </p:sp>
    </p:spTree>
    <p:extLst>
      <p:ext uri="{BB962C8B-B14F-4D97-AF65-F5344CB8AC3E}">
        <p14:creationId xmlns:p14="http://schemas.microsoft.com/office/powerpoint/2010/main" val="266268975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C79CDB18-4F74-8618-1BAE-F230126E4A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6700" y="215900"/>
            <a:ext cx="11836400" cy="66421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/>
              <a:t>2. На графике изображено изменение ситуации на потребительском рынке рыбы и морепродуктов в стране Z. Кривая предложения переместилась из положения S в положение S1 при неизменном спросе D. (На графике P – цена товара; Q – количество товара).</a:t>
            </a:r>
          </a:p>
          <a:p>
            <a:pPr marL="0" indent="0">
              <a:buNone/>
            </a:pPr>
            <a:r>
              <a:rPr lang="ru-RU" sz="2400" dirty="0"/>
              <a:t>Как изменилась равновесная цена?</a:t>
            </a:r>
          </a:p>
          <a:p>
            <a:pPr marL="0" indent="0">
              <a:buNone/>
            </a:pPr>
            <a:r>
              <a:rPr lang="ru-RU" sz="2400" dirty="0"/>
              <a:t>Что могло вызвать изменение предложения? Укажите любое одно обстоятельство (фактор) и объясните его влияние на предложение. (Объяснение должно быть дано применительно к рынку, указанному в тексте задания.)</a:t>
            </a:r>
          </a:p>
          <a:p>
            <a:pPr marL="0" indent="0">
              <a:buNone/>
            </a:pPr>
            <a:r>
              <a:rPr lang="ru-RU" sz="2400" dirty="0"/>
              <a:t>Как изменятся спрос и равновесная цена на данном рынке, если вырастет число потребителей при прочих равных условиях?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A6EDAC5-7F83-1EEA-F121-9A9CA0026C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10400" y="3429000"/>
            <a:ext cx="3517900" cy="36221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959342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2593</Words>
  <Application>Microsoft Office PowerPoint</Application>
  <PresentationFormat>Широкоэкранный</PresentationFormat>
  <Paragraphs>124</Paragraphs>
  <Slides>26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30" baseType="lpstr">
      <vt:lpstr>Arial</vt:lpstr>
      <vt:lpstr>Calibri</vt:lpstr>
      <vt:lpstr>Calibri Light</vt:lpstr>
      <vt:lpstr>Тема Office</vt:lpstr>
      <vt:lpstr>Задание №21</vt:lpstr>
      <vt:lpstr>Презентация PowerPoint</vt:lpstr>
      <vt:lpstr>Презентация PowerPoint</vt:lpstr>
      <vt:lpstr>Равновесная цена — это цена, при которой потребитель готов приобрести товар или услугу, а производитель готов продать. Достигается полный компромисс между производителем и покупателем.</vt:lpstr>
      <vt:lpstr>Пример</vt:lpstr>
      <vt:lpstr>Решение</vt:lpstr>
      <vt:lpstr>Презентация PowerPoint</vt:lpstr>
      <vt:lpstr>Пояснение</vt:lpstr>
      <vt:lpstr>Презентация PowerPoint</vt:lpstr>
      <vt:lpstr>Пояснение</vt:lpstr>
      <vt:lpstr>Презентация PowerPoint</vt:lpstr>
      <vt:lpstr>Пояснение</vt:lpstr>
      <vt:lpstr>Презентация PowerPoint</vt:lpstr>
      <vt:lpstr>Пояснение</vt:lpstr>
      <vt:lpstr>Презентация PowerPoint</vt:lpstr>
      <vt:lpstr>Пояснение</vt:lpstr>
      <vt:lpstr>Презентация PowerPoint</vt:lpstr>
      <vt:lpstr>Пояснение</vt:lpstr>
      <vt:lpstr>Презентация PowerPoint</vt:lpstr>
      <vt:lpstr>Пояснение</vt:lpstr>
      <vt:lpstr>Презентация PowerPoint</vt:lpstr>
      <vt:lpstr>Пояснение</vt:lpstr>
      <vt:lpstr>Презентация PowerPoint</vt:lpstr>
      <vt:lpstr>Пояснение</vt:lpstr>
      <vt:lpstr>Презентация PowerPoint</vt:lpstr>
      <vt:lpstr>Пояснение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Задание №21</dc:title>
  <dc:creator>Измайлов Никита</dc:creator>
  <cp:lastModifiedBy>Измайлов Никита</cp:lastModifiedBy>
  <cp:revision>1</cp:revision>
  <dcterms:created xsi:type="dcterms:W3CDTF">2023-04-16T15:09:49Z</dcterms:created>
  <dcterms:modified xsi:type="dcterms:W3CDTF">2023-04-16T15:10:09Z</dcterms:modified>
</cp:coreProperties>
</file>