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Default Extension="WAV" ContentType="audio/x-wav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38"/>
  </p:notesMasterIdLst>
  <p:sldIdLst>
    <p:sldId id="286" r:id="rId2"/>
    <p:sldId id="316" r:id="rId3"/>
    <p:sldId id="328" r:id="rId4"/>
    <p:sldId id="305" r:id="rId5"/>
    <p:sldId id="289" r:id="rId6"/>
    <p:sldId id="301" r:id="rId7"/>
    <p:sldId id="306" r:id="rId8"/>
    <p:sldId id="307" r:id="rId9"/>
    <p:sldId id="282" r:id="rId10"/>
    <p:sldId id="314" r:id="rId11"/>
    <p:sldId id="308" r:id="rId12"/>
    <p:sldId id="256" r:id="rId13"/>
    <p:sldId id="315" r:id="rId14"/>
    <p:sldId id="317" r:id="rId15"/>
    <p:sldId id="263" r:id="rId16"/>
    <p:sldId id="321" r:id="rId17"/>
    <p:sldId id="323" r:id="rId18"/>
    <p:sldId id="318" r:id="rId19"/>
    <p:sldId id="290" r:id="rId20"/>
    <p:sldId id="322" r:id="rId21"/>
    <p:sldId id="288" r:id="rId22"/>
    <p:sldId id="320" r:id="rId23"/>
    <p:sldId id="327" r:id="rId24"/>
    <p:sldId id="324" r:id="rId25"/>
    <p:sldId id="287" r:id="rId26"/>
    <p:sldId id="293" r:id="rId27"/>
    <p:sldId id="325" r:id="rId28"/>
    <p:sldId id="326" r:id="rId29"/>
    <p:sldId id="294" r:id="rId30"/>
    <p:sldId id="281" r:id="rId31"/>
    <p:sldId id="334" r:id="rId32"/>
    <p:sldId id="329" r:id="rId33"/>
    <p:sldId id="330" r:id="rId34"/>
    <p:sldId id="332" r:id="rId35"/>
    <p:sldId id="333" r:id="rId36"/>
    <p:sldId id="259" r:id="rId3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94" autoAdjust="0"/>
    <p:restoredTop sz="90929"/>
  </p:normalViewPr>
  <p:slideViewPr>
    <p:cSldViewPr>
      <p:cViewPr>
        <p:scale>
          <a:sx n="64" d="100"/>
          <a:sy n="64" d="100"/>
        </p:scale>
        <p:origin x="-1068" y="-1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00" d="100"/>
        <a:sy n="3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DE4F00-1463-4C8B-8690-70361CCA592D}" type="datetimeFigureOut">
              <a:rPr lang="ru-RU" smtClean="0"/>
              <a:pPr/>
              <a:t>10.04.2019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9FE8B6-B68C-407A-BA82-A96248F628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716749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9FE8B6-B68C-407A-BA82-A96248F628BE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447669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6AD1A9-A983-47BD-A730-F78888E0F3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strips dir="l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866B7B-9D57-4C67-ADCE-BEBA0CE3C7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strips dir="l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10350" y="685800"/>
            <a:ext cx="169545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524000" y="685800"/>
            <a:ext cx="493395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F98B74-2335-408A-9BB0-03371BC3EB5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strips dir="l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EBE372-D74C-4A55-A8BE-36DC1A57DA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strips dir="l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BC4D10-3639-4C8F-9EB1-A85DBA2AEF8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strips dir="l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524000" y="1981200"/>
            <a:ext cx="33147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91100" y="1981200"/>
            <a:ext cx="33147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E4EC3F-5CCD-47E4-A588-60AE16E5DE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strips dir="l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A66D90-00A9-4A4B-BA27-6DF6011C55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strips dir="l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C92412-77CC-4F36-86A7-45EC0BC4EA4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strips dir="l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42F073-E39E-470D-9CCA-B4885EECC0A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strips dir="l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40020C-9205-40BA-8043-B0F1D6DBAA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strips dir="l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93DCFF-19A7-47D0-9E07-D2D4D98277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strips dir="l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9" descr="Now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-1588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524000" y="685800"/>
            <a:ext cx="6705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24000" y="1981200"/>
            <a:ext cx="67818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CC"/>
                </a:solidFill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CC"/>
                </a:solidFill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CC"/>
                </a:solidFill>
                <a:latin typeface="Times New Roman" charset="0"/>
              </a:defRPr>
            </a:lvl1pPr>
          </a:lstStyle>
          <a:p>
            <a:pPr>
              <a:defRPr/>
            </a:pPr>
            <a:fld id="{21384389-ECA6-42B2-B98E-0C42AD9541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strips dir="ld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009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0099"/>
          </a:solidFill>
          <a:latin typeface="Arial Black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0099"/>
          </a:solidFill>
          <a:latin typeface="Arial Black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0099"/>
          </a:solidFill>
          <a:latin typeface="Arial Black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0099"/>
          </a:solidFill>
          <a:latin typeface="Arial Black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0099"/>
          </a:solidFill>
          <a:latin typeface="Arial Black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0099"/>
          </a:solidFill>
          <a:latin typeface="Arial Black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0099"/>
          </a:solidFill>
          <a:latin typeface="Arial Black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0099"/>
          </a:solidFill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rgbClr val="0000CC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0000CC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0000CC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000CC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00CC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00CC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00CC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00CC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00CC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media" Target="../media/media1.WAV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1.WAV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media" Target="file:///G:\&#1087;&#1086;&#1076;&#1075;&#1086;&#1090;&#1086;&#1074;&#1082;&#1072;%20&#1082;%20&#1086;&#1090;&#1082;&#1088;&#1099;&#1090;&#1086;&#1084;&#1091;%20&#1091;&#1088;&#1086;&#1082;&#1091;\&#1092;&#1080;&#1079;&#1084;&#1080;&#1085;&#1091;&#1090;&#1082;&#1072;%20&#1082;&#1086;&#1089;&#1084;&#1086;&#1089;%20(online-video-cutter.com).mp4" TargetMode="External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&#1055;&#1086;&#1083;&#1100;&#1079;&#1086;&#1074;&#1072;&#1090;&#1077;&#1083;&#1100;\Desktop\&#1087;&#1086;&#1076;&#1075;&#1086;&#1090;&#1086;&#1074;&#1082;&#1072;%20&#1082;%20&#1086;&#1090;&#1082;&#1088;&#1099;&#1090;&#1086;&#1084;&#1091;%20&#1091;&#1088;&#1086;&#1082;&#1091;%20&#1087;&#1086;%20&#1084;&#1072;&#1090;&#1077;&#1084;&#1072;&#1090;&#1080;&#1082;&#1077;\&#1092;&#1080;&#1079;&#1084;&#1080;&#1085;&#1091;&#1090;&#1082;&#1072;%20&#1082;&#1086;&#1089;&#1084;&#1086;&#1089;%20(online-video-cutter.com).mp4" TargetMode="External"/><Relationship Id="rId4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>
          <a:xfrm>
            <a:off x="1187450" y="1125538"/>
            <a:ext cx="8229600" cy="1143000"/>
          </a:xfrm>
        </p:spPr>
        <p:txBody>
          <a:bodyPr/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Что будем делать?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-541338" y="4652963"/>
            <a:ext cx="8229601" cy="1143000"/>
          </a:xfrm>
          <a:prstGeom prst="rect">
            <a:avLst/>
          </a:prstGeom>
        </p:spPr>
        <p:txBody>
          <a:bodyPr lIns="91430" tIns="45715" rIns="91430" bIns="45715" anchor="ctr">
            <a:normAutofit/>
          </a:bodyPr>
          <a:lstStyle/>
          <a:p>
            <a:pPr algn="ctr">
              <a:defRPr/>
            </a:pPr>
            <a:r>
              <a:rPr lang="ru-RU" sz="4400" b="1" dirty="0">
                <a:solidFill>
                  <a:srgbClr val="0070C0"/>
                </a:solidFill>
                <a:ea typeface="+mj-ea"/>
                <a:cs typeface="+mj-cs"/>
              </a:rPr>
              <a:t>Будем  решать задачу.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914400" y="2852738"/>
            <a:ext cx="8229600" cy="1143000"/>
          </a:xfrm>
          <a:prstGeom prst="rect">
            <a:avLst/>
          </a:prstGeom>
        </p:spPr>
        <p:txBody>
          <a:bodyPr lIns="91430" tIns="45715" rIns="91430" bIns="45715" anchor="ctr">
            <a:normAutofit/>
          </a:bodyPr>
          <a:lstStyle/>
          <a:p>
            <a:pPr algn="ctr">
              <a:defRPr/>
            </a:pPr>
            <a:r>
              <a:rPr lang="ru-RU" sz="4400" b="1" dirty="0">
                <a:solidFill>
                  <a:srgbClr val="0070C0"/>
                </a:solidFill>
                <a:ea typeface="+mj-ea"/>
                <a:cs typeface="+mj-cs"/>
              </a:rPr>
              <a:t>Будем  считать.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403350" y="2060575"/>
            <a:ext cx="8229600" cy="1143000"/>
          </a:xfrm>
          <a:prstGeom prst="rect">
            <a:avLst/>
          </a:prstGeom>
        </p:spPr>
        <p:txBody>
          <a:bodyPr lIns="91430" tIns="45715" rIns="91430" bIns="45715" anchor="ctr">
            <a:normAutofit/>
          </a:bodyPr>
          <a:lstStyle/>
          <a:p>
            <a:pPr algn="ctr">
              <a:defRPr/>
            </a:pPr>
            <a:r>
              <a:rPr lang="ru-RU" sz="4400" b="1" dirty="0">
                <a:solidFill>
                  <a:srgbClr val="0070C0"/>
                </a:solidFill>
                <a:ea typeface="+mj-ea"/>
                <a:cs typeface="+mj-cs"/>
              </a:rPr>
              <a:t>Будем  писать.</a:t>
            </a: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flipV="1">
            <a:off x="3962400" y="1219200"/>
            <a:ext cx="73025" cy="288925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V="1">
            <a:off x="6553200" y="1143000"/>
            <a:ext cx="71438" cy="285750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V="1">
            <a:off x="4211638" y="2205038"/>
            <a:ext cx="73025" cy="287337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6516688" y="2133600"/>
            <a:ext cx="71437" cy="287338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V="1">
            <a:off x="6156325" y="2997200"/>
            <a:ext cx="71438" cy="288925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V="1">
            <a:off x="5508625" y="4797425"/>
            <a:ext cx="71438" cy="287338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3635375" y="2997200"/>
            <a:ext cx="73025" cy="288925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V="1">
            <a:off x="1258888" y="4797425"/>
            <a:ext cx="73025" cy="288925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21" name="Заголовок 1"/>
          <p:cNvSpPr txBox="1">
            <a:spLocks/>
          </p:cNvSpPr>
          <p:nvPr/>
        </p:nvSpPr>
        <p:spPr>
          <a:xfrm>
            <a:off x="0" y="5713412"/>
            <a:ext cx="8229600" cy="1144588"/>
          </a:xfrm>
          <a:prstGeom prst="rect">
            <a:avLst/>
          </a:prstGeom>
        </p:spPr>
        <p:txBody>
          <a:bodyPr lIns="91430" tIns="45715" rIns="91430" bIns="45715" anchor="ctr">
            <a:normAutofit/>
          </a:bodyPr>
          <a:lstStyle/>
          <a:p>
            <a:pPr algn="ctr">
              <a:defRPr/>
            </a:pPr>
            <a:r>
              <a:rPr lang="ru-RU" sz="4400" b="1" dirty="0">
                <a:solidFill>
                  <a:srgbClr val="0070C0"/>
                </a:solidFill>
                <a:ea typeface="+mj-ea"/>
                <a:cs typeface="+mj-cs"/>
              </a:rPr>
              <a:t>Будем  </a:t>
            </a:r>
            <a:r>
              <a:rPr lang="ru-RU" sz="4400" b="1" dirty="0" smtClean="0">
                <a:solidFill>
                  <a:srgbClr val="0070C0"/>
                </a:solidFill>
                <a:ea typeface="+mj-ea"/>
                <a:cs typeface="+mj-cs"/>
              </a:rPr>
              <a:t>делить и умножать.</a:t>
            </a:r>
            <a:endParaRPr lang="ru-RU" sz="4400" b="1" dirty="0">
              <a:solidFill>
                <a:srgbClr val="0070C0"/>
              </a:solidFill>
              <a:ea typeface="+mj-ea"/>
              <a:cs typeface="+mj-cs"/>
            </a:endParaRPr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 flipV="1">
            <a:off x="3581400" y="5867400"/>
            <a:ext cx="73025" cy="285750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V="1">
            <a:off x="1295400" y="5867400"/>
            <a:ext cx="73025" cy="288925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4932363" y="3284538"/>
            <a:ext cx="504825" cy="1587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pic>
        <p:nvPicPr>
          <p:cNvPr id="2067" name="Picture 2" descr="http://borisovna.rusedu.net/gallery/4998/previews/Uchu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2286000"/>
            <a:ext cx="15811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Группа 30"/>
          <p:cNvGrpSpPr>
            <a:grpSpLocks/>
          </p:cNvGrpSpPr>
          <p:nvPr/>
        </p:nvGrpSpPr>
        <p:grpSpPr bwMode="auto">
          <a:xfrm>
            <a:off x="914400" y="300038"/>
            <a:ext cx="8229600" cy="823912"/>
            <a:chOff x="843161" y="-1252097"/>
            <a:chExt cx="8229600" cy="1143850"/>
          </a:xfrm>
          <a:solidFill>
            <a:srgbClr val="FFFF00"/>
          </a:solidFill>
        </p:grpSpPr>
        <p:sp>
          <p:nvSpPr>
            <p:cNvPr id="32" name="Заголовок 1"/>
            <p:cNvSpPr txBox="1">
              <a:spLocks/>
            </p:cNvSpPr>
            <p:nvPr/>
          </p:nvSpPr>
          <p:spPr>
            <a:xfrm>
              <a:off x="843161" y="-1252097"/>
              <a:ext cx="8229600" cy="1143850"/>
            </a:xfrm>
            <a:prstGeom prst="rect">
              <a:avLst/>
            </a:prstGeom>
            <a:grpFill/>
          </p:spPr>
          <p:txBody>
            <a:bodyPr anchor="ctr">
              <a:normAutofit fontScale="92500" lnSpcReduction="10000"/>
            </a:bodyPr>
            <a:lstStyle/>
            <a:p>
              <a:pPr algn="ctr">
                <a:defRPr/>
              </a:pPr>
              <a:r>
                <a:rPr lang="ru-RU" sz="5400" b="1" dirty="0">
                  <a:solidFill>
                    <a:srgbClr val="00B050"/>
                  </a:solidFill>
                  <a:ea typeface="+mj-ea"/>
                  <a:cs typeface="+mj-cs"/>
                </a:rPr>
                <a:t>Будет </a:t>
              </a:r>
              <a:r>
                <a:rPr lang="ru-RU" sz="5400" b="1" dirty="0" smtClean="0">
                  <a:solidFill>
                    <a:srgbClr val="00B050"/>
                  </a:solidFill>
                  <a:ea typeface="+mj-ea"/>
                  <a:cs typeface="+mj-cs"/>
                </a:rPr>
                <a:t>урок «Математики»</a:t>
              </a:r>
              <a:endParaRPr lang="ru-RU" sz="5400" b="1" dirty="0">
                <a:solidFill>
                  <a:srgbClr val="00B050"/>
                </a:solidFill>
                <a:ea typeface="+mj-ea"/>
                <a:cs typeface="+mj-cs"/>
              </a:endParaRPr>
            </a:p>
          </p:txBody>
        </p:sp>
        <p:cxnSp>
          <p:nvCxnSpPr>
            <p:cNvPr id="33" name="Прямая соединительная линия 32"/>
            <p:cNvCxnSpPr/>
            <p:nvPr/>
          </p:nvCxnSpPr>
          <p:spPr>
            <a:xfrm flipV="1">
              <a:off x="1833761" y="-1139696"/>
              <a:ext cx="71438" cy="288717"/>
            </a:xfrm>
            <a:prstGeom prst="line">
              <a:avLst/>
            </a:prstGeom>
            <a:grpFill/>
            <a:ln w="38100">
              <a:solidFill>
                <a:srgbClr val="CC0000"/>
              </a:solidFill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35" name="Прямая соединительная линия 34"/>
            <p:cNvCxnSpPr/>
            <p:nvPr/>
          </p:nvCxnSpPr>
          <p:spPr>
            <a:xfrm flipV="1">
              <a:off x="6177161" y="-1245486"/>
              <a:ext cx="71438" cy="286512"/>
            </a:xfrm>
            <a:prstGeom prst="line">
              <a:avLst/>
            </a:prstGeom>
            <a:grpFill/>
            <a:ln w="38100">
              <a:solidFill>
                <a:srgbClr val="CC0000"/>
              </a:solidFill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34" name="Прямая соединительная линия 33"/>
            <p:cNvCxnSpPr/>
            <p:nvPr/>
          </p:nvCxnSpPr>
          <p:spPr>
            <a:xfrm flipV="1">
              <a:off x="3814961" y="-1245486"/>
              <a:ext cx="71438" cy="286512"/>
            </a:xfrm>
            <a:prstGeom prst="line">
              <a:avLst/>
            </a:prstGeom>
            <a:grpFill/>
            <a:ln w="38100">
              <a:solidFill>
                <a:srgbClr val="CC0000"/>
              </a:solidFill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</p:grpSp>
      <p:cxnSp>
        <p:nvCxnSpPr>
          <p:cNvPr id="36" name="Прямая соединительная линия 35"/>
          <p:cNvCxnSpPr/>
          <p:nvPr/>
        </p:nvCxnSpPr>
        <p:spPr>
          <a:xfrm>
            <a:off x="1828800" y="1295400"/>
            <a:ext cx="287338" cy="3175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flipV="1">
            <a:off x="3779838" y="4797425"/>
            <a:ext cx="71437" cy="288925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27" name="Заголовок 1"/>
          <p:cNvSpPr txBox="1">
            <a:spLocks/>
          </p:cNvSpPr>
          <p:nvPr/>
        </p:nvSpPr>
        <p:spPr>
          <a:xfrm>
            <a:off x="0" y="3573463"/>
            <a:ext cx="8697913" cy="1143000"/>
          </a:xfrm>
          <a:prstGeom prst="rect">
            <a:avLst/>
          </a:prstGeom>
        </p:spPr>
        <p:txBody>
          <a:bodyPr lIns="91430" tIns="45715" rIns="91430" bIns="45715" anchor="ctr">
            <a:normAutofit/>
          </a:bodyPr>
          <a:lstStyle/>
          <a:p>
            <a:pPr algn="ctr">
              <a:defRPr/>
            </a:pPr>
            <a:r>
              <a:rPr lang="ru-RU" sz="4400" b="1" dirty="0">
                <a:solidFill>
                  <a:srgbClr val="0070C0"/>
                </a:solidFill>
                <a:ea typeface="+mj-ea"/>
                <a:cs typeface="+mj-cs"/>
              </a:rPr>
              <a:t>Будем  решать </a:t>
            </a:r>
            <a:r>
              <a:rPr lang="ru-RU" sz="4400" b="1" dirty="0" smtClean="0">
                <a:solidFill>
                  <a:srgbClr val="0070C0"/>
                </a:solidFill>
                <a:ea typeface="+mj-ea"/>
                <a:cs typeface="+mj-cs"/>
              </a:rPr>
              <a:t>примеры.</a:t>
            </a:r>
            <a:endParaRPr lang="ru-RU" sz="4400" b="1" dirty="0">
              <a:solidFill>
                <a:srgbClr val="0070C0"/>
              </a:solidFill>
              <a:ea typeface="+mj-ea"/>
              <a:cs typeface="+mj-cs"/>
            </a:endParaRPr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 flipV="1">
            <a:off x="1676400" y="3733800"/>
            <a:ext cx="71437" cy="290512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flipV="1">
            <a:off x="4191000" y="3733800"/>
            <a:ext cx="73025" cy="290512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flipV="1">
            <a:off x="6516688" y="3789363"/>
            <a:ext cx="71437" cy="288925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V="1">
            <a:off x="6629400" y="5943600"/>
            <a:ext cx="73025" cy="285750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5791200" y="6096000"/>
            <a:ext cx="287338" cy="3175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5" grpId="0" autoUpdateAnimBg="0"/>
      <p:bldP spid="6" grpId="0" autoUpdateAnimBg="0"/>
      <p:bldP spid="21" grpId="0" autoUpdateAnimBg="0"/>
      <p:bldP spid="27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9154" name="Picture 2" descr="C:\Users\Пользователь\Desktop\подготовка к открытому уроку\АНИМАШКИ\sme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990600"/>
            <a:ext cx="4876800" cy="487680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ÐÐ°ÑÑÐ¸Ð½ÐºÐ¸ Ð¿Ð¾ Ð·Ð°Ð¿ÑÐ¾ÑÑ Ð¿Ð»Ð°Ð½ÐµÑÐ° Ð¼Ð°ÑÑ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81000" y="0"/>
            <a:ext cx="9753601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04800" y="457200"/>
            <a:ext cx="1905000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МАРС</a:t>
            </a:r>
            <a:endParaRPr lang="ru-RU" sz="4000" b="1" dirty="0"/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830997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4800" b="1" dirty="0">
                <a:latin typeface="Arial" pitchFamily="34" charset="0"/>
                <a:cs typeface="Arial" pitchFamily="34" charset="0"/>
              </a:rPr>
              <a:t>Назови пропущенные числа.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304329" y="1143000"/>
            <a:ext cx="6647974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9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charset="0"/>
              </a:rPr>
              <a:t>42</a:t>
            </a:r>
            <a:r>
              <a:rPr lang="ru-RU" sz="9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charset="0"/>
              </a:rPr>
              <a:t>, …, </a:t>
            </a:r>
            <a:r>
              <a:rPr lang="ru-RU" sz="9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charset="0"/>
              </a:rPr>
              <a:t>…,45</a:t>
            </a:r>
            <a:endParaRPr lang="ru-RU" sz="96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0894" y="3657600"/>
            <a:ext cx="8796126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charset="0"/>
              </a:rPr>
              <a:t>42 - </a:t>
            </a:r>
            <a:r>
              <a:rPr lang="ru-RU" sz="5400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charset="0"/>
              </a:rPr>
              <a:t>__десятка</a:t>
            </a:r>
            <a:r>
              <a:rPr lang="ru-RU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charset="0"/>
              </a:rPr>
              <a:t> и </a:t>
            </a:r>
            <a:r>
              <a:rPr lang="ru-RU" sz="5400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charset="0"/>
              </a:rPr>
              <a:t>__единицы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V="1">
            <a:off x="4114800" y="0"/>
            <a:ext cx="73025" cy="288925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7391400" y="0"/>
            <a:ext cx="73025" cy="290512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3200400" y="228600"/>
            <a:ext cx="287338" cy="0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2057400" y="0"/>
            <a:ext cx="73025" cy="288925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1219200" y="228600"/>
            <a:ext cx="287338" cy="0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5181600" y="228600"/>
            <a:ext cx="533400" cy="0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5181600" y="-203775"/>
            <a:ext cx="457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err="1" smtClean="0"/>
              <a:t>н</a:t>
            </a:r>
            <a:endParaRPr lang="ru-RU" sz="3200" b="1" dirty="0"/>
          </a:p>
        </p:txBody>
      </p:sp>
      <p:grpSp>
        <p:nvGrpSpPr>
          <p:cNvPr id="24" name="Группа 23"/>
          <p:cNvGrpSpPr/>
          <p:nvPr/>
        </p:nvGrpSpPr>
        <p:grpSpPr>
          <a:xfrm>
            <a:off x="0" y="2667000"/>
            <a:ext cx="9144000" cy="737175"/>
            <a:chOff x="-255554" y="3352800"/>
            <a:chExt cx="9144000" cy="737175"/>
          </a:xfrm>
        </p:grpSpPr>
        <p:sp>
          <p:nvSpPr>
            <p:cNvPr id="4" name="TextBox 3"/>
            <p:cNvSpPr txBox="1"/>
            <p:nvPr/>
          </p:nvSpPr>
          <p:spPr>
            <a:xfrm>
              <a:off x="-255554" y="3505200"/>
              <a:ext cx="9144000" cy="58477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>
                <a:defRPr/>
              </a:pPr>
              <a:r>
                <a:rPr lang="ru-RU" sz="3200" b="1" dirty="0" smtClean="0">
                  <a:latin typeface="Arial" pitchFamily="34" charset="0"/>
                  <a:cs typeface="Arial" pitchFamily="34" charset="0"/>
                </a:rPr>
                <a:t>Скажи </a:t>
              </a:r>
              <a:r>
                <a:rPr lang="ru-RU" sz="3200" b="1" dirty="0">
                  <a:latin typeface="Arial" pitchFamily="34" charset="0"/>
                  <a:cs typeface="Arial" pitchFamily="34" charset="0"/>
                </a:rPr>
                <a:t>сколько десятков и единиц в числах.</a:t>
              </a:r>
            </a:p>
          </p:txBody>
        </p:sp>
        <p:cxnSp>
          <p:nvCxnSpPr>
            <p:cNvPr id="8" name="Прямая соединительная линия 7"/>
            <p:cNvCxnSpPr/>
            <p:nvPr/>
          </p:nvCxnSpPr>
          <p:spPr>
            <a:xfrm flipV="1">
              <a:off x="7543800" y="3352801"/>
              <a:ext cx="76200" cy="304799"/>
            </a:xfrm>
            <a:prstGeom prst="line">
              <a:avLst/>
            </a:prstGeom>
            <a:ln w="38100">
              <a:solidFill>
                <a:srgbClr val="CC0000"/>
              </a:solidFill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/>
            <p:cNvCxnSpPr/>
            <p:nvPr/>
          </p:nvCxnSpPr>
          <p:spPr>
            <a:xfrm flipV="1">
              <a:off x="1752600" y="3352800"/>
              <a:ext cx="71437" cy="288925"/>
            </a:xfrm>
            <a:prstGeom prst="line">
              <a:avLst/>
            </a:prstGeom>
            <a:ln w="38100">
              <a:solidFill>
                <a:srgbClr val="CC0000"/>
              </a:solidFill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flipV="1">
              <a:off x="963646" y="3352800"/>
              <a:ext cx="71437" cy="288925"/>
            </a:xfrm>
            <a:prstGeom prst="line">
              <a:avLst/>
            </a:prstGeom>
            <a:ln w="38100">
              <a:solidFill>
                <a:srgbClr val="CC0000"/>
              </a:solidFill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flipV="1">
              <a:off x="3783046" y="3352800"/>
              <a:ext cx="71437" cy="288925"/>
            </a:xfrm>
            <a:prstGeom prst="line">
              <a:avLst/>
            </a:prstGeom>
            <a:ln w="38100">
              <a:solidFill>
                <a:srgbClr val="CC0000"/>
              </a:solidFill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/>
            <p:cNvCxnSpPr/>
            <p:nvPr/>
          </p:nvCxnSpPr>
          <p:spPr>
            <a:xfrm flipV="1">
              <a:off x="6373846" y="3352800"/>
              <a:ext cx="71437" cy="288925"/>
            </a:xfrm>
            <a:prstGeom prst="line">
              <a:avLst/>
            </a:prstGeom>
            <a:ln w="38100">
              <a:solidFill>
                <a:srgbClr val="CC0000"/>
              </a:solidFill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>
              <a:off x="2563846" y="3581400"/>
              <a:ext cx="287338" cy="0"/>
            </a:xfrm>
            <a:prstGeom prst="line">
              <a:avLst/>
            </a:prstGeom>
            <a:ln w="38100">
              <a:solidFill>
                <a:srgbClr val="CC0000"/>
              </a:solidFill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>
              <a:off x="4316446" y="3581400"/>
              <a:ext cx="381000" cy="0"/>
            </a:xfrm>
            <a:prstGeom prst="line">
              <a:avLst/>
            </a:prstGeom>
            <a:ln w="38100">
              <a:solidFill>
                <a:srgbClr val="CC0000"/>
              </a:solidFill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25" name="Прямоугольник 24"/>
          <p:cNvSpPr/>
          <p:nvPr/>
        </p:nvSpPr>
        <p:spPr>
          <a:xfrm>
            <a:off x="119274" y="3657600"/>
            <a:ext cx="8796126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charset="0"/>
              </a:rPr>
              <a:t>43 - </a:t>
            </a:r>
            <a:r>
              <a:rPr lang="ru-RU" sz="5400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charset="0"/>
              </a:rPr>
              <a:t>__десятка</a:t>
            </a:r>
            <a:r>
              <a:rPr lang="ru-RU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charset="0"/>
              </a:rPr>
              <a:t> и </a:t>
            </a:r>
            <a:r>
              <a:rPr lang="ru-RU" sz="5400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charset="0"/>
              </a:rPr>
              <a:t>__единицы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52400" y="3657600"/>
            <a:ext cx="8796126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charset="0"/>
              </a:rPr>
              <a:t>44 - </a:t>
            </a:r>
            <a:r>
              <a:rPr lang="ru-RU" sz="5400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charset="0"/>
              </a:rPr>
              <a:t>__десятка</a:t>
            </a:r>
            <a:r>
              <a:rPr lang="ru-RU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charset="0"/>
              </a:rPr>
              <a:t> и </a:t>
            </a:r>
            <a:r>
              <a:rPr lang="ru-RU" sz="5400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charset="0"/>
              </a:rPr>
              <a:t>__единицы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52400" y="3648670"/>
            <a:ext cx="8255913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charset="0"/>
              </a:rPr>
              <a:t>45 - </a:t>
            </a:r>
            <a:r>
              <a:rPr lang="ru-RU" sz="5400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charset="0"/>
              </a:rPr>
              <a:t>__десятка</a:t>
            </a:r>
            <a:r>
              <a:rPr lang="ru-RU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charset="0"/>
              </a:rPr>
              <a:t> и </a:t>
            </a:r>
            <a:r>
              <a:rPr lang="ru-RU" sz="5400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charset="0"/>
              </a:rPr>
              <a:t>__единиц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charset="0"/>
            </a:endParaRPr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 flipV="1">
            <a:off x="3352800" y="3657600"/>
            <a:ext cx="73025" cy="288925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flipV="1">
            <a:off x="7696200" y="3657600"/>
            <a:ext cx="73025" cy="288925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grpSp>
        <p:nvGrpSpPr>
          <p:cNvPr id="30" name="Группа 29"/>
          <p:cNvGrpSpPr/>
          <p:nvPr/>
        </p:nvGrpSpPr>
        <p:grpSpPr>
          <a:xfrm>
            <a:off x="255554" y="4953000"/>
            <a:ext cx="8888446" cy="1399639"/>
            <a:chOff x="0" y="3429000"/>
            <a:chExt cx="8888446" cy="1399639"/>
          </a:xfrm>
        </p:grpSpPr>
        <p:sp>
          <p:nvSpPr>
            <p:cNvPr id="31" name="TextBox 30"/>
            <p:cNvSpPr txBox="1"/>
            <p:nvPr/>
          </p:nvSpPr>
          <p:spPr>
            <a:xfrm>
              <a:off x="0" y="3505200"/>
              <a:ext cx="8888446" cy="132343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>
                <a:defRPr/>
              </a:pPr>
              <a:r>
                <a:rPr lang="ru-RU" sz="4000" b="1" dirty="0" smtClean="0">
                  <a:latin typeface="Arial" pitchFamily="34" charset="0"/>
                  <a:cs typeface="Arial" pitchFamily="34" charset="0"/>
                </a:rPr>
                <a:t>Я сказал (а) </a:t>
              </a:r>
              <a:r>
                <a:rPr lang="ru-RU" sz="4000" b="1" dirty="0">
                  <a:latin typeface="Arial" pitchFamily="34" charset="0"/>
                  <a:cs typeface="Arial" pitchFamily="34" charset="0"/>
                </a:rPr>
                <a:t>сколько десятков и единиц в числах.</a:t>
              </a:r>
            </a:p>
          </p:txBody>
        </p:sp>
        <p:cxnSp>
          <p:nvCxnSpPr>
            <p:cNvPr id="32" name="Прямая соединительная линия 31"/>
            <p:cNvCxnSpPr/>
            <p:nvPr/>
          </p:nvCxnSpPr>
          <p:spPr>
            <a:xfrm flipV="1">
              <a:off x="6373846" y="3429000"/>
              <a:ext cx="76200" cy="304799"/>
            </a:xfrm>
            <a:prstGeom prst="line">
              <a:avLst/>
            </a:prstGeom>
            <a:ln w="38100">
              <a:solidFill>
                <a:srgbClr val="CC0000"/>
              </a:solidFill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33" name="Прямая соединительная линия 32"/>
            <p:cNvCxnSpPr/>
            <p:nvPr/>
          </p:nvCxnSpPr>
          <p:spPr>
            <a:xfrm flipV="1">
              <a:off x="2944846" y="4038600"/>
              <a:ext cx="71437" cy="288925"/>
            </a:xfrm>
            <a:prstGeom prst="line">
              <a:avLst/>
            </a:prstGeom>
            <a:ln w="38100">
              <a:solidFill>
                <a:srgbClr val="CC0000"/>
              </a:solidFill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34" name="Прямая соединительная линия 33"/>
            <p:cNvCxnSpPr/>
            <p:nvPr/>
          </p:nvCxnSpPr>
          <p:spPr>
            <a:xfrm flipV="1">
              <a:off x="1801846" y="3429000"/>
              <a:ext cx="71437" cy="288925"/>
            </a:xfrm>
            <a:prstGeom prst="line">
              <a:avLst/>
            </a:prstGeom>
            <a:ln w="38100">
              <a:solidFill>
                <a:srgbClr val="CC0000"/>
              </a:solidFill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35" name="Прямая соединительная линия 34"/>
            <p:cNvCxnSpPr/>
            <p:nvPr/>
          </p:nvCxnSpPr>
          <p:spPr>
            <a:xfrm flipV="1">
              <a:off x="3859246" y="3429000"/>
              <a:ext cx="71437" cy="288925"/>
            </a:xfrm>
            <a:prstGeom prst="line">
              <a:avLst/>
            </a:prstGeom>
            <a:ln w="38100">
              <a:solidFill>
                <a:srgbClr val="CC0000"/>
              </a:solidFill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36" name="Прямая соединительная линия 35"/>
            <p:cNvCxnSpPr/>
            <p:nvPr/>
          </p:nvCxnSpPr>
          <p:spPr>
            <a:xfrm flipV="1">
              <a:off x="1497046" y="4038600"/>
              <a:ext cx="71437" cy="288925"/>
            </a:xfrm>
            <a:prstGeom prst="line">
              <a:avLst/>
            </a:prstGeom>
            <a:ln w="38100">
              <a:solidFill>
                <a:srgbClr val="CC0000"/>
              </a:solidFill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38" name="Прямая соединительная линия 37"/>
            <p:cNvCxnSpPr/>
            <p:nvPr/>
          </p:nvCxnSpPr>
          <p:spPr>
            <a:xfrm>
              <a:off x="4926046" y="3581400"/>
              <a:ext cx="287338" cy="0"/>
            </a:xfrm>
            <a:prstGeom prst="line">
              <a:avLst/>
            </a:prstGeom>
            <a:ln w="38100">
              <a:solidFill>
                <a:srgbClr val="CC0000"/>
              </a:solidFill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39" name="Прямая соединительная линия 38"/>
            <p:cNvCxnSpPr/>
            <p:nvPr/>
          </p:nvCxnSpPr>
          <p:spPr>
            <a:xfrm>
              <a:off x="7059646" y="3657600"/>
              <a:ext cx="457200" cy="0"/>
            </a:xfrm>
            <a:prstGeom prst="line">
              <a:avLst/>
            </a:prstGeom>
            <a:ln w="38100">
              <a:solidFill>
                <a:srgbClr val="CC0000"/>
              </a:solidFill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40" name="Группа 39"/>
          <p:cNvGrpSpPr/>
          <p:nvPr/>
        </p:nvGrpSpPr>
        <p:grpSpPr>
          <a:xfrm>
            <a:off x="914400" y="1447800"/>
            <a:ext cx="7396064" cy="1077575"/>
            <a:chOff x="0" y="166688"/>
            <a:chExt cx="7226142" cy="1077575"/>
          </a:xfrm>
        </p:grpSpPr>
        <p:sp>
          <p:nvSpPr>
            <p:cNvPr id="41" name="TextBox 40"/>
            <p:cNvSpPr txBox="1"/>
            <p:nvPr/>
          </p:nvSpPr>
          <p:spPr>
            <a:xfrm>
              <a:off x="0" y="228600"/>
              <a:ext cx="7226142" cy="1015663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6000" b="1" dirty="0" smtClean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Что ты сделал (а)?</a:t>
              </a:r>
              <a:endParaRPr lang="ru-RU" sz="6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42" name="Прямая соединительная линия 41"/>
            <p:cNvCxnSpPr/>
            <p:nvPr/>
          </p:nvCxnSpPr>
          <p:spPr>
            <a:xfrm>
              <a:off x="223348" y="319088"/>
              <a:ext cx="228600" cy="0"/>
            </a:xfrm>
            <a:prstGeom prst="line">
              <a:avLst/>
            </a:prstGeom>
            <a:ln w="38100">
              <a:solidFill>
                <a:srgbClr val="CC0000"/>
              </a:solidFill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43" name="Прямая соединительная линия 42"/>
            <p:cNvCxnSpPr/>
            <p:nvPr/>
          </p:nvCxnSpPr>
          <p:spPr>
            <a:xfrm>
              <a:off x="2903524" y="471488"/>
              <a:ext cx="228600" cy="0"/>
            </a:xfrm>
            <a:prstGeom prst="line">
              <a:avLst/>
            </a:prstGeom>
            <a:ln w="38100">
              <a:solidFill>
                <a:srgbClr val="CC0000"/>
              </a:solidFill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44" name="Прямая соединительная линия 43"/>
            <p:cNvCxnSpPr/>
            <p:nvPr/>
          </p:nvCxnSpPr>
          <p:spPr>
            <a:xfrm flipV="1">
              <a:off x="3945815" y="166688"/>
              <a:ext cx="73025" cy="290512"/>
            </a:xfrm>
            <a:prstGeom prst="line">
              <a:avLst/>
            </a:prstGeom>
            <a:ln w="38100">
              <a:solidFill>
                <a:srgbClr val="CC0000"/>
              </a:solidFill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</p:grpSp>
      <p:pic>
        <p:nvPicPr>
          <p:cNvPr id="25602" name="Picture 2" descr="https://st.depositphotos.com/1024768/2689/v/950/depositphotos_26896181-stock-illustration-aliens-or-martians-cartoon-illustrati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0705" y="5715000"/>
            <a:ext cx="1293295" cy="114300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500"/>
                            </p:stCondLst>
                            <p:childTnLst>
                              <p:par>
                                <p:cTn id="7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5" grpId="1"/>
      <p:bldP spid="14" grpId="0"/>
      <p:bldP spid="25" grpId="0"/>
      <p:bldP spid="25" grpId="1"/>
      <p:bldP spid="26" grpId="0"/>
      <p:bldP spid="26" grpId="1"/>
      <p:bldP spid="27" grpId="0"/>
      <p:bldP spid="27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9154" name="Picture 2" descr="C:\Users\Пользователь\Desktop\подготовка к открытому уроку\АНИМАШКИ\sme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990600"/>
            <a:ext cx="4876800" cy="487680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06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6200" y="0"/>
            <a:ext cx="92202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81000" y="228600"/>
            <a:ext cx="2971800" cy="83099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/>
              <a:t>Сат</a:t>
            </a:r>
            <a:r>
              <a:rPr lang="ru-RU" sz="4800" b="1" dirty="0" smtClean="0">
                <a:solidFill>
                  <a:srgbClr val="FF0000"/>
                </a:solidFill>
              </a:rPr>
              <a:t>у</a:t>
            </a:r>
            <a:r>
              <a:rPr lang="ru-RU" sz="4800" b="1" dirty="0" smtClean="0"/>
              <a:t>рн</a:t>
            </a:r>
            <a:r>
              <a:rPr lang="ru-RU" sz="4000" b="1" dirty="0" smtClean="0"/>
              <a:t> </a:t>
            </a:r>
            <a:endParaRPr lang="ru-RU" sz="4000" b="1" dirty="0"/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981200" y="1752601"/>
            <a:ext cx="4801314" cy="452431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  </a:t>
            </a:r>
            <a:r>
              <a:rPr lang="ru-RU" sz="72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х</a:t>
            </a:r>
            <a:r>
              <a:rPr lang="ru-RU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7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 = </a:t>
            </a:r>
            <a:r>
              <a:rPr lang="ru-RU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12</a:t>
            </a:r>
            <a:endParaRPr lang="ru-RU" sz="7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r>
              <a:rPr lang="ru-RU" sz="7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21 :  7 </a:t>
            </a:r>
            <a:r>
              <a:rPr lang="ru-RU" sz="7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= </a:t>
            </a:r>
            <a:r>
              <a:rPr lang="ru-RU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</a:t>
            </a:r>
            <a:endParaRPr lang="ru-RU" sz="7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r>
              <a:rPr lang="ru-RU" sz="7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25 : 5 = 5</a:t>
            </a:r>
          </a:p>
          <a:p>
            <a:pPr>
              <a:defRPr/>
            </a:pPr>
            <a:r>
              <a:rPr lang="ru-RU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5 </a:t>
            </a:r>
            <a:r>
              <a:rPr lang="ru-RU" sz="72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х</a:t>
            </a:r>
            <a:r>
              <a:rPr lang="ru-RU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7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7 = </a:t>
            </a:r>
            <a:r>
              <a:rPr lang="ru-RU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35 </a:t>
            </a:r>
            <a:endParaRPr lang="ru-RU" sz="7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Скругленный прямоугольник 3"/>
          <p:cNvSpPr>
            <a:spLocks noChangeArrowheads="1"/>
          </p:cNvSpPr>
          <p:nvPr/>
        </p:nvSpPr>
        <p:spPr bwMode="auto">
          <a:xfrm>
            <a:off x="1981200" y="1905000"/>
            <a:ext cx="1066800" cy="914400"/>
          </a:xfrm>
          <a:prstGeom prst="roundRect">
            <a:avLst>
              <a:gd name="adj" fmla="val 16667"/>
            </a:avLst>
          </a:prstGeom>
          <a:solidFill>
            <a:srgbClr val="7030A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" name="Скругленный прямоугольник 4"/>
          <p:cNvSpPr>
            <a:spLocks noChangeArrowheads="1"/>
          </p:cNvSpPr>
          <p:nvPr/>
        </p:nvSpPr>
        <p:spPr bwMode="auto">
          <a:xfrm>
            <a:off x="2286000" y="4038600"/>
            <a:ext cx="1066800" cy="914400"/>
          </a:xfrm>
          <a:prstGeom prst="roundRect">
            <a:avLst>
              <a:gd name="adj" fmla="val 16667"/>
            </a:avLst>
          </a:prstGeom>
          <a:solidFill>
            <a:srgbClr val="7030A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" name="Скругленный прямоугольник 5"/>
          <p:cNvSpPr>
            <a:spLocks noChangeArrowheads="1"/>
          </p:cNvSpPr>
          <p:nvPr/>
        </p:nvSpPr>
        <p:spPr bwMode="auto">
          <a:xfrm>
            <a:off x="4038600" y="2971800"/>
            <a:ext cx="1066800" cy="914400"/>
          </a:xfrm>
          <a:prstGeom prst="roundRect">
            <a:avLst>
              <a:gd name="adj" fmla="val 16667"/>
            </a:avLst>
          </a:prstGeom>
          <a:solidFill>
            <a:srgbClr val="7030A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" name="Скругленный прямоугольник 6"/>
          <p:cNvSpPr>
            <a:spLocks noChangeArrowheads="1"/>
          </p:cNvSpPr>
          <p:nvPr/>
        </p:nvSpPr>
        <p:spPr bwMode="auto">
          <a:xfrm>
            <a:off x="3581400" y="5181600"/>
            <a:ext cx="914400" cy="838200"/>
          </a:xfrm>
          <a:prstGeom prst="roundRect">
            <a:avLst>
              <a:gd name="adj" fmla="val 16667"/>
            </a:avLst>
          </a:prstGeom>
          <a:solidFill>
            <a:srgbClr val="7030A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8" name="Записанный звук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29600" y="624840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8" name="Группа 17"/>
          <p:cNvGrpSpPr/>
          <p:nvPr/>
        </p:nvGrpSpPr>
        <p:grpSpPr>
          <a:xfrm>
            <a:off x="0" y="90488"/>
            <a:ext cx="9015610" cy="969109"/>
            <a:chOff x="0" y="90488"/>
            <a:chExt cx="9015610" cy="969109"/>
          </a:xfrm>
        </p:grpSpPr>
        <p:sp>
          <p:nvSpPr>
            <p:cNvPr id="2" name="TextBox 1"/>
            <p:cNvSpPr txBox="1"/>
            <p:nvPr/>
          </p:nvSpPr>
          <p:spPr>
            <a:xfrm>
              <a:off x="0" y="228600"/>
              <a:ext cx="9015610" cy="83099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4800" b="1" dirty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Вставь пропущенные числа.</a:t>
              </a:r>
            </a:p>
          </p:txBody>
        </p:sp>
        <p:cxnSp>
          <p:nvCxnSpPr>
            <p:cNvPr id="10" name="Прямая соединительная линия 9"/>
            <p:cNvCxnSpPr/>
            <p:nvPr/>
          </p:nvCxnSpPr>
          <p:spPr>
            <a:xfrm flipV="1">
              <a:off x="4114800" y="228600"/>
              <a:ext cx="73025" cy="288925"/>
            </a:xfrm>
            <a:prstGeom prst="line">
              <a:avLst/>
            </a:prstGeom>
            <a:ln w="38100">
              <a:solidFill>
                <a:srgbClr val="CC0000"/>
              </a:solidFill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 flipV="1">
              <a:off x="7467600" y="90488"/>
              <a:ext cx="73025" cy="290512"/>
            </a:xfrm>
            <a:prstGeom prst="line">
              <a:avLst/>
            </a:prstGeom>
            <a:ln w="38100">
              <a:solidFill>
                <a:srgbClr val="CC0000"/>
              </a:solidFill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>
              <a:off x="1600200" y="381000"/>
              <a:ext cx="228600" cy="0"/>
            </a:xfrm>
            <a:prstGeom prst="line">
              <a:avLst/>
            </a:prstGeom>
            <a:ln w="38100">
              <a:solidFill>
                <a:srgbClr val="CC0000"/>
              </a:solidFill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/>
            <p:cNvCxnSpPr/>
            <p:nvPr/>
          </p:nvCxnSpPr>
          <p:spPr>
            <a:xfrm>
              <a:off x="3200400" y="381000"/>
              <a:ext cx="228600" cy="0"/>
            </a:xfrm>
            <a:prstGeom prst="line">
              <a:avLst/>
            </a:prstGeom>
            <a:ln w="38100">
              <a:solidFill>
                <a:srgbClr val="CC0000"/>
              </a:solidFill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>
              <a:off x="5181600" y="381000"/>
              <a:ext cx="609600" cy="0"/>
            </a:xfrm>
            <a:prstGeom prst="line">
              <a:avLst/>
            </a:prstGeom>
            <a:ln w="38100">
              <a:solidFill>
                <a:srgbClr val="CC0000"/>
              </a:solidFill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19" name="Группа 18"/>
          <p:cNvGrpSpPr/>
          <p:nvPr/>
        </p:nvGrpSpPr>
        <p:grpSpPr>
          <a:xfrm>
            <a:off x="0" y="914400"/>
            <a:ext cx="9144000" cy="845998"/>
            <a:chOff x="0" y="90488"/>
            <a:chExt cx="8933921" cy="845998"/>
          </a:xfrm>
        </p:grpSpPr>
        <p:sp>
          <p:nvSpPr>
            <p:cNvPr id="20" name="TextBox 19"/>
            <p:cNvSpPr txBox="1"/>
            <p:nvPr/>
          </p:nvSpPr>
          <p:spPr>
            <a:xfrm>
              <a:off x="0" y="228600"/>
              <a:ext cx="8933921" cy="70788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4000" b="1" dirty="0" smtClean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Я вставил(а) </a:t>
              </a:r>
              <a:r>
                <a:rPr lang="ru-RU" sz="4000" b="1" dirty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пропущенные числа.</a:t>
              </a:r>
            </a:p>
          </p:txBody>
        </p:sp>
        <p:cxnSp>
          <p:nvCxnSpPr>
            <p:cNvPr id="21" name="Прямая соединительная линия 20"/>
            <p:cNvCxnSpPr/>
            <p:nvPr/>
          </p:nvCxnSpPr>
          <p:spPr>
            <a:xfrm flipV="1">
              <a:off x="1563436" y="166688"/>
              <a:ext cx="73025" cy="288925"/>
            </a:xfrm>
            <a:prstGeom prst="line">
              <a:avLst/>
            </a:prstGeom>
            <a:ln w="38100">
              <a:solidFill>
                <a:srgbClr val="CC0000"/>
              </a:solidFill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2" name="Прямая соединительная линия 21"/>
            <p:cNvCxnSpPr/>
            <p:nvPr/>
          </p:nvCxnSpPr>
          <p:spPr>
            <a:xfrm flipV="1">
              <a:off x="7444934" y="90488"/>
              <a:ext cx="73025" cy="290512"/>
            </a:xfrm>
            <a:prstGeom prst="line">
              <a:avLst/>
            </a:prstGeom>
            <a:ln w="38100">
              <a:solidFill>
                <a:srgbClr val="CC0000"/>
              </a:solidFill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3" name="Прямая соединительная линия 22"/>
            <p:cNvCxnSpPr/>
            <p:nvPr/>
          </p:nvCxnSpPr>
          <p:spPr>
            <a:xfrm>
              <a:off x="595595" y="319088"/>
              <a:ext cx="228600" cy="0"/>
            </a:xfrm>
            <a:prstGeom prst="line">
              <a:avLst/>
            </a:prstGeom>
            <a:ln w="38100">
              <a:solidFill>
                <a:srgbClr val="CC0000"/>
              </a:solidFill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4" name="Прямая соединительная линия 23"/>
            <p:cNvCxnSpPr/>
            <p:nvPr/>
          </p:nvCxnSpPr>
          <p:spPr>
            <a:xfrm>
              <a:off x="3945815" y="395288"/>
              <a:ext cx="228600" cy="0"/>
            </a:xfrm>
            <a:prstGeom prst="line">
              <a:avLst/>
            </a:prstGeom>
            <a:ln w="38100">
              <a:solidFill>
                <a:srgbClr val="CC0000"/>
              </a:solidFill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5" name="Прямая соединительная линия 24"/>
            <p:cNvCxnSpPr/>
            <p:nvPr/>
          </p:nvCxnSpPr>
          <p:spPr>
            <a:xfrm>
              <a:off x="5658150" y="395288"/>
              <a:ext cx="460702" cy="0"/>
            </a:xfrm>
            <a:prstGeom prst="line">
              <a:avLst/>
            </a:prstGeom>
            <a:ln w="38100">
              <a:solidFill>
                <a:srgbClr val="CC0000"/>
              </a:solidFill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7" name="Прямая соединительная линия 26"/>
            <p:cNvCxnSpPr/>
            <p:nvPr/>
          </p:nvCxnSpPr>
          <p:spPr>
            <a:xfrm flipV="1">
              <a:off x="4690309" y="166688"/>
              <a:ext cx="73025" cy="290512"/>
            </a:xfrm>
            <a:prstGeom prst="line">
              <a:avLst/>
            </a:prstGeom>
            <a:ln w="38100">
              <a:solidFill>
                <a:srgbClr val="CC0000"/>
              </a:solidFill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28" name="Группа 27"/>
          <p:cNvGrpSpPr/>
          <p:nvPr/>
        </p:nvGrpSpPr>
        <p:grpSpPr>
          <a:xfrm>
            <a:off x="0" y="0"/>
            <a:ext cx="7396064" cy="1077575"/>
            <a:chOff x="0" y="166688"/>
            <a:chExt cx="7226142" cy="1077575"/>
          </a:xfrm>
        </p:grpSpPr>
        <p:sp>
          <p:nvSpPr>
            <p:cNvPr id="29" name="TextBox 28"/>
            <p:cNvSpPr txBox="1"/>
            <p:nvPr/>
          </p:nvSpPr>
          <p:spPr>
            <a:xfrm>
              <a:off x="0" y="228600"/>
              <a:ext cx="7226142" cy="1015663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6000" b="1" dirty="0" smtClean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Что ты сделал (а)?</a:t>
              </a:r>
              <a:endParaRPr lang="ru-RU" sz="6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32" name="Прямая соединительная линия 31"/>
            <p:cNvCxnSpPr/>
            <p:nvPr/>
          </p:nvCxnSpPr>
          <p:spPr>
            <a:xfrm>
              <a:off x="223348" y="319088"/>
              <a:ext cx="228600" cy="0"/>
            </a:xfrm>
            <a:prstGeom prst="line">
              <a:avLst/>
            </a:prstGeom>
            <a:ln w="38100">
              <a:solidFill>
                <a:srgbClr val="CC0000"/>
              </a:solidFill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33" name="Прямая соединительная линия 32"/>
            <p:cNvCxnSpPr/>
            <p:nvPr/>
          </p:nvCxnSpPr>
          <p:spPr>
            <a:xfrm>
              <a:off x="2903524" y="471488"/>
              <a:ext cx="228600" cy="0"/>
            </a:xfrm>
            <a:prstGeom prst="line">
              <a:avLst/>
            </a:prstGeom>
            <a:ln w="38100">
              <a:solidFill>
                <a:srgbClr val="CC0000"/>
              </a:solidFill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35" name="Прямая соединительная линия 34"/>
            <p:cNvCxnSpPr/>
            <p:nvPr/>
          </p:nvCxnSpPr>
          <p:spPr>
            <a:xfrm flipV="1">
              <a:off x="3945815" y="166688"/>
              <a:ext cx="73025" cy="290512"/>
            </a:xfrm>
            <a:prstGeom prst="line">
              <a:avLst/>
            </a:prstGeom>
            <a:ln w="38100">
              <a:solidFill>
                <a:srgbClr val="CC0000"/>
              </a:solidFill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</p:grpSp>
      <p:pic>
        <p:nvPicPr>
          <p:cNvPr id="30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00" y="2895600"/>
            <a:ext cx="1905000" cy="274320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877272"/>
            <a:ext cx="9144000" cy="980728"/>
          </a:xfrm>
          <a:solidFill>
            <a:schemeClr val="accent5">
              <a:lumMod val="40000"/>
              <a:lumOff val="60000"/>
            </a:schemeClr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defRPr/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Назови следующую планету.</a:t>
            </a: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H="1">
            <a:off x="2667000" y="6019800"/>
            <a:ext cx="71438" cy="21590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 flipH="1">
            <a:off x="5334000" y="0"/>
            <a:ext cx="71438" cy="21590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Группа 10"/>
          <p:cNvGrpSpPr/>
          <p:nvPr/>
        </p:nvGrpSpPr>
        <p:grpSpPr>
          <a:xfrm>
            <a:off x="15154" y="-161100"/>
            <a:ext cx="9128846" cy="1005253"/>
            <a:chOff x="-506486" y="-103186"/>
            <a:chExt cx="8830663" cy="733027"/>
          </a:xfrm>
        </p:grpSpPr>
        <p:sp>
          <p:nvSpPr>
            <p:cNvPr id="13" name="TextBox 12"/>
            <p:cNvSpPr txBox="1"/>
            <p:nvPr/>
          </p:nvSpPr>
          <p:spPr>
            <a:xfrm>
              <a:off x="-506486" y="14288"/>
              <a:ext cx="8830663" cy="615553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3400" b="1" dirty="0" smtClean="0">
                  <a:solidFill>
                    <a:srgbClr val="7030A0"/>
                  </a:solidFill>
                  <a:latin typeface="Arial" pitchFamily="34" charset="0"/>
                  <a:cs typeface="Arial" pitchFamily="34" charset="0"/>
                </a:rPr>
                <a:t>Расположи числа в порядке возрастания</a:t>
              </a:r>
              <a:endParaRPr lang="ru-RU" sz="3400" b="1" dirty="0">
                <a:solidFill>
                  <a:srgbClr val="7030A0"/>
                </a:solidFill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14" name="Прямая соединительная линия 13"/>
            <p:cNvCxnSpPr/>
            <p:nvPr/>
          </p:nvCxnSpPr>
          <p:spPr>
            <a:xfrm>
              <a:off x="1093030" y="125417"/>
              <a:ext cx="228600" cy="0"/>
            </a:xfrm>
            <a:prstGeom prst="line">
              <a:avLst/>
            </a:prstGeom>
            <a:ln w="38100">
              <a:solidFill>
                <a:srgbClr val="CC0000"/>
              </a:solidFill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/>
            <p:cNvCxnSpPr/>
            <p:nvPr/>
          </p:nvCxnSpPr>
          <p:spPr>
            <a:xfrm>
              <a:off x="3967760" y="69853"/>
              <a:ext cx="228600" cy="0"/>
            </a:xfrm>
            <a:prstGeom prst="line">
              <a:avLst/>
            </a:prstGeom>
            <a:ln w="38100">
              <a:solidFill>
                <a:srgbClr val="CC0000"/>
              </a:solidFill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flipV="1">
              <a:off x="7292223" y="-103185"/>
              <a:ext cx="73711" cy="234947"/>
            </a:xfrm>
            <a:prstGeom prst="line">
              <a:avLst/>
            </a:prstGeom>
            <a:ln w="38100">
              <a:solidFill>
                <a:srgbClr val="CC0000"/>
              </a:solidFill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>
              <a:off x="584520" y="125417"/>
              <a:ext cx="228600" cy="0"/>
            </a:xfrm>
            <a:prstGeom prst="line">
              <a:avLst/>
            </a:prstGeom>
            <a:ln w="38100">
              <a:solidFill>
                <a:srgbClr val="CC0000"/>
              </a:solidFill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3" name="Прямая соединительная линия 22"/>
            <p:cNvCxnSpPr/>
            <p:nvPr/>
          </p:nvCxnSpPr>
          <p:spPr>
            <a:xfrm flipV="1">
              <a:off x="4638626" y="-103185"/>
              <a:ext cx="73711" cy="234947"/>
            </a:xfrm>
            <a:prstGeom prst="line">
              <a:avLst/>
            </a:prstGeom>
            <a:ln w="38100">
              <a:solidFill>
                <a:srgbClr val="CC0000"/>
              </a:solidFill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4" name="Прямая соединительная линия 23"/>
            <p:cNvCxnSpPr/>
            <p:nvPr/>
          </p:nvCxnSpPr>
          <p:spPr>
            <a:xfrm flipV="1">
              <a:off x="2353585" y="-103186"/>
              <a:ext cx="73711" cy="234947"/>
            </a:xfrm>
            <a:prstGeom prst="line">
              <a:avLst/>
            </a:prstGeom>
            <a:ln w="38100">
              <a:solidFill>
                <a:srgbClr val="CC0000"/>
              </a:solidFill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5" name="Прямая соединительная линия 24"/>
            <p:cNvCxnSpPr/>
            <p:nvPr/>
          </p:nvCxnSpPr>
          <p:spPr>
            <a:xfrm flipV="1">
              <a:off x="1763897" y="-103186"/>
              <a:ext cx="73711" cy="234947"/>
            </a:xfrm>
            <a:prstGeom prst="line">
              <a:avLst/>
            </a:prstGeom>
            <a:ln w="38100">
              <a:solidFill>
                <a:srgbClr val="CC0000"/>
              </a:solidFill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6" name="Прямая соединительная линия 25"/>
            <p:cNvCxnSpPr/>
            <p:nvPr/>
          </p:nvCxnSpPr>
          <p:spPr>
            <a:xfrm>
              <a:off x="5744291" y="125417"/>
              <a:ext cx="228600" cy="0"/>
            </a:xfrm>
            <a:prstGeom prst="line">
              <a:avLst/>
            </a:prstGeom>
            <a:ln w="38100">
              <a:solidFill>
                <a:srgbClr val="CC0000"/>
              </a:solidFill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7" name="Прямая соединительная линия 26"/>
            <p:cNvCxnSpPr/>
            <p:nvPr/>
          </p:nvCxnSpPr>
          <p:spPr>
            <a:xfrm>
              <a:off x="4712337" y="125417"/>
              <a:ext cx="228600" cy="0"/>
            </a:xfrm>
            <a:prstGeom prst="line">
              <a:avLst/>
            </a:prstGeom>
            <a:ln w="38100">
              <a:solidFill>
                <a:srgbClr val="CC0000"/>
              </a:solidFill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</p:grpSp>
      <p:cxnSp>
        <p:nvCxnSpPr>
          <p:cNvPr id="28" name="Прямая соединительная линия 27"/>
          <p:cNvCxnSpPr/>
          <p:nvPr/>
        </p:nvCxnSpPr>
        <p:spPr>
          <a:xfrm flipH="1">
            <a:off x="3657600" y="6019800"/>
            <a:ext cx="71438" cy="21590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1905000" y="6172200"/>
            <a:ext cx="2286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flipH="1">
            <a:off x="7391400" y="6019800"/>
            <a:ext cx="71438" cy="21590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1"/>
          <p:cNvSpPr/>
          <p:nvPr/>
        </p:nvSpPr>
        <p:spPr>
          <a:xfrm>
            <a:off x="533400" y="1295400"/>
            <a:ext cx="6314549" cy="452431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 </a:t>
            </a:r>
            <a:r>
              <a:rPr lang="ru-RU" sz="72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х</a:t>
            </a:r>
            <a:r>
              <a:rPr lang="ru-RU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7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 = </a:t>
            </a:r>
            <a:r>
              <a:rPr lang="ru-RU" sz="72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12</a:t>
            </a:r>
            <a:r>
              <a:rPr lang="ru-RU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7200" b="1" dirty="0" smtClean="0">
                <a:solidFill>
                  <a:srgbClr val="FF0000"/>
                </a:solidFill>
              </a:rPr>
              <a:t>(А)</a:t>
            </a:r>
            <a:endParaRPr lang="ru-RU" sz="7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r>
              <a:rPr lang="ru-RU" sz="7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21 :  7 </a:t>
            </a:r>
            <a:r>
              <a:rPr lang="ru-RU" sz="7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= </a:t>
            </a:r>
            <a:r>
              <a:rPr lang="ru-RU" sz="72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</a:t>
            </a:r>
            <a:r>
              <a:rPr lang="ru-RU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7200" b="1" dirty="0" smtClean="0">
                <a:solidFill>
                  <a:srgbClr val="FF0000"/>
                </a:solidFill>
              </a:rPr>
              <a:t>(У)</a:t>
            </a:r>
            <a:endParaRPr lang="ru-RU" sz="7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r>
              <a:rPr lang="ru-RU" sz="7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25 : 5 </a:t>
            </a:r>
            <a:r>
              <a:rPr lang="ru-RU" sz="7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= </a:t>
            </a:r>
            <a:r>
              <a:rPr lang="ru-RU" sz="72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</a:t>
            </a:r>
            <a:r>
              <a:rPr lang="ru-RU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</a:t>
            </a:r>
            <a:r>
              <a:rPr lang="ru-RU" sz="7200" b="1" dirty="0" smtClean="0">
                <a:solidFill>
                  <a:srgbClr val="FF0000"/>
                </a:solidFill>
              </a:rPr>
              <a:t>(Р)</a:t>
            </a:r>
          </a:p>
          <a:p>
            <a:pPr>
              <a:defRPr/>
            </a:pPr>
            <a:r>
              <a:rPr lang="ru-RU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5  </a:t>
            </a:r>
            <a:r>
              <a:rPr lang="ru-RU" sz="72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х</a:t>
            </a:r>
            <a:r>
              <a:rPr lang="ru-RU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7 = </a:t>
            </a:r>
            <a:r>
              <a:rPr lang="ru-RU" sz="72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35</a:t>
            </a:r>
            <a:r>
              <a:rPr lang="ru-RU" sz="7200" b="1" dirty="0" smtClean="0">
                <a:solidFill>
                  <a:srgbClr val="FF0000"/>
                </a:solidFill>
              </a:rPr>
              <a:t>(Н)</a:t>
            </a:r>
            <a:endParaRPr lang="ru-RU" sz="7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29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0" y="2895600"/>
            <a:ext cx="1905000" cy="274320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9154" name="Picture 2" descr="C:\Users\Пользователь\Desktop\подготовка к открытому уроку\АНИМАШКИ\sme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990600"/>
            <a:ext cx="4876800" cy="487680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5298" name="Picture 2" descr="ÐÐ°ÑÑÐ¸Ð½ÐºÐ¸ Ð¿Ð¾ Ð·Ð°Ð¿ÑÐ¾ÑÑ Ð¿Ð»Ð°Ð½ÐµÑÐ° ÑÑÐ°Ð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47675"/>
            <a:ext cx="9753600" cy="730567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-381000"/>
            <a:ext cx="9753600" cy="156966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9600" dirty="0" smtClean="0">
                <a:solidFill>
                  <a:schemeClr val="accent3"/>
                </a:solidFill>
              </a:rPr>
              <a:t>Уран</a:t>
            </a:r>
            <a:endParaRPr lang="ru-RU" sz="9600" dirty="0">
              <a:solidFill>
                <a:schemeClr val="accent3"/>
              </a:solidFill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H="1">
            <a:off x="5257800" y="0"/>
            <a:ext cx="71438" cy="215900"/>
          </a:xfrm>
          <a:prstGeom prst="line">
            <a:avLst/>
          </a:prstGeom>
          <a:ln w="508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0"/>
            <a:ext cx="9144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b="1" dirty="0" err="1" smtClean="0">
                <a:solidFill>
                  <a:srgbClr val="00B050"/>
                </a:solidFill>
              </a:rPr>
              <a:t>Физминутка</a:t>
            </a:r>
            <a:r>
              <a:rPr lang="ru-RU" sz="8800" b="1" dirty="0" smtClean="0">
                <a:solidFill>
                  <a:srgbClr val="00B050"/>
                </a:solidFill>
              </a:rPr>
              <a:t> </a:t>
            </a:r>
            <a:endParaRPr lang="ru-RU" sz="8800" b="1" dirty="0">
              <a:solidFill>
                <a:srgbClr val="00B050"/>
              </a:solidFill>
            </a:endParaRPr>
          </a:p>
        </p:txBody>
      </p:sp>
      <p:sp>
        <p:nvSpPr>
          <p:cNvPr id="1026" name="AutoShape 2" descr="Картинки по запросу детская заряд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 descr="C:\Users\Elen\Desktop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43050"/>
            <a:ext cx="9144000" cy="5314950"/>
          </a:xfrm>
          <a:prstGeom prst="rect">
            <a:avLst/>
          </a:prstGeom>
          <a:noFill/>
        </p:spPr>
      </p:pic>
      <p:cxnSp>
        <p:nvCxnSpPr>
          <p:cNvPr id="5" name="Прямая соединительная линия 4"/>
          <p:cNvCxnSpPr/>
          <p:nvPr/>
        </p:nvCxnSpPr>
        <p:spPr>
          <a:xfrm flipH="1">
            <a:off x="6084168" y="0"/>
            <a:ext cx="144016" cy="476672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C:\Users\Пользователь\Desktop\подготовка к открытому уроку\АНИМАШКИ\bestgif.su__ph_59_2_11848654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cxnSp>
        <p:nvCxnSpPr>
          <p:cNvPr id="4" name="Прямая соединительная линия 3"/>
          <p:cNvCxnSpPr/>
          <p:nvPr/>
        </p:nvCxnSpPr>
        <p:spPr>
          <a:xfrm flipV="1">
            <a:off x="2743200" y="1981200"/>
            <a:ext cx="73025" cy="285750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685800" y="2209800"/>
            <a:ext cx="287338" cy="3175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3200400" y="0"/>
            <a:ext cx="71438" cy="287338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2895600" y="2209800"/>
            <a:ext cx="287338" cy="3175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1828800" y="2286000"/>
            <a:ext cx="287338" cy="3175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физминутка космос (online-video-cutter.com)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link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96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" y="0"/>
            <a:ext cx="9144000" cy="304698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ru-RU" b="1" dirty="0">
                <a:latin typeface="Arial" pitchFamily="34" charset="0"/>
                <a:cs typeface="Arial" pitchFamily="34" charset="0"/>
              </a:rPr>
              <a:t>  </a:t>
            </a:r>
            <a:r>
              <a:rPr lang="ru-RU" sz="32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В школе дети готовились ко Дню космонавтики. Мальчики вырезали 9 ракет, а девочки в </a:t>
            </a:r>
            <a:r>
              <a:rPr lang="ru-RU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</a:t>
            </a:r>
            <a:r>
              <a:rPr lang="ru-RU" sz="32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раза больше, чем мальчики. </a:t>
            </a:r>
            <a:r>
              <a:rPr lang="ru-RU" sz="32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Сколько </a:t>
            </a:r>
            <a:r>
              <a:rPr lang="ru-RU" sz="32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ракет вырезали девочки?</a:t>
            </a:r>
            <a:endParaRPr lang="ru-RU" sz="3200" b="1" dirty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246" name="Прямоугольник 6"/>
          <p:cNvSpPr>
            <a:spLocks noChangeArrowheads="1"/>
          </p:cNvSpPr>
          <p:nvPr/>
        </p:nvSpPr>
        <p:spPr bwMode="auto">
          <a:xfrm>
            <a:off x="0" y="4648200"/>
            <a:ext cx="9144000" cy="187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 dirty="0">
                <a:solidFill>
                  <a:srgbClr val="000066"/>
                </a:solidFill>
              </a:rPr>
              <a:t>Что  в  задаче  </a:t>
            </a:r>
            <a:r>
              <a:rPr lang="ru-RU" sz="4000" b="1" dirty="0" smtClean="0">
                <a:solidFill>
                  <a:srgbClr val="000066"/>
                </a:solidFill>
              </a:rPr>
              <a:t>известно</a:t>
            </a:r>
            <a:r>
              <a:rPr lang="ru-RU" sz="4000" b="1" dirty="0">
                <a:solidFill>
                  <a:srgbClr val="000066"/>
                </a:solidFill>
              </a:rPr>
              <a:t>?</a:t>
            </a:r>
          </a:p>
          <a:p>
            <a:r>
              <a:rPr lang="ru-RU" sz="4000" b="1" dirty="0">
                <a:solidFill>
                  <a:srgbClr val="000066"/>
                </a:solidFill>
              </a:rPr>
              <a:t>Что  нужно  узнать?</a:t>
            </a:r>
          </a:p>
          <a:p>
            <a:r>
              <a:rPr lang="ru-RU" sz="3600" b="1" dirty="0">
                <a:solidFill>
                  <a:srgbClr val="000066"/>
                </a:solidFill>
              </a:rPr>
              <a:t>Каким  действием  </a:t>
            </a:r>
            <a:r>
              <a:rPr lang="ru-RU" sz="3600" b="1" dirty="0" smtClean="0">
                <a:solidFill>
                  <a:srgbClr val="000066"/>
                </a:solidFill>
              </a:rPr>
              <a:t>будем  </a:t>
            </a:r>
            <a:r>
              <a:rPr lang="ru-RU" sz="3600" b="1" dirty="0">
                <a:solidFill>
                  <a:srgbClr val="000066"/>
                </a:solidFill>
              </a:rPr>
              <a:t>решать  задачу?</a:t>
            </a:r>
            <a:endParaRPr lang="ru-RU" sz="3600" b="1" dirty="0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V="1">
            <a:off x="2590800" y="4572000"/>
            <a:ext cx="71438" cy="290512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4343400" y="4572000"/>
            <a:ext cx="73025" cy="290512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1600200" y="5181600"/>
            <a:ext cx="71437" cy="288925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93662" y="4724400"/>
            <a:ext cx="287338" cy="0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93662" y="5334000"/>
            <a:ext cx="287338" cy="0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V="1">
            <a:off x="3810000" y="5181600"/>
            <a:ext cx="71437" cy="288925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990600" y="5791200"/>
            <a:ext cx="71437" cy="288925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V="1">
            <a:off x="2057400" y="5791200"/>
            <a:ext cx="71437" cy="288925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V="1">
            <a:off x="4419600" y="5791200"/>
            <a:ext cx="71437" cy="288925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6400800" y="5791200"/>
            <a:ext cx="71437" cy="288925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V="1">
            <a:off x="7924800" y="5791200"/>
            <a:ext cx="71437" cy="288925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5181600" y="4876800"/>
            <a:ext cx="287338" cy="0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2362200" y="5410200"/>
            <a:ext cx="287338" cy="0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304800" y="990600"/>
            <a:ext cx="287338" cy="0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6019800" y="2514600"/>
            <a:ext cx="134938" cy="0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1160462" y="990600"/>
            <a:ext cx="134938" cy="0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3276600" y="304800"/>
            <a:ext cx="134938" cy="0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6705600" y="990600"/>
            <a:ext cx="134938" cy="0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1219200" y="1752600"/>
            <a:ext cx="134938" cy="0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 flipV="1">
            <a:off x="1295400" y="228600"/>
            <a:ext cx="76200" cy="138112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flipV="1">
            <a:off x="6934200" y="1600200"/>
            <a:ext cx="76200" cy="138112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5791200" y="304800"/>
            <a:ext cx="134938" cy="0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flipV="1">
            <a:off x="8458200" y="914400"/>
            <a:ext cx="76200" cy="138112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flipV="1">
            <a:off x="1676400" y="914400"/>
            <a:ext cx="76200" cy="138112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>
            <a:off x="1600200" y="2438400"/>
            <a:ext cx="134938" cy="0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 flipV="1">
            <a:off x="2362200" y="152400"/>
            <a:ext cx="76200" cy="138112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 flipV="1">
            <a:off x="3581400" y="914400"/>
            <a:ext cx="76200" cy="138112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flipV="1">
            <a:off x="5562600" y="990600"/>
            <a:ext cx="76200" cy="138112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flipV="1">
            <a:off x="762000" y="1600200"/>
            <a:ext cx="76200" cy="138112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 flipV="1">
            <a:off x="3276600" y="1600200"/>
            <a:ext cx="76200" cy="138112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 flipV="1">
            <a:off x="4267200" y="1676400"/>
            <a:ext cx="76200" cy="138112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 flipV="1">
            <a:off x="3810000" y="152400"/>
            <a:ext cx="76200" cy="138112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pic>
        <p:nvPicPr>
          <p:cNvPr id="53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29400" y="2743200"/>
            <a:ext cx="1699528" cy="2971800"/>
          </a:xfrm>
          <a:prstGeom prst="rect">
            <a:avLst/>
          </a:prstGeom>
          <a:noFill/>
        </p:spPr>
      </p:pic>
      <p:cxnSp>
        <p:nvCxnSpPr>
          <p:cNvPr id="55" name="Прямая соединительная линия 54"/>
          <p:cNvCxnSpPr/>
          <p:nvPr/>
        </p:nvCxnSpPr>
        <p:spPr>
          <a:xfrm>
            <a:off x="1828800" y="990600"/>
            <a:ext cx="134938" cy="0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 flipV="1">
            <a:off x="5562600" y="2362200"/>
            <a:ext cx="76200" cy="138112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 flipV="1">
            <a:off x="533400" y="2362200"/>
            <a:ext cx="76200" cy="138112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/>
          <p:nvPr/>
        </p:nvCxnSpPr>
        <p:spPr>
          <a:xfrm flipV="1">
            <a:off x="2743200" y="2286000"/>
            <a:ext cx="76200" cy="138112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 flipV="1">
            <a:off x="3505200" y="2362200"/>
            <a:ext cx="76200" cy="138112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86600" y="1981200"/>
            <a:ext cx="1699528" cy="29718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0"/>
            <a:ext cx="9144000" cy="156966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7030A0"/>
                </a:solidFill>
              </a:rPr>
              <a:t>Мальчики - 9 р.</a:t>
            </a:r>
          </a:p>
          <a:p>
            <a:r>
              <a:rPr lang="ru-RU" sz="4800" b="1" dirty="0" smtClean="0">
                <a:solidFill>
                  <a:srgbClr val="7030A0"/>
                </a:solidFill>
              </a:rPr>
              <a:t>Девочки - ? в 3 раза больше</a:t>
            </a:r>
            <a:endParaRPr lang="ru-RU" sz="4800" b="1" dirty="0">
              <a:solidFill>
                <a:srgbClr val="7030A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1000" y="1676400"/>
            <a:ext cx="56388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7030A0"/>
                </a:solidFill>
              </a:rPr>
              <a:t>Решение: </a:t>
            </a:r>
            <a:endParaRPr lang="ru-RU" sz="6600" b="1" dirty="0">
              <a:solidFill>
                <a:srgbClr val="7030A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62000" y="3505200"/>
            <a:ext cx="5753499" cy="101566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</a:t>
            </a:r>
            <a:r>
              <a:rPr lang="ru-RU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9 </a:t>
            </a:r>
            <a:r>
              <a:rPr lang="ru-RU" sz="6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х</a:t>
            </a:r>
            <a:r>
              <a:rPr lang="ru-RU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3 </a:t>
            </a:r>
            <a:r>
              <a:rPr lang="ru-RU" sz="6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= </a:t>
            </a:r>
            <a:r>
              <a:rPr lang="ru-RU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27 (р.)</a:t>
            </a:r>
            <a:r>
              <a:rPr lang="ru-RU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6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51816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Ответ: 27 ракет вырезали девочки. </a:t>
            </a:r>
            <a:endParaRPr lang="ru-RU" sz="4400" b="1" dirty="0">
              <a:solidFill>
                <a:srgbClr val="C00000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914400" y="0"/>
            <a:ext cx="71438" cy="21590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H="1">
            <a:off x="6176962" y="762000"/>
            <a:ext cx="71438" cy="21590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7620000" y="5410200"/>
            <a:ext cx="3048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228600" y="5257800"/>
            <a:ext cx="3048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H="1">
            <a:off x="4800600" y="762000"/>
            <a:ext cx="71438" cy="21590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1143000" y="990600"/>
            <a:ext cx="3048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H="1">
            <a:off x="685800" y="762000"/>
            <a:ext cx="71438" cy="21590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H="1">
            <a:off x="3200400" y="1828800"/>
            <a:ext cx="71438" cy="21590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H="1">
            <a:off x="1295400" y="5181600"/>
            <a:ext cx="71438" cy="21590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H="1">
            <a:off x="3733800" y="5181600"/>
            <a:ext cx="71438" cy="21590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H="1">
            <a:off x="4724400" y="5181600"/>
            <a:ext cx="71438" cy="21590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H="1">
            <a:off x="7239000" y="5257800"/>
            <a:ext cx="71438" cy="21590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 bwMode="auto">
          <a:xfrm flipH="1">
            <a:off x="6248400" y="381000"/>
            <a:ext cx="1676400" cy="0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0000CC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8" name="Прямая соединительная линия 27"/>
          <p:cNvCxnSpPr/>
          <p:nvPr/>
        </p:nvCxnSpPr>
        <p:spPr bwMode="auto">
          <a:xfrm>
            <a:off x="7924800" y="381000"/>
            <a:ext cx="0" cy="990600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0000CC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9154" name="Picture 2" descr="C:\Users\Пользователь\Desktop\подготовка к открытому уроку\АНИМАШКИ\sme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990600"/>
            <a:ext cx="4876800" cy="487680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0422" name="Picture 6" descr="ÐÐ°ÑÑÐ¸Ð½ÐºÐ¸ Ð¿Ð¾ Ð·Ð°Ð¿ÑÐ¾ÑÑ ÑÐ¿Ð¸ÑÐµÑ"/>
          <p:cNvPicPr>
            <a:picLocks noChangeAspect="1" noChangeArrowheads="1"/>
          </p:cNvPicPr>
          <p:nvPr/>
        </p:nvPicPr>
        <p:blipFill>
          <a:blip r:embed="rId2" cstate="print"/>
          <a:srcRect l="13750" r="36250" b="9630"/>
          <a:stretch>
            <a:fillRect/>
          </a:stretch>
        </p:blipFill>
        <p:spPr bwMode="auto">
          <a:xfrm>
            <a:off x="0" y="-1295400"/>
            <a:ext cx="9144000" cy="90678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752600" y="-762000"/>
            <a:ext cx="2362200" cy="46166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Юпитер </a:t>
            </a:r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>
            <a:off x="0" y="0"/>
            <a:ext cx="3962400" cy="83099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00B050"/>
                </a:solidFill>
              </a:rPr>
              <a:t>ЮП</a:t>
            </a:r>
            <a:r>
              <a:rPr lang="ru-RU" sz="4800" b="1" dirty="0" smtClean="0">
                <a:solidFill>
                  <a:srgbClr val="FF0000"/>
                </a:solidFill>
              </a:rPr>
              <a:t>И</a:t>
            </a:r>
            <a:r>
              <a:rPr lang="ru-RU" sz="4800" b="1" dirty="0" smtClean="0">
                <a:solidFill>
                  <a:srgbClr val="00B050"/>
                </a:solidFill>
              </a:rPr>
              <a:t>ТЕР</a:t>
            </a:r>
            <a:endParaRPr lang="ru-RU" sz="48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61728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pPr algn="l">
              <a:defRPr/>
            </a:pP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Реши самостоятельно</a:t>
            </a: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H="1">
            <a:off x="1295400" y="381000"/>
            <a:ext cx="71438" cy="21590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224" name="Picture 3" descr="http://infobiz.zdrava2015.net.ua/wp-content/uploads/2016/07/%D1%84%D0%BE%D0%BD-%D0%B2-%D0%BA%D0%BB%D0%B5%D1%82%D0%BA%D1%83-560-%D0%BD%D0%B0-336.jpg"/>
          <p:cNvPicPr>
            <a:picLocks noChangeAspect="1" noChangeArrowheads="1"/>
          </p:cNvPicPr>
          <p:nvPr/>
        </p:nvPicPr>
        <p:blipFill>
          <a:blip r:embed="rId2" cstate="print"/>
          <a:srcRect l="2840" r="26752" b="50500"/>
          <a:stretch>
            <a:fillRect/>
          </a:stretch>
        </p:blipFill>
        <p:spPr bwMode="auto">
          <a:xfrm>
            <a:off x="0" y="1371600"/>
            <a:ext cx="9164638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1" name="Прямая соединительная линия 30"/>
          <p:cNvCxnSpPr/>
          <p:nvPr/>
        </p:nvCxnSpPr>
        <p:spPr>
          <a:xfrm>
            <a:off x="5562600" y="533400"/>
            <a:ext cx="3048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3505200" y="457200"/>
            <a:ext cx="3048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2590800" y="533400"/>
            <a:ext cx="3048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0" y="1371600"/>
            <a:ext cx="9144000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/>
              <a:t> </a:t>
            </a:r>
            <a:r>
              <a:rPr lang="ru-RU" sz="6600" dirty="0" smtClean="0">
                <a:solidFill>
                  <a:srgbClr val="7030A0"/>
                </a:solidFill>
              </a:rPr>
              <a:t>1 вариант      2 вариант</a:t>
            </a:r>
          </a:p>
          <a:p>
            <a:r>
              <a:rPr lang="ru-RU" sz="4800" b="1" dirty="0" smtClean="0"/>
              <a:t> 30 : 5 +40:8 =       6 </a:t>
            </a:r>
            <a:r>
              <a:rPr lang="ru-RU" sz="4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</a:t>
            </a:r>
            <a:r>
              <a:rPr lang="ru-RU" sz="4800" b="1" dirty="0" smtClean="0"/>
              <a:t> (32- 22) =</a:t>
            </a:r>
          </a:p>
          <a:p>
            <a:r>
              <a:rPr lang="ru-RU" sz="4800" b="1" dirty="0" smtClean="0"/>
              <a:t> (75-35):8 х10=      30 : 5 +40 =                       </a:t>
            </a:r>
          </a:p>
          <a:p>
            <a:r>
              <a:rPr lang="ru-RU" sz="4800" b="1" dirty="0" smtClean="0"/>
              <a:t> </a:t>
            </a:r>
            <a:r>
              <a:rPr lang="ru-RU" sz="6600" b="1" dirty="0" smtClean="0"/>
              <a:t>  </a:t>
            </a:r>
            <a:endParaRPr lang="ru-RU" sz="6600" b="1" dirty="0"/>
          </a:p>
        </p:txBody>
      </p:sp>
      <p:pic>
        <p:nvPicPr>
          <p:cNvPr id="33794" name="Picture 2" descr="ÐÐ°ÑÑÐ¸Ð½ÐºÐ¸ Ð¿Ð¾ Ð·Ð°Ð¿ÑÐ¾ÑÑ Ð¼Ð°ÑÑÐ¸Ð½Ðµ ÑÐ¸ÑÑÐ½Ð¾Ð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81400" y="4040291"/>
            <a:ext cx="1981200" cy="2817709"/>
          </a:xfrm>
          <a:prstGeom prst="rect">
            <a:avLst/>
          </a:prstGeom>
          <a:noFill/>
        </p:spPr>
      </p:pic>
      <p:cxnSp>
        <p:nvCxnSpPr>
          <p:cNvPr id="14" name="Прямая соединительная линия 13"/>
          <p:cNvCxnSpPr/>
          <p:nvPr/>
        </p:nvCxnSpPr>
        <p:spPr>
          <a:xfrm flipH="1">
            <a:off x="3886200" y="304800"/>
            <a:ext cx="71438" cy="21590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H="1">
            <a:off x="2743200" y="1447800"/>
            <a:ext cx="71438" cy="21590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H="1">
            <a:off x="7467600" y="1447800"/>
            <a:ext cx="71438" cy="21590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 bwMode="auto">
          <a:xfrm>
            <a:off x="4495800" y="1752600"/>
            <a:ext cx="0" cy="1905000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0000CC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877272"/>
            <a:ext cx="9906000" cy="980728"/>
          </a:xfrm>
          <a:solidFill>
            <a:schemeClr val="accent3">
              <a:lumMod val="95000"/>
            </a:schemeClr>
          </a:solidFill>
          <a:ln>
            <a:solidFill>
              <a:srgbClr val="00B050"/>
            </a:solidFill>
          </a:ln>
        </p:spPr>
        <p:txBody>
          <a:bodyPr>
            <a:noAutofit/>
          </a:bodyPr>
          <a:lstStyle/>
          <a:p>
            <a:pPr algn="l">
              <a:defRPr/>
            </a:pP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 нашёл(нашла)  значения выражений.</a:t>
            </a: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H="1">
            <a:off x="1676400" y="5943600"/>
            <a:ext cx="71438" cy="21590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 flipH="1">
            <a:off x="8153400" y="6019800"/>
            <a:ext cx="71438" cy="21590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224" name="Picture 3" descr="http://infobiz.zdrava2015.net.ua/wp-content/uploads/2016/07/%D1%84%D0%BE%D0%BD-%D0%B2-%D0%BA%D0%BB%D0%B5%D1%82%D0%BA%D1%83-560-%D0%BD%D0%B0-336.jpg"/>
          <p:cNvPicPr>
            <a:picLocks noChangeAspect="1" noChangeArrowheads="1"/>
          </p:cNvPicPr>
          <p:nvPr/>
        </p:nvPicPr>
        <p:blipFill>
          <a:blip r:embed="rId2" cstate="print"/>
          <a:srcRect l="2840" r="26752" b="50500"/>
          <a:stretch>
            <a:fillRect/>
          </a:stretch>
        </p:blipFill>
        <p:spPr bwMode="auto">
          <a:xfrm>
            <a:off x="0" y="2209800"/>
            <a:ext cx="9164638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Группа 10"/>
          <p:cNvGrpSpPr/>
          <p:nvPr/>
        </p:nvGrpSpPr>
        <p:grpSpPr>
          <a:xfrm>
            <a:off x="381000" y="990600"/>
            <a:ext cx="7396064" cy="1077575"/>
            <a:chOff x="0" y="166688"/>
            <a:chExt cx="7226142" cy="1077575"/>
          </a:xfrm>
        </p:grpSpPr>
        <p:sp>
          <p:nvSpPr>
            <p:cNvPr id="13" name="TextBox 12"/>
            <p:cNvSpPr txBox="1"/>
            <p:nvPr/>
          </p:nvSpPr>
          <p:spPr>
            <a:xfrm>
              <a:off x="0" y="228600"/>
              <a:ext cx="7226142" cy="1015663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6000" b="1" dirty="0" smtClean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Что ты сделал (а)?</a:t>
              </a:r>
              <a:endParaRPr lang="ru-RU" sz="6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14" name="Прямая соединительная линия 13"/>
            <p:cNvCxnSpPr/>
            <p:nvPr/>
          </p:nvCxnSpPr>
          <p:spPr>
            <a:xfrm>
              <a:off x="223348" y="319088"/>
              <a:ext cx="228600" cy="0"/>
            </a:xfrm>
            <a:prstGeom prst="line">
              <a:avLst/>
            </a:prstGeom>
            <a:ln w="38100">
              <a:solidFill>
                <a:srgbClr val="CC0000"/>
              </a:solidFill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/>
            <p:cNvCxnSpPr/>
            <p:nvPr/>
          </p:nvCxnSpPr>
          <p:spPr>
            <a:xfrm>
              <a:off x="2903524" y="471488"/>
              <a:ext cx="228600" cy="0"/>
            </a:xfrm>
            <a:prstGeom prst="line">
              <a:avLst/>
            </a:prstGeom>
            <a:ln w="38100">
              <a:solidFill>
                <a:srgbClr val="CC0000"/>
              </a:solidFill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flipV="1">
              <a:off x="3945815" y="166688"/>
              <a:ext cx="73025" cy="290512"/>
            </a:xfrm>
            <a:prstGeom prst="line">
              <a:avLst/>
            </a:prstGeom>
            <a:ln w="38100">
              <a:solidFill>
                <a:srgbClr val="CC0000"/>
              </a:solidFill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</p:grpSp>
      <p:cxnSp>
        <p:nvCxnSpPr>
          <p:cNvPr id="28" name="Прямая соединительная линия 27"/>
          <p:cNvCxnSpPr/>
          <p:nvPr/>
        </p:nvCxnSpPr>
        <p:spPr>
          <a:xfrm flipH="1">
            <a:off x="5334000" y="6019800"/>
            <a:ext cx="71438" cy="21590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Группа 10"/>
          <p:cNvGrpSpPr/>
          <p:nvPr/>
        </p:nvGrpSpPr>
        <p:grpSpPr>
          <a:xfrm>
            <a:off x="2362200" y="0"/>
            <a:ext cx="3850221" cy="1077575"/>
            <a:chOff x="0" y="166688"/>
            <a:chExt cx="3761763" cy="1077575"/>
          </a:xfrm>
        </p:grpSpPr>
        <p:sp>
          <p:nvSpPr>
            <p:cNvPr id="29" name="TextBox 28"/>
            <p:cNvSpPr txBox="1"/>
            <p:nvPr/>
          </p:nvSpPr>
          <p:spPr>
            <a:xfrm>
              <a:off x="0" y="228600"/>
              <a:ext cx="3761763" cy="1015663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6000" b="1" dirty="0" smtClean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Проверка</a:t>
              </a:r>
              <a:endParaRPr lang="ru-RU" sz="6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30" name="Прямая соединительная линия 29"/>
            <p:cNvCxnSpPr/>
            <p:nvPr/>
          </p:nvCxnSpPr>
          <p:spPr>
            <a:xfrm>
              <a:off x="1191189" y="395288"/>
              <a:ext cx="228600" cy="0"/>
            </a:xfrm>
            <a:prstGeom prst="line">
              <a:avLst/>
            </a:prstGeom>
            <a:ln w="38100">
              <a:solidFill>
                <a:srgbClr val="CC0000"/>
              </a:solidFill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35" name="Прямая соединительная линия 34"/>
            <p:cNvCxnSpPr/>
            <p:nvPr/>
          </p:nvCxnSpPr>
          <p:spPr>
            <a:xfrm flipV="1">
              <a:off x="2159030" y="166688"/>
              <a:ext cx="73025" cy="290512"/>
            </a:xfrm>
            <a:prstGeom prst="line">
              <a:avLst/>
            </a:prstGeom>
            <a:ln w="38100">
              <a:solidFill>
                <a:srgbClr val="CC0000"/>
              </a:solidFill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</p:grpSp>
      <p:pic>
        <p:nvPicPr>
          <p:cNvPr id="41" name="Picture 2" descr="ÐÐ°ÑÑÐ¸Ð½ÐºÐ¸ Ð¿Ð¾ Ð·Ð°Ð¿ÑÐ¾ÑÑ Ð¼Ð°ÑÑÐ¸Ð½Ðµ ÑÐ¸ÑÑÐ½Ð¾Ð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50969" y="0"/>
            <a:ext cx="1393031" cy="1981200"/>
          </a:xfrm>
          <a:prstGeom prst="rect">
            <a:avLst/>
          </a:prstGeom>
          <a:noFill/>
        </p:spPr>
      </p:pic>
      <p:sp>
        <p:nvSpPr>
          <p:cNvPr id="21" name="TextBox 20"/>
          <p:cNvSpPr txBox="1"/>
          <p:nvPr/>
        </p:nvSpPr>
        <p:spPr>
          <a:xfrm>
            <a:off x="0" y="2209800"/>
            <a:ext cx="9144000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/>
              <a:t> </a:t>
            </a:r>
            <a:r>
              <a:rPr lang="ru-RU" sz="6600" dirty="0" smtClean="0">
                <a:solidFill>
                  <a:srgbClr val="7030A0"/>
                </a:solidFill>
              </a:rPr>
              <a:t>1 вариант        2 вариант</a:t>
            </a:r>
          </a:p>
          <a:p>
            <a:r>
              <a:rPr lang="ru-RU" sz="4800" b="1" dirty="0" smtClean="0"/>
              <a:t> </a:t>
            </a:r>
            <a:r>
              <a:rPr lang="ru-RU" sz="4400" b="1" dirty="0" smtClean="0"/>
              <a:t>30 : 5 + 40:8 = 11       6 </a:t>
            </a:r>
            <a:r>
              <a:rPr lang="ru-RU" sz="4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</a:t>
            </a:r>
            <a:r>
              <a:rPr lang="ru-RU" sz="4400" b="1" dirty="0" smtClean="0"/>
              <a:t> (32- 22) =60</a:t>
            </a:r>
          </a:p>
          <a:p>
            <a:r>
              <a:rPr lang="ru-RU" sz="4400" b="1" dirty="0" smtClean="0"/>
              <a:t> (75-35):8 х10= 50      30 : 5 +40 = 46  </a:t>
            </a:r>
            <a:r>
              <a:rPr lang="ru-RU" sz="4800" b="1" dirty="0" smtClean="0"/>
              <a:t>                     </a:t>
            </a:r>
          </a:p>
          <a:p>
            <a:r>
              <a:rPr lang="ru-RU" sz="4800" b="1" dirty="0" smtClean="0"/>
              <a:t> </a:t>
            </a:r>
            <a:r>
              <a:rPr lang="ru-RU" sz="6600" b="1" dirty="0" smtClean="0"/>
              <a:t>  </a:t>
            </a:r>
            <a:endParaRPr lang="ru-RU" sz="6600" b="1" dirty="0"/>
          </a:p>
        </p:txBody>
      </p:sp>
      <p:cxnSp>
        <p:nvCxnSpPr>
          <p:cNvPr id="22" name="Прямая соединительная линия 21"/>
          <p:cNvCxnSpPr/>
          <p:nvPr/>
        </p:nvCxnSpPr>
        <p:spPr bwMode="auto">
          <a:xfrm>
            <a:off x="4724400" y="2514600"/>
            <a:ext cx="0" cy="2133600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0000CC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6" name="Прямая соединительная линия 25"/>
          <p:cNvCxnSpPr/>
          <p:nvPr/>
        </p:nvCxnSpPr>
        <p:spPr>
          <a:xfrm flipH="1">
            <a:off x="3581400" y="6019800"/>
            <a:ext cx="71438" cy="21590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762000"/>
            <a:ext cx="6705600" cy="1143000"/>
          </a:xfrm>
        </p:spPr>
        <p:txBody>
          <a:bodyPr/>
          <a:lstStyle/>
          <a:p>
            <a:r>
              <a:rPr lang="ru-RU" dirty="0" smtClean="0"/>
              <a:t>Слайд запуск ракеты</a:t>
            </a:r>
            <a:endParaRPr lang="ru-RU" dirty="0"/>
          </a:p>
        </p:txBody>
      </p:sp>
      <p:pic>
        <p:nvPicPr>
          <p:cNvPr id="40961" name="Picture 1" descr="C:\Users\Пользователь\Desktop\консультации сурдопедагогов школы -интерната на сайте\depositphotos_105740072-stock-video-animation-of-rocket-launch-fro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3581400"/>
            <a:ext cx="5791200" cy="2952750"/>
          </a:xfrm>
          <a:prstGeom prst="rect">
            <a:avLst/>
          </a:prstGeom>
          <a:noFill/>
        </p:spPr>
      </p:pic>
      <p:pic>
        <p:nvPicPr>
          <p:cNvPr id="40962" name="Picture 2" descr="C:\Users\Пользователь\Desktop\консультации сурдопедагогов школы -интерната на сайте\t9k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4514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0" y="0"/>
            <a:ext cx="3429000" cy="34290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5715000" y="3048000"/>
            <a:ext cx="3429000" cy="83099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00B050"/>
                </a:solidFill>
              </a:rPr>
              <a:t>ЗЕМЛ</a:t>
            </a:r>
            <a:r>
              <a:rPr lang="ru-RU" sz="4800" b="1" dirty="0" smtClean="0">
                <a:solidFill>
                  <a:srgbClr val="FF0000"/>
                </a:solidFill>
              </a:rPr>
              <a:t>Я</a:t>
            </a:r>
            <a:r>
              <a:rPr lang="ru-RU" sz="4800" b="1" dirty="0" smtClean="0">
                <a:solidFill>
                  <a:srgbClr val="00B050"/>
                </a:solidFill>
              </a:rPr>
              <a:t> </a:t>
            </a:r>
            <a:endParaRPr lang="ru-RU" sz="48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3490" name="Picture 2" descr="ÐÐ°ÑÑÐ¸Ð½ÐºÐ¸ Ð¿Ð¾ Ð·Ð°Ð¿ÑÐ¾ÑÑ Ð¸Ð·Ð»ÑÑÐ¸Ð½ÑÐºÐ°Ñ ÑÐºÐ¾Ð»Ð° Ð¸Ð½ÑÐµÑÐ½Ð°Ñ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23947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032739" y="5105400"/>
            <a:ext cx="7128875" cy="156966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МЫ Д</a:t>
            </a:r>
            <a:r>
              <a:rPr lang="ru-RU" sz="9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</a:t>
            </a:r>
            <a:r>
              <a:rPr lang="ru-RU" sz="9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МА!</a:t>
            </a:r>
            <a:endParaRPr lang="ru-RU" sz="9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0"/>
            <a:ext cx="7620000" cy="1143000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Домашнее   задание.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H="1">
            <a:off x="3200400" y="0"/>
            <a:ext cx="72008" cy="216024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H="1">
            <a:off x="2057400" y="228600"/>
            <a:ext cx="228600" cy="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H="1">
            <a:off x="6858000" y="0"/>
            <a:ext cx="72008" cy="216024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685800" y="1072868"/>
          <a:ext cx="8229600" cy="5822596"/>
        </p:xfrm>
        <a:graphic>
          <a:graphicData uri="http://schemas.openxmlformats.org/drawingml/2006/table">
            <a:tbl>
              <a:tblPr/>
              <a:tblGrid>
                <a:gridCol w="4114244"/>
                <a:gridCol w="4115356"/>
              </a:tblGrid>
              <a:tr h="17628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FF0000"/>
                          </a:solidFill>
                          <a:latin typeface="Century Gothic" pitchFamily="34" charset="0"/>
                          <a:ea typeface="Calibri"/>
                          <a:cs typeface="Times New Roman"/>
                        </a:rPr>
                        <a:t>Лухтан</a:t>
                      </a: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Century Gothic" pitchFamily="34" charset="0"/>
                          <a:ea typeface="Calibri"/>
                          <a:cs typeface="Times New Roman"/>
                        </a:rPr>
                        <a:t> Андрей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latin typeface="Century Gothic" pitchFamily="34" charset="0"/>
                          <a:ea typeface="Calibri"/>
                          <a:cs typeface="Times New Roman"/>
                        </a:rPr>
                        <a:t>Домашнее задание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latin typeface="Century Gothic" pitchFamily="34" charset="0"/>
                          <a:ea typeface="Calibri"/>
                          <a:cs typeface="Times New Roman"/>
                        </a:rPr>
                        <a:t>Карточка №1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u="sng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Calibri"/>
                          <a:cs typeface="Times New Roman"/>
                        </a:rPr>
                        <a:t>Запиши в тетради </a:t>
                      </a:r>
                      <a:endParaRPr lang="ru-RU" sz="1200" dirty="0" smtClean="0">
                        <a:solidFill>
                          <a:srgbClr val="002060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200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Calibri"/>
                          <a:cs typeface="Times New Roman"/>
                        </a:rPr>
                        <a:t>Реши выражения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Calibri"/>
                          <a:cs typeface="Times New Roman"/>
                        </a:rPr>
                        <a:t>  35+31-26 : 4=          65-35+11=     (38-32 )х5-12=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200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Calibri"/>
                          <a:cs typeface="Times New Roman"/>
                        </a:rPr>
                        <a:t>2. Реши уравнения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Calibri"/>
                          <a:cs typeface="Times New Roman"/>
                        </a:rPr>
                        <a:t>  х+30=40                      х-45=56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2060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Century Gothic" pitchFamily="34" charset="0"/>
                          <a:ea typeface="Calibri"/>
                          <a:cs typeface="Times New Roman"/>
                        </a:rPr>
                        <a:t>Гареев Сергей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latin typeface="Century Gothic" pitchFamily="34" charset="0"/>
                          <a:ea typeface="Calibri"/>
                          <a:cs typeface="Times New Roman"/>
                        </a:rPr>
                        <a:t>Домашнее </a:t>
                      </a:r>
                      <a:r>
                        <a:rPr lang="ru-RU" sz="1200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Calibri"/>
                          <a:cs typeface="Times New Roman"/>
                        </a:rPr>
                        <a:t>задание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Calibri"/>
                          <a:cs typeface="Times New Roman"/>
                        </a:rPr>
                        <a:t>Карточка №2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u="sng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Calibri"/>
                          <a:cs typeface="Times New Roman"/>
                        </a:rPr>
                        <a:t>Запиши в тетради </a:t>
                      </a:r>
                      <a:endParaRPr lang="ru-RU" sz="1200" dirty="0" smtClean="0">
                        <a:solidFill>
                          <a:srgbClr val="002060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200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Calibri"/>
                          <a:cs typeface="Times New Roman"/>
                        </a:rPr>
                        <a:t>Реши выражения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Calibri"/>
                          <a:cs typeface="Times New Roman"/>
                        </a:rPr>
                        <a:t>  51+36:6-=          35+21-41=    77 - 5 </a:t>
                      </a:r>
                      <a:r>
                        <a:rPr lang="ru-RU" sz="1200" dirty="0" err="1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Calibri"/>
                          <a:cs typeface="Times New Roman"/>
                        </a:rPr>
                        <a:t>х</a:t>
                      </a:r>
                      <a:r>
                        <a:rPr lang="ru-RU" sz="1200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Calibri"/>
                          <a:cs typeface="Times New Roman"/>
                        </a:rPr>
                        <a:t> 6=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200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Calibri"/>
                          <a:cs typeface="Times New Roman"/>
                        </a:rPr>
                        <a:t>Реши уравнения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Calibri"/>
                          <a:cs typeface="Times New Roman"/>
                        </a:rPr>
                        <a:t>  х+35=80                    х-52=10</a:t>
                      </a: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7628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Calibri"/>
                          <a:cs typeface="Times New Roman"/>
                        </a:rPr>
                        <a:t>Порохин</a:t>
                      </a:r>
                      <a:r>
                        <a:rPr lang="ru-RU" sz="1200" b="1" baseline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Calibri"/>
                          <a:cs typeface="Times New Roman"/>
                        </a:rPr>
                        <a:t> Арсений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Calibri"/>
                          <a:cs typeface="Times New Roman"/>
                        </a:rPr>
                        <a:t>Домашнее задание  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Calibri"/>
                          <a:cs typeface="Times New Roman"/>
                        </a:rPr>
                        <a:t>Карточка №3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2060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u="sng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Calibri"/>
                          <a:cs typeface="Times New Roman"/>
                        </a:rPr>
                        <a:t>Запиши в тетради </a:t>
                      </a:r>
                      <a:endParaRPr lang="ru-RU" sz="1200" dirty="0" smtClean="0">
                        <a:solidFill>
                          <a:srgbClr val="002060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200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Calibri"/>
                          <a:cs typeface="Times New Roman"/>
                        </a:rPr>
                        <a:t>Реши выражения</a:t>
                      </a:r>
                    </a:p>
                    <a:p>
                      <a:pPr marL="228600" indent="-2286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200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Calibri"/>
                          <a:cs typeface="Times New Roman"/>
                        </a:rPr>
                        <a:t>  25+31-23=          35-20: 5=    72-21+30=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200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Calibri"/>
                          <a:cs typeface="Times New Roman"/>
                        </a:rPr>
                        <a:t>2. Реши уравнения </a:t>
                      </a:r>
                    </a:p>
                    <a:p>
                      <a:pPr marL="228600" indent="-2286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200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Calibri"/>
                          <a:cs typeface="Times New Roman"/>
                        </a:rPr>
                        <a:t>     х+40=50                      х-25=15</a:t>
                      </a: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Century Gothic" pitchFamily="34" charset="0"/>
                          <a:ea typeface="Calibri"/>
                          <a:cs typeface="Times New Roman"/>
                        </a:rPr>
                        <a:t>Морозов Дима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latin typeface="Century Gothic" pitchFamily="34" charset="0"/>
                          <a:ea typeface="Calibri"/>
                          <a:cs typeface="Times New Roman"/>
                        </a:rPr>
                        <a:t>Домашнее задание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Calibri"/>
                          <a:cs typeface="Times New Roman"/>
                        </a:rPr>
                        <a:t>Карточка №4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u="sng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Calibri"/>
                          <a:cs typeface="Times New Roman"/>
                        </a:rPr>
                        <a:t>Запиши в тетради </a:t>
                      </a:r>
                      <a:endParaRPr lang="ru-RU" sz="1200" dirty="0" smtClean="0">
                        <a:solidFill>
                          <a:srgbClr val="002060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Calibri"/>
                          <a:cs typeface="Times New Roman"/>
                        </a:rPr>
                        <a:t>Реши выражения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200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Calibri"/>
                          <a:cs typeface="Times New Roman"/>
                        </a:rPr>
                        <a:t>32+30 : 5=          45 : 9+22=    62-11-32=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200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Calibri"/>
                          <a:cs typeface="Times New Roman"/>
                        </a:rPr>
                        <a:t>2 . Реши уравнения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Calibri"/>
                          <a:cs typeface="Times New Roman"/>
                        </a:rPr>
                        <a:t>100-х=20                      х+31=75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2060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036980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Calibri"/>
                          <a:cs typeface="Times New Roman"/>
                        </a:rPr>
                        <a:t>Мейвалиева</a:t>
                      </a:r>
                      <a:r>
                        <a:rPr lang="ru-RU" sz="1200" b="1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ru-RU" sz="1200" b="1" dirty="0" err="1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Calibri"/>
                          <a:cs typeface="Times New Roman"/>
                        </a:rPr>
                        <a:t>Шаргия</a:t>
                      </a:r>
                      <a:endParaRPr lang="ru-RU" sz="1200" b="1" dirty="0" smtClean="0">
                        <a:solidFill>
                          <a:srgbClr val="FF0000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Calibri"/>
                          <a:cs typeface="Times New Roman"/>
                        </a:rPr>
                        <a:t>Домашнее задание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Calibri"/>
                          <a:cs typeface="Times New Roman"/>
                        </a:rPr>
                        <a:t>Карточка №5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u="sng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Calibri"/>
                          <a:cs typeface="Times New Roman"/>
                        </a:rPr>
                        <a:t>Запиши в тетради </a:t>
                      </a:r>
                      <a:endParaRPr lang="ru-RU" sz="1200" dirty="0" smtClean="0">
                        <a:solidFill>
                          <a:srgbClr val="002060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200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Calibri"/>
                          <a:cs typeface="Times New Roman"/>
                        </a:rPr>
                        <a:t>Реши выражения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Calibri"/>
                          <a:cs typeface="Times New Roman"/>
                        </a:rPr>
                        <a:t>  51+18:6-=          38+21-27=      100 - 6 </a:t>
                      </a:r>
                      <a:r>
                        <a:rPr lang="ru-RU" sz="1200" dirty="0" err="1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Calibri"/>
                          <a:cs typeface="Times New Roman"/>
                        </a:rPr>
                        <a:t>х</a:t>
                      </a:r>
                      <a:r>
                        <a:rPr lang="ru-RU" sz="1200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Calibri"/>
                          <a:cs typeface="Times New Roman"/>
                        </a:rPr>
                        <a:t> 6=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200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Calibri"/>
                          <a:cs typeface="Times New Roman"/>
                        </a:rPr>
                        <a:t>Реши уравнения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2060"/>
                          </a:solidFill>
                          <a:latin typeface="Century Gothic" pitchFamily="34" charset="0"/>
                          <a:ea typeface="Calibri"/>
                          <a:cs typeface="Times New Roman"/>
                        </a:rPr>
                        <a:t>  х+39=90                    х-32=40</a:t>
                      </a:r>
                    </a:p>
                    <a:p>
                      <a:pPr marL="228600" indent="-2286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endParaRPr lang="ru-RU" sz="1200" dirty="0" smtClean="0">
                        <a:solidFill>
                          <a:srgbClr val="002060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2060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/>
          <a:srcRect l="24192" r="25913"/>
          <a:stretch>
            <a:fillRect/>
          </a:stretch>
        </p:blipFill>
        <p:spPr bwMode="auto">
          <a:xfrm>
            <a:off x="7391400" y="4953000"/>
            <a:ext cx="950506" cy="190500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ÐÐ°ÑÑÐ¸Ð½ÐºÐ¸ Ð¿Ð¾ Ð·Ð°Ð¿ÑÐ¾ÑÑ Ð¿Ð»Ð°Ð½ÐµÑÑ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sz="7200" dirty="0" smtClean="0"/>
              <a:t>Тема урока:</a:t>
            </a:r>
            <a:endParaRPr lang="ru-RU" sz="7200" dirty="0"/>
          </a:p>
        </p:txBody>
      </p:sp>
      <p:sp>
        <p:nvSpPr>
          <p:cNvPr id="3" name="Заголовок 1"/>
          <p:cNvSpPr txBox="1">
            <a:spLocks/>
          </p:cNvSpPr>
          <p:nvPr/>
        </p:nvSpPr>
        <p:spPr bwMode="auto">
          <a:xfrm>
            <a:off x="457200" y="3352800"/>
            <a:ext cx="7620000" cy="1143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200" b="0" i="0" u="none" strike="noStrik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Закрепление</a:t>
            </a:r>
            <a:endParaRPr kumimoji="0" lang="ru-RU" sz="7200" b="0" i="0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V="1">
            <a:off x="2743200" y="609600"/>
            <a:ext cx="73025" cy="29051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6172200" y="609600"/>
            <a:ext cx="73025" cy="29051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5486400" y="3276600"/>
            <a:ext cx="73025" cy="29051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803279761"/>
      </p:ext>
    </p:extLst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125538"/>
            <a:ext cx="8229600" cy="1143000"/>
          </a:xfrm>
        </p:spPr>
        <p:txBody>
          <a:bodyPr lIns="82945" tIns="41473" rIns="82945" bIns="41473" anchor="t"/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Что вы делали?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0" y="3505200"/>
            <a:ext cx="8980488" cy="1143000"/>
          </a:xfrm>
          <a:prstGeom prst="rect">
            <a:avLst/>
          </a:prstGeom>
        </p:spPr>
        <p:txBody>
          <a:bodyPr lIns="91430" tIns="45715" rIns="91430" bIns="45715"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b="1" dirty="0">
                <a:solidFill>
                  <a:srgbClr val="0070C0"/>
                </a:solidFill>
                <a:ea typeface="+mj-ea"/>
                <a:cs typeface="+mj-cs"/>
              </a:rPr>
              <a:t>Мы   </a:t>
            </a:r>
            <a:r>
              <a:rPr lang="ru-RU" sz="4400" b="1" dirty="0" smtClean="0">
                <a:solidFill>
                  <a:srgbClr val="0070C0"/>
                </a:solidFill>
                <a:ea typeface="+mj-ea"/>
                <a:cs typeface="+mj-cs"/>
              </a:rPr>
              <a:t>решали</a:t>
            </a:r>
            <a:r>
              <a:rPr lang="ru-RU" sz="4400" b="1" dirty="0" smtClean="0">
                <a:solidFill>
                  <a:srgbClr val="0070C0"/>
                </a:solidFill>
              </a:rPr>
              <a:t> примеры</a:t>
            </a:r>
            <a:r>
              <a:rPr lang="ru-RU" sz="4400" b="1" dirty="0" smtClean="0">
                <a:solidFill>
                  <a:srgbClr val="0070C0"/>
                </a:solidFill>
                <a:ea typeface="+mj-ea"/>
                <a:cs typeface="+mj-cs"/>
              </a:rPr>
              <a:t>.</a:t>
            </a:r>
            <a:endParaRPr lang="ru-RU" sz="4400" b="1" dirty="0">
              <a:solidFill>
                <a:srgbClr val="0070C0"/>
              </a:solidFill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331913" y="2492375"/>
            <a:ext cx="8229600" cy="1143000"/>
          </a:xfrm>
          <a:prstGeom prst="rect">
            <a:avLst/>
          </a:prstGeom>
        </p:spPr>
        <p:txBody>
          <a:bodyPr lIns="91430" tIns="45715" rIns="91430" bIns="45715"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b="1" dirty="0">
                <a:solidFill>
                  <a:srgbClr val="0070C0"/>
                </a:solidFill>
                <a:ea typeface="+mj-ea"/>
                <a:cs typeface="+mj-cs"/>
              </a:rPr>
              <a:t>Мы  </a:t>
            </a:r>
            <a:r>
              <a:rPr lang="ru-RU" sz="4400" b="1" dirty="0" smtClean="0">
                <a:solidFill>
                  <a:srgbClr val="0070C0"/>
                </a:solidFill>
                <a:ea typeface="+mj-ea"/>
                <a:cs typeface="+mj-cs"/>
              </a:rPr>
              <a:t>делили и умножали</a:t>
            </a:r>
            <a:endParaRPr lang="ru-RU" sz="4400" b="1" dirty="0">
              <a:solidFill>
                <a:srgbClr val="0070C0"/>
              </a:solidFill>
              <a:ea typeface="+mj-ea"/>
              <a:cs typeface="+mj-cs"/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flipV="1">
            <a:off x="5486400" y="1141413"/>
            <a:ext cx="71438" cy="28892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7772400" y="2590800"/>
            <a:ext cx="73025" cy="287338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21" name="Заголовок 1"/>
          <p:cNvSpPr txBox="1">
            <a:spLocks/>
          </p:cNvSpPr>
          <p:nvPr/>
        </p:nvSpPr>
        <p:spPr>
          <a:xfrm>
            <a:off x="-654050" y="5389563"/>
            <a:ext cx="8229600" cy="1141412"/>
          </a:xfrm>
          <a:prstGeom prst="rect">
            <a:avLst/>
          </a:prstGeom>
        </p:spPr>
        <p:txBody>
          <a:bodyPr lIns="91430" tIns="45715" rIns="91430" bIns="45715"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b="1" dirty="0">
                <a:solidFill>
                  <a:srgbClr val="0070C0"/>
                </a:solidFill>
                <a:ea typeface="+mj-ea"/>
                <a:cs typeface="+mj-cs"/>
              </a:rPr>
              <a:t>Мы   </a:t>
            </a:r>
            <a:r>
              <a:rPr lang="ru-RU" sz="4400" b="1" dirty="0" smtClean="0">
                <a:solidFill>
                  <a:srgbClr val="0070C0"/>
                </a:solidFill>
                <a:ea typeface="+mj-ea"/>
                <a:cs typeface="+mj-cs"/>
              </a:rPr>
              <a:t>путешествовали .</a:t>
            </a:r>
            <a:endParaRPr lang="ru-RU" sz="4400" b="1" dirty="0">
              <a:solidFill>
                <a:srgbClr val="0070C0"/>
              </a:solidFill>
              <a:ea typeface="+mj-ea"/>
              <a:cs typeface="+mj-cs"/>
            </a:endParaRPr>
          </a:p>
        </p:txBody>
      </p:sp>
      <p:grpSp>
        <p:nvGrpSpPr>
          <p:cNvPr id="3" name="Группа 30"/>
          <p:cNvGrpSpPr>
            <a:grpSpLocks/>
          </p:cNvGrpSpPr>
          <p:nvPr/>
        </p:nvGrpSpPr>
        <p:grpSpPr bwMode="auto">
          <a:xfrm>
            <a:off x="522316" y="228106"/>
            <a:ext cx="8229600" cy="823912"/>
            <a:chOff x="843161" y="-1252097"/>
            <a:chExt cx="8229600" cy="1143850"/>
          </a:xfrm>
          <a:solidFill>
            <a:srgbClr val="FFFF00"/>
          </a:solidFill>
        </p:grpSpPr>
        <p:sp>
          <p:nvSpPr>
            <p:cNvPr id="32" name="Заголовок 1"/>
            <p:cNvSpPr txBox="1">
              <a:spLocks/>
            </p:cNvSpPr>
            <p:nvPr/>
          </p:nvSpPr>
          <p:spPr>
            <a:xfrm>
              <a:off x="843161" y="-1252097"/>
              <a:ext cx="8229600" cy="1143850"/>
            </a:xfrm>
            <a:prstGeom prst="rect">
              <a:avLst/>
            </a:prstGeom>
            <a:grpFill/>
          </p:spPr>
          <p:txBody>
            <a:bodyPr anchor="ctr">
              <a:normAutofit fontScale="92500" lnSpcReduction="10000"/>
            </a:bodyPr>
            <a:lstStyle/>
            <a:p>
              <a:pPr algn="ctr" fontAlgn="auto">
                <a:spcAft>
                  <a:spcPts val="0"/>
                </a:spcAft>
                <a:defRPr/>
              </a:pPr>
              <a:r>
                <a:rPr lang="ru-RU" sz="5400" b="1" dirty="0">
                  <a:solidFill>
                    <a:srgbClr val="00B050"/>
                  </a:solidFill>
                  <a:ea typeface="+mj-ea"/>
                  <a:cs typeface="+mj-cs"/>
                </a:rPr>
                <a:t>Был урок «Математики»</a:t>
              </a:r>
            </a:p>
          </p:txBody>
        </p:sp>
        <p:cxnSp>
          <p:nvCxnSpPr>
            <p:cNvPr id="34" name="Прямая соединительная линия 33"/>
            <p:cNvCxnSpPr/>
            <p:nvPr/>
          </p:nvCxnSpPr>
          <p:spPr>
            <a:xfrm flipV="1">
              <a:off x="3586496" y="-1252097"/>
              <a:ext cx="71437" cy="288718"/>
            </a:xfrm>
            <a:prstGeom prst="line">
              <a:avLst/>
            </a:prstGeom>
            <a:grpFill/>
            <a:ln w="38100">
              <a:solidFill>
                <a:srgbClr val="FF0000"/>
              </a:solidFill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35" name="Прямая соединительная линия 34"/>
            <p:cNvCxnSpPr/>
            <p:nvPr/>
          </p:nvCxnSpPr>
          <p:spPr>
            <a:xfrm flipV="1">
              <a:off x="6721645" y="-1252097"/>
              <a:ext cx="71438" cy="286514"/>
            </a:xfrm>
            <a:prstGeom prst="line">
              <a:avLst/>
            </a:prstGeom>
            <a:grpFill/>
            <a:ln w="38100">
              <a:solidFill>
                <a:srgbClr val="FF0000"/>
              </a:solidFill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</p:grpSp>
      <p:cxnSp>
        <p:nvCxnSpPr>
          <p:cNvPr id="36" name="Прямая соединительная линия 35"/>
          <p:cNvCxnSpPr/>
          <p:nvPr/>
        </p:nvCxnSpPr>
        <p:spPr>
          <a:xfrm>
            <a:off x="2133600" y="1219200"/>
            <a:ext cx="287337" cy="158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27" name="Заголовок 1"/>
          <p:cNvSpPr txBox="1">
            <a:spLocks/>
          </p:cNvSpPr>
          <p:nvPr/>
        </p:nvSpPr>
        <p:spPr>
          <a:xfrm>
            <a:off x="0" y="4495800"/>
            <a:ext cx="8980488" cy="1143000"/>
          </a:xfrm>
          <a:prstGeom prst="rect">
            <a:avLst/>
          </a:prstGeom>
        </p:spPr>
        <p:txBody>
          <a:bodyPr lIns="91430" tIns="45715" rIns="91430" bIns="45715"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b="1" dirty="0">
                <a:solidFill>
                  <a:srgbClr val="0070C0"/>
                </a:solidFill>
                <a:ea typeface="+mj-ea"/>
                <a:cs typeface="+mj-cs"/>
              </a:rPr>
              <a:t>Мы   </a:t>
            </a:r>
            <a:r>
              <a:rPr lang="ru-RU" sz="4400" b="1" dirty="0" smtClean="0">
                <a:solidFill>
                  <a:srgbClr val="0070C0"/>
                </a:solidFill>
                <a:ea typeface="+mj-ea"/>
                <a:cs typeface="+mj-cs"/>
              </a:rPr>
              <a:t>решали</a:t>
            </a:r>
            <a:r>
              <a:rPr lang="ru-RU" sz="4400" b="1" dirty="0" smtClean="0">
                <a:solidFill>
                  <a:srgbClr val="0070C0"/>
                </a:solidFill>
              </a:rPr>
              <a:t> задачу</a:t>
            </a:r>
            <a:r>
              <a:rPr lang="ru-RU" sz="4400" b="1" dirty="0" smtClean="0">
                <a:solidFill>
                  <a:srgbClr val="0070C0"/>
                </a:solidFill>
                <a:ea typeface="+mj-ea"/>
                <a:cs typeface="+mj-cs"/>
              </a:rPr>
              <a:t>.</a:t>
            </a:r>
            <a:endParaRPr lang="ru-RU" sz="4400" b="1" dirty="0">
              <a:solidFill>
                <a:srgbClr val="0070C0"/>
              </a:solidFill>
              <a:ea typeface="+mj-ea"/>
              <a:cs typeface="+mj-cs"/>
            </a:endParaRPr>
          </a:p>
        </p:txBody>
      </p:sp>
      <p:pic>
        <p:nvPicPr>
          <p:cNvPr id="24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/>
          <a:srcRect l="24192" r="25913"/>
          <a:stretch>
            <a:fillRect/>
          </a:stretch>
        </p:blipFill>
        <p:spPr bwMode="auto">
          <a:xfrm>
            <a:off x="228600" y="1676400"/>
            <a:ext cx="1224136" cy="2453409"/>
          </a:xfrm>
          <a:prstGeom prst="rect">
            <a:avLst/>
          </a:prstGeom>
          <a:noFill/>
        </p:spPr>
      </p:pic>
      <p:pic>
        <p:nvPicPr>
          <p:cNvPr id="26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9000" y="3886200"/>
            <a:ext cx="1699528" cy="2971800"/>
          </a:xfrm>
          <a:prstGeom prst="rect">
            <a:avLst/>
          </a:prstGeom>
          <a:noFill/>
        </p:spPr>
      </p:pic>
      <p:cxnSp>
        <p:nvCxnSpPr>
          <p:cNvPr id="25" name="Прямая соединительная линия 24"/>
          <p:cNvCxnSpPr/>
          <p:nvPr/>
        </p:nvCxnSpPr>
        <p:spPr>
          <a:xfrm flipV="1">
            <a:off x="4572000" y="2590800"/>
            <a:ext cx="73025" cy="287338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flipV="1">
            <a:off x="4114800" y="3657600"/>
            <a:ext cx="73025" cy="287338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flipV="1">
            <a:off x="6477000" y="3657600"/>
            <a:ext cx="73025" cy="287338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flipV="1">
            <a:off x="4419600" y="4648200"/>
            <a:ext cx="73025" cy="287338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flipV="1">
            <a:off x="6324600" y="4572000"/>
            <a:ext cx="73025" cy="287338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V="1">
            <a:off x="3657600" y="5562600"/>
            <a:ext cx="73025" cy="287338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4572000" y="5791200"/>
            <a:ext cx="287337" cy="158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6" grpId="0" autoUpdateAnimBg="0"/>
      <p:bldP spid="21" grpId="0" autoUpdateAnimBg="0"/>
      <p:bldP spid="27" grpId="0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ÐÐ°ÑÑÐ¸Ð½ÐºÐ¸ Ð¿Ð¾ Ð·Ð°Ð¿ÑÐ¾ÑÑ Ð¿Ð»Ð°Ð½ÐµÑÑ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04800"/>
            <a:ext cx="9144000" cy="65532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0" y="0"/>
            <a:ext cx="9144000" cy="83099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0000CC"/>
                </a:solidFill>
              </a:rPr>
              <a:t>На каких планетах мы были?</a:t>
            </a:r>
            <a:endParaRPr lang="ru-RU" sz="4800" b="1" dirty="0">
              <a:solidFill>
                <a:srgbClr val="0000CC"/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V="1">
            <a:off x="4724400" y="0"/>
            <a:ext cx="73025" cy="290512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7391400" y="0"/>
            <a:ext cx="73025" cy="290512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2514600" y="0"/>
            <a:ext cx="73025" cy="290512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2667000" y="3886200"/>
            <a:ext cx="76200" cy="138112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5943600" y="4343400"/>
            <a:ext cx="76200" cy="138112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V="1">
            <a:off x="2895600" y="5562600"/>
            <a:ext cx="76200" cy="138112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V="1">
            <a:off x="6934200" y="5486400"/>
            <a:ext cx="76200" cy="138112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8458200" y="3200400"/>
            <a:ext cx="76200" cy="138112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V="1">
            <a:off x="4343400" y="5348288"/>
            <a:ext cx="76200" cy="138112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0" y="3886200"/>
            <a:ext cx="1752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Со(л)</a:t>
            </a:r>
            <a:r>
              <a:rPr lang="ru-RU" sz="2800" b="1" dirty="0" err="1" smtClean="0">
                <a:solidFill>
                  <a:schemeClr val="bg1"/>
                </a:solidFill>
              </a:rPr>
              <a:t>нце</a:t>
            </a:r>
            <a:endParaRPr lang="ru-RU" sz="2800" b="1" dirty="0">
              <a:solidFill>
                <a:schemeClr val="bg1"/>
              </a:solidFill>
            </a:endParaRP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flipV="1">
            <a:off x="457200" y="3886200"/>
            <a:ext cx="76200" cy="138112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V="1">
            <a:off x="7391400" y="2667000"/>
            <a:ext cx="76200" cy="138112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V="1">
            <a:off x="8686800" y="1676400"/>
            <a:ext cx="76200" cy="138112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2286000" y="3200400"/>
            <a:ext cx="457200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1</a:t>
            </a:r>
            <a:endParaRPr lang="ru-RU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3886200" y="2590800"/>
            <a:ext cx="457200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2</a:t>
            </a:r>
            <a:endParaRPr lang="ru-RU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6781800" y="4876800"/>
            <a:ext cx="457200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3</a:t>
            </a:r>
            <a:endParaRPr lang="ru-RU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6781800" y="2057400"/>
            <a:ext cx="457200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4</a:t>
            </a:r>
            <a:endParaRPr lang="ru-RU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5334000" y="3276600"/>
            <a:ext cx="457200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5</a:t>
            </a:r>
            <a:endParaRPr lang="ru-RU" b="1" dirty="0"/>
          </a:p>
        </p:txBody>
      </p:sp>
      <p:cxnSp>
        <p:nvCxnSpPr>
          <p:cNvPr id="29" name="Прямая со стрелкой 28"/>
          <p:cNvCxnSpPr/>
          <p:nvPr/>
        </p:nvCxnSpPr>
        <p:spPr bwMode="auto">
          <a:xfrm flipV="1">
            <a:off x="2819400" y="3200400"/>
            <a:ext cx="990600" cy="38100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30" name="Прямая со стрелкой 29"/>
          <p:cNvCxnSpPr/>
          <p:nvPr/>
        </p:nvCxnSpPr>
        <p:spPr bwMode="auto">
          <a:xfrm flipH="1" flipV="1">
            <a:off x="2819400" y="3810000"/>
            <a:ext cx="838200" cy="91440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32" name="Прямая со стрелкой 31"/>
          <p:cNvCxnSpPr/>
          <p:nvPr/>
        </p:nvCxnSpPr>
        <p:spPr bwMode="auto">
          <a:xfrm>
            <a:off x="4191000" y="3124200"/>
            <a:ext cx="2971800" cy="175260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34" name="Прямая со стрелкой 33"/>
          <p:cNvCxnSpPr/>
          <p:nvPr/>
        </p:nvCxnSpPr>
        <p:spPr bwMode="auto">
          <a:xfrm flipH="1" flipV="1">
            <a:off x="6858000" y="2590800"/>
            <a:ext cx="228600" cy="213360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36" name="Прямая со стрелкой 35"/>
          <p:cNvCxnSpPr/>
          <p:nvPr/>
        </p:nvCxnSpPr>
        <p:spPr bwMode="auto">
          <a:xfrm flipH="1">
            <a:off x="5105400" y="2590800"/>
            <a:ext cx="1752600" cy="152400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38" name="Прямая со стрелкой 37"/>
          <p:cNvCxnSpPr/>
          <p:nvPr/>
        </p:nvCxnSpPr>
        <p:spPr bwMode="auto">
          <a:xfrm flipH="1">
            <a:off x="4267200" y="4114800"/>
            <a:ext cx="914400" cy="60960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9512" y="116632"/>
            <a:ext cx="8568952" cy="1015663"/>
          </a:xfrm>
          <a:prstGeom prst="rect">
            <a:avLst/>
          </a:prstGeom>
          <a:solidFill>
            <a:schemeClr val="accent3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000099"/>
                </a:solidFill>
              </a:rPr>
              <a:t>Я  работал(а)  на  уроке</a:t>
            </a:r>
            <a:endParaRPr lang="ru-RU" sz="6000" b="1" dirty="0">
              <a:solidFill>
                <a:srgbClr val="000099"/>
              </a:solidFill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flipH="1">
            <a:off x="2590800" y="228600"/>
            <a:ext cx="144016" cy="28803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H="1">
            <a:off x="7467600" y="228600"/>
            <a:ext cx="144016" cy="28803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300192" y="4653136"/>
            <a:ext cx="25202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3333CC"/>
                </a:solidFill>
              </a:rPr>
              <a:t>отлично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95536" y="4747791"/>
            <a:ext cx="25922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3333CC"/>
                </a:solidFill>
              </a:rPr>
              <a:t>неважно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419872" y="4725144"/>
            <a:ext cx="24117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3333CC"/>
                </a:solidFill>
              </a:rPr>
              <a:t>хорошо</a:t>
            </a: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 flipH="1">
            <a:off x="7524328" y="4653136"/>
            <a:ext cx="72008" cy="21602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H="1">
            <a:off x="5436096" y="4653136"/>
            <a:ext cx="72008" cy="21602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H="1">
            <a:off x="4499992" y="4869160"/>
            <a:ext cx="288032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H="1">
            <a:off x="2483768" y="4941168"/>
            <a:ext cx="288032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H="1">
            <a:off x="3962400" y="4876800"/>
            <a:ext cx="288032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H="1">
            <a:off x="8316416" y="4869160"/>
            <a:ext cx="288032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flipH="1">
            <a:off x="6477000" y="4876800"/>
            <a:ext cx="288032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Дуга 26"/>
          <p:cNvSpPr/>
          <p:nvPr/>
        </p:nvSpPr>
        <p:spPr>
          <a:xfrm rot="9903066">
            <a:off x="5896778" y="733533"/>
            <a:ext cx="1008112" cy="360040"/>
          </a:xfrm>
          <a:prstGeom prst="arc">
            <a:avLst>
              <a:gd name="adj1" fmla="val 16200000"/>
              <a:gd name="adj2" fmla="val 0"/>
            </a:avLst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1" name="Прямая соединительная линия 30"/>
          <p:cNvCxnSpPr/>
          <p:nvPr/>
        </p:nvCxnSpPr>
        <p:spPr>
          <a:xfrm flipH="1">
            <a:off x="1676400" y="4648200"/>
            <a:ext cx="72008" cy="21602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1" name="AutoShape 7" descr="ÐÐ°ÑÑÐ¸Ð½ÐºÐ¸ Ð¿Ð¾ Ð·Ð°Ð¿ÑÐ¾ÑÑ Ð²Ð¸Ð½Ð½Ð¸ Ð¿ÑÑ  ÑÐ¸ÑÑÐ½Ð¾Ðº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133600"/>
            <a:ext cx="2105025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ÐÐ°ÑÑÐ¸Ð½ÐºÐ¸ Ð¿Ð¾ Ð·Ð°Ð¿ÑÐ¾ÑÑ Ð²ÐµÑÐµÐ»ÑÐ¹ ÐºÐ¾ÑÐ¼Ð¾Ð½Ð°Ð²Ñ ÑÐ¼Ð°Ð¹Ð»Ð¸Ð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9800" y="2057400"/>
            <a:ext cx="2882329" cy="2133600"/>
          </a:xfrm>
          <a:prstGeom prst="rect">
            <a:avLst/>
          </a:prstGeom>
          <a:noFill/>
        </p:spPr>
      </p:pic>
      <p:pic>
        <p:nvPicPr>
          <p:cNvPr id="28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 cstate="print"/>
          <a:srcRect l="24192" r="25913"/>
          <a:stretch>
            <a:fillRect/>
          </a:stretch>
        </p:blipFill>
        <p:spPr bwMode="auto">
          <a:xfrm>
            <a:off x="3886200" y="1981200"/>
            <a:ext cx="1224136" cy="2453409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/>
          <p:nvPr/>
        </p:nvSpPr>
        <p:spPr>
          <a:xfrm>
            <a:off x="0" y="2348880"/>
            <a:ext cx="6444208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3333CC"/>
                </a:solidFill>
              </a:rPr>
              <a:t>  </a:t>
            </a:r>
            <a:r>
              <a:rPr lang="ru-RU" sz="4400" b="1" dirty="0" smtClean="0">
                <a:solidFill>
                  <a:srgbClr val="FF0000"/>
                </a:solidFill>
              </a:rPr>
              <a:t>            </a:t>
            </a:r>
            <a:r>
              <a:rPr lang="ru-RU" sz="4000" b="1" dirty="0" smtClean="0">
                <a:solidFill>
                  <a:srgbClr val="990033"/>
                </a:solidFill>
              </a:rPr>
              <a:t>12-16 космонавтов</a:t>
            </a:r>
          </a:p>
          <a:p>
            <a:r>
              <a:rPr lang="ru-RU" sz="4000" b="1" dirty="0" smtClean="0">
                <a:solidFill>
                  <a:srgbClr val="FF0000"/>
                </a:solidFill>
              </a:rPr>
              <a:t>                 </a:t>
            </a:r>
            <a:r>
              <a:rPr lang="ru-RU" sz="4000" b="1" dirty="0" smtClean="0">
                <a:solidFill>
                  <a:srgbClr val="990033"/>
                </a:solidFill>
              </a:rPr>
              <a:t>7-11</a:t>
            </a:r>
            <a:r>
              <a:rPr lang="ru-RU" sz="4000" b="1" dirty="0" smtClean="0">
                <a:solidFill>
                  <a:srgbClr val="FF0000"/>
                </a:solidFill>
              </a:rPr>
              <a:t> </a:t>
            </a:r>
            <a:r>
              <a:rPr lang="ru-RU" sz="4000" b="1" dirty="0" smtClean="0">
                <a:solidFill>
                  <a:srgbClr val="990033"/>
                </a:solidFill>
              </a:rPr>
              <a:t>космонавтов</a:t>
            </a:r>
            <a:r>
              <a:rPr lang="ru-RU" sz="4000" b="1" dirty="0" smtClean="0">
                <a:solidFill>
                  <a:srgbClr val="FF0000"/>
                </a:solidFill>
              </a:rPr>
              <a:t>     </a:t>
            </a:r>
          </a:p>
          <a:p>
            <a:r>
              <a:rPr lang="ru-RU" sz="4000" b="1" dirty="0" smtClean="0">
                <a:solidFill>
                  <a:srgbClr val="FF0000"/>
                </a:solidFill>
              </a:rPr>
              <a:t>                 </a:t>
            </a:r>
            <a:r>
              <a:rPr lang="ru-RU" sz="4000" b="1" dirty="0" smtClean="0">
                <a:solidFill>
                  <a:srgbClr val="990033"/>
                </a:solidFill>
              </a:rPr>
              <a:t>4-6 космонавтов </a:t>
            </a:r>
          </a:p>
          <a:p>
            <a:r>
              <a:rPr lang="ru-RU" sz="4000" b="1" dirty="0" smtClean="0">
                <a:solidFill>
                  <a:srgbClr val="990033"/>
                </a:solidFill>
              </a:rPr>
              <a:t>                 1-3 космонавтов 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04800" y="0"/>
            <a:ext cx="8568952" cy="101566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000099"/>
                </a:solidFill>
              </a:rPr>
              <a:t>Я  работал(а)   на  уроке</a:t>
            </a:r>
            <a:endParaRPr lang="ru-RU" sz="6000" b="1" dirty="0">
              <a:solidFill>
                <a:srgbClr val="000099"/>
              </a:solidFill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flipH="1">
            <a:off x="2667000" y="152400"/>
            <a:ext cx="144016" cy="28803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H="1">
            <a:off x="7772400" y="0"/>
            <a:ext cx="144016" cy="28803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Дуга 26"/>
          <p:cNvSpPr/>
          <p:nvPr/>
        </p:nvSpPr>
        <p:spPr>
          <a:xfrm rot="9903066">
            <a:off x="6201578" y="733533"/>
            <a:ext cx="1008112" cy="360040"/>
          </a:xfrm>
          <a:prstGeom prst="arc">
            <a:avLst>
              <a:gd name="adj1" fmla="val 16200000"/>
              <a:gd name="adj2" fmla="val 0"/>
            </a:avLst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/>
          <p:cNvSpPr txBox="1"/>
          <p:nvPr/>
        </p:nvSpPr>
        <p:spPr>
          <a:xfrm>
            <a:off x="6300192" y="2348880"/>
            <a:ext cx="187220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3333CC"/>
                </a:solidFill>
              </a:rPr>
              <a:t>  </a:t>
            </a:r>
            <a:r>
              <a:rPr lang="ru-RU" sz="4400" b="1" dirty="0" smtClean="0">
                <a:solidFill>
                  <a:srgbClr val="990033"/>
                </a:solidFill>
              </a:rPr>
              <a:t>=</a:t>
            </a:r>
            <a:r>
              <a:rPr lang="ru-RU" sz="4400" b="1" dirty="0" smtClean="0">
                <a:solidFill>
                  <a:srgbClr val="3333CC"/>
                </a:solidFill>
              </a:rPr>
              <a:t> </a:t>
            </a:r>
            <a:r>
              <a:rPr lang="ru-RU" sz="4400" b="1" dirty="0" smtClean="0">
                <a:solidFill>
                  <a:srgbClr val="FF0000"/>
                </a:solidFill>
              </a:rPr>
              <a:t>«5»    </a:t>
            </a:r>
          </a:p>
          <a:p>
            <a:r>
              <a:rPr lang="ru-RU" sz="4400" b="1" dirty="0" smtClean="0">
                <a:solidFill>
                  <a:srgbClr val="FF0000"/>
                </a:solidFill>
              </a:rPr>
              <a:t>  </a:t>
            </a:r>
            <a:r>
              <a:rPr lang="ru-RU" sz="4400" b="1" dirty="0" smtClean="0">
                <a:solidFill>
                  <a:srgbClr val="990033"/>
                </a:solidFill>
              </a:rPr>
              <a:t>=</a:t>
            </a:r>
            <a:r>
              <a:rPr lang="ru-RU" sz="4400" b="1" dirty="0" smtClean="0">
                <a:solidFill>
                  <a:srgbClr val="FF0000"/>
                </a:solidFill>
              </a:rPr>
              <a:t> «4»     </a:t>
            </a:r>
          </a:p>
          <a:p>
            <a:r>
              <a:rPr lang="ru-RU" sz="4400" b="1" dirty="0" smtClean="0">
                <a:solidFill>
                  <a:srgbClr val="FF0000"/>
                </a:solidFill>
              </a:rPr>
              <a:t>  </a:t>
            </a:r>
            <a:r>
              <a:rPr lang="ru-RU" sz="4400" b="1" dirty="0" smtClean="0">
                <a:solidFill>
                  <a:srgbClr val="990033"/>
                </a:solidFill>
              </a:rPr>
              <a:t>=</a:t>
            </a:r>
            <a:r>
              <a:rPr lang="ru-RU" sz="4400" b="1" dirty="0" smtClean="0">
                <a:solidFill>
                  <a:srgbClr val="FF0000"/>
                </a:solidFill>
              </a:rPr>
              <a:t> «3»   </a:t>
            </a:r>
          </a:p>
          <a:p>
            <a:r>
              <a:rPr lang="ru-RU" sz="4400" b="1" dirty="0" smtClean="0">
                <a:solidFill>
                  <a:srgbClr val="FF0000"/>
                </a:solidFill>
              </a:rPr>
              <a:t>  </a:t>
            </a:r>
            <a:r>
              <a:rPr lang="ru-RU" sz="4400" b="1" dirty="0" smtClean="0">
                <a:solidFill>
                  <a:srgbClr val="990033"/>
                </a:solidFill>
              </a:rPr>
              <a:t>=</a:t>
            </a:r>
            <a:r>
              <a:rPr lang="ru-RU" sz="4400" b="1" dirty="0" smtClean="0">
                <a:solidFill>
                  <a:srgbClr val="FF0000"/>
                </a:solidFill>
              </a:rPr>
              <a:t> «2»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5940152" y="1412776"/>
            <a:ext cx="320384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400" b="1" dirty="0" smtClean="0">
                <a:solidFill>
                  <a:srgbClr val="3333CC"/>
                </a:solidFill>
              </a:rPr>
              <a:t>на оценку </a:t>
            </a:r>
          </a:p>
        </p:txBody>
      </p:sp>
      <p:cxnSp>
        <p:nvCxnSpPr>
          <p:cNvPr id="53" name="Прямая соединительная линия 52"/>
          <p:cNvCxnSpPr/>
          <p:nvPr/>
        </p:nvCxnSpPr>
        <p:spPr>
          <a:xfrm flipH="1">
            <a:off x="4800600" y="4267200"/>
            <a:ext cx="72008" cy="21602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 flipH="1">
            <a:off x="5105400" y="2438400"/>
            <a:ext cx="72008" cy="21602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 flipH="1">
            <a:off x="5029200" y="3048000"/>
            <a:ext cx="72008" cy="21602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 flipH="1">
            <a:off x="4800600" y="3733800"/>
            <a:ext cx="72008" cy="21602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 flipH="1">
            <a:off x="7467600" y="1371600"/>
            <a:ext cx="72008" cy="21602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 flipH="1">
            <a:off x="6781800" y="1600200"/>
            <a:ext cx="216024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/>
          <a:srcRect l="24192" r="25913"/>
          <a:stretch>
            <a:fillRect/>
          </a:stretch>
        </p:blipFill>
        <p:spPr bwMode="auto">
          <a:xfrm>
            <a:off x="152400" y="1905000"/>
            <a:ext cx="462136" cy="926211"/>
          </a:xfrm>
          <a:prstGeom prst="rect">
            <a:avLst/>
          </a:prstGeom>
          <a:noFill/>
        </p:spPr>
      </p:pic>
      <p:pic>
        <p:nvPicPr>
          <p:cNvPr id="30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/>
          <a:srcRect l="24192" r="25913"/>
          <a:stretch>
            <a:fillRect/>
          </a:stretch>
        </p:blipFill>
        <p:spPr bwMode="auto">
          <a:xfrm>
            <a:off x="609600" y="1905000"/>
            <a:ext cx="462136" cy="926211"/>
          </a:xfrm>
          <a:prstGeom prst="rect">
            <a:avLst/>
          </a:prstGeom>
          <a:noFill/>
        </p:spPr>
      </p:pic>
      <p:pic>
        <p:nvPicPr>
          <p:cNvPr id="31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/>
          <a:srcRect l="24192" r="25913"/>
          <a:stretch>
            <a:fillRect/>
          </a:stretch>
        </p:blipFill>
        <p:spPr bwMode="auto">
          <a:xfrm>
            <a:off x="609600" y="2819400"/>
            <a:ext cx="462136" cy="926211"/>
          </a:xfrm>
          <a:prstGeom prst="rect">
            <a:avLst/>
          </a:prstGeom>
          <a:noFill/>
        </p:spPr>
      </p:pic>
      <p:pic>
        <p:nvPicPr>
          <p:cNvPr id="32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/>
          <a:srcRect l="24192" r="25913"/>
          <a:stretch>
            <a:fillRect/>
          </a:stretch>
        </p:blipFill>
        <p:spPr bwMode="auto">
          <a:xfrm>
            <a:off x="152400" y="2819400"/>
            <a:ext cx="462136" cy="926211"/>
          </a:xfrm>
          <a:prstGeom prst="rect">
            <a:avLst/>
          </a:prstGeom>
          <a:noFill/>
        </p:spPr>
      </p:pic>
      <p:pic>
        <p:nvPicPr>
          <p:cNvPr id="35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/>
          <a:srcRect l="24192" r="25913"/>
          <a:stretch>
            <a:fillRect/>
          </a:stretch>
        </p:blipFill>
        <p:spPr bwMode="auto">
          <a:xfrm>
            <a:off x="152400" y="3810000"/>
            <a:ext cx="462136" cy="926211"/>
          </a:xfrm>
          <a:prstGeom prst="rect">
            <a:avLst/>
          </a:prstGeom>
          <a:noFill/>
        </p:spPr>
      </p:pic>
      <p:pic>
        <p:nvPicPr>
          <p:cNvPr id="36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/>
          <a:srcRect l="24192" r="25913"/>
          <a:stretch>
            <a:fillRect/>
          </a:stretch>
        </p:blipFill>
        <p:spPr bwMode="auto">
          <a:xfrm>
            <a:off x="609600" y="3810000"/>
            <a:ext cx="462136" cy="926211"/>
          </a:xfrm>
          <a:prstGeom prst="rect">
            <a:avLst/>
          </a:prstGeom>
          <a:noFill/>
        </p:spPr>
      </p:pic>
      <p:pic>
        <p:nvPicPr>
          <p:cNvPr id="38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/>
          <a:srcRect l="24192" r="25913"/>
          <a:stretch>
            <a:fillRect/>
          </a:stretch>
        </p:blipFill>
        <p:spPr bwMode="auto">
          <a:xfrm>
            <a:off x="1143000" y="1905000"/>
            <a:ext cx="462136" cy="926211"/>
          </a:xfrm>
          <a:prstGeom prst="rect">
            <a:avLst/>
          </a:prstGeom>
          <a:noFill/>
        </p:spPr>
      </p:pic>
      <p:sp>
        <p:nvSpPr>
          <p:cNvPr id="39" name="Дуга 38"/>
          <p:cNvSpPr/>
          <p:nvPr/>
        </p:nvSpPr>
        <p:spPr>
          <a:xfrm rot="9903066">
            <a:off x="6582577" y="1724132"/>
            <a:ext cx="1008112" cy="360040"/>
          </a:xfrm>
          <a:prstGeom prst="arc">
            <a:avLst>
              <a:gd name="adj1" fmla="val 16200000"/>
              <a:gd name="adj2" fmla="val 0"/>
            </a:avLst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/>
          <a:srcRect l="24192" r="25913"/>
          <a:stretch>
            <a:fillRect/>
          </a:stretch>
        </p:blipFill>
        <p:spPr bwMode="auto">
          <a:xfrm>
            <a:off x="1066800" y="4724400"/>
            <a:ext cx="462136" cy="926211"/>
          </a:xfrm>
          <a:prstGeom prst="rect">
            <a:avLst/>
          </a:prstGeom>
          <a:noFill/>
        </p:spPr>
      </p:pic>
      <p:pic>
        <p:nvPicPr>
          <p:cNvPr id="5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/>
          <a:srcRect l="24192" r="25913"/>
          <a:stretch>
            <a:fillRect/>
          </a:stretch>
        </p:blipFill>
        <p:spPr bwMode="auto">
          <a:xfrm>
            <a:off x="1066800" y="2819400"/>
            <a:ext cx="462136" cy="926211"/>
          </a:xfrm>
          <a:prstGeom prst="rect">
            <a:avLst/>
          </a:prstGeom>
          <a:noFill/>
        </p:spPr>
      </p:pic>
      <p:pic>
        <p:nvPicPr>
          <p:cNvPr id="60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/>
          <a:srcRect l="24192" r="25913"/>
          <a:stretch>
            <a:fillRect/>
          </a:stretch>
        </p:blipFill>
        <p:spPr bwMode="auto">
          <a:xfrm>
            <a:off x="1066800" y="3810000"/>
            <a:ext cx="462136" cy="926211"/>
          </a:xfrm>
          <a:prstGeom prst="rect">
            <a:avLst/>
          </a:prstGeom>
          <a:noFill/>
        </p:spPr>
      </p:pic>
      <p:pic>
        <p:nvPicPr>
          <p:cNvPr id="61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/>
          <a:srcRect l="24192" r="25913"/>
          <a:stretch>
            <a:fillRect/>
          </a:stretch>
        </p:blipFill>
        <p:spPr bwMode="auto">
          <a:xfrm>
            <a:off x="152400" y="4724400"/>
            <a:ext cx="462136" cy="926211"/>
          </a:xfrm>
          <a:prstGeom prst="rect">
            <a:avLst/>
          </a:prstGeom>
          <a:noFill/>
        </p:spPr>
      </p:pic>
      <p:pic>
        <p:nvPicPr>
          <p:cNvPr id="62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/>
          <a:srcRect l="24192" r="25913"/>
          <a:stretch>
            <a:fillRect/>
          </a:stretch>
        </p:blipFill>
        <p:spPr bwMode="auto">
          <a:xfrm>
            <a:off x="609600" y="4724400"/>
            <a:ext cx="462136" cy="926211"/>
          </a:xfrm>
          <a:prstGeom prst="rect">
            <a:avLst/>
          </a:prstGeom>
          <a:noFill/>
        </p:spPr>
      </p:pic>
      <p:cxnSp>
        <p:nvCxnSpPr>
          <p:cNvPr id="63" name="Прямая соединительная линия 62"/>
          <p:cNvCxnSpPr/>
          <p:nvPr/>
        </p:nvCxnSpPr>
        <p:spPr>
          <a:xfrm flipH="1">
            <a:off x="3657600" y="2590800"/>
            <a:ext cx="216024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/>
          <p:nvPr/>
        </p:nvCxnSpPr>
        <p:spPr>
          <a:xfrm flipH="1">
            <a:off x="3581400" y="3276600"/>
            <a:ext cx="216024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единительная линия 64"/>
          <p:cNvCxnSpPr/>
          <p:nvPr/>
        </p:nvCxnSpPr>
        <p:spPr>
          <a:xfrm flipH="1">
            <a:off x="3352800" y="3886200"/>
            <a:ext cx="216024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/>
          <p:cNvCxnSpPr/>
          <p:nvPr/>
        </p:nvCxnSpPr>
        <p:spPr>
          <a:xfrm flipH="1">
            <a:off x="3352800" y="4419600"/>
            <a:ext cx="216024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единительная линия 66"/>
          <p:cNvCxnSpPr/>
          <p:nvPr/>
        </p:nvCxnSpPr>
        <p:spPr>
          <a:xfrm flipH="1">
            <a:off x="4419600" y="2590800"/>
            <a:ext cx="216024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 flipH="1">
            <a:off x="4343400" y="3200400"/>
            <a:ext cx="216024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единительная линия 68"/>
          <p:cNvCxnSpPr/>
          <p:nvPr/>
        </p:nvCxnSpPr>
        <p:spPr>
          <a:xfrm flipH="1">
            <a:off x="4114800" y="3886200"/>
            <a:ext cx="216024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 flipH="1">
            <a:off x="4191000" y="4495800"/>
            <a:ext cx="216024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/>
          <p:nvPr/>
        </p:nvCxnSpPr>
        <p:spPr>
          <a:xfrm flipH="1">
            <a:off x="5791200" y="2590800"/>
            <a:ext cx="3810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единительная линия 72"/>
          <p:cNvCxnSpPr/>
          <p:nvPr/>
        </p:nvCxnSpPr>
        <p:spPr>
          <a:xfrm flipH="1">
            <a:off x="5715000" y="3276600"/>
            <a:ext cx="3810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/>
          <p:cNvCxnSpPr/>
          <p:nvPr/>
        </p:nvCxnSpPr>
        <p:spPr>
          <a:xfrm flipH="1">
            <a:off x="5486400" y="3886200"/>
            <a:ext cx="3810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единительная линия 74"/>
          <p:cNvCxnSpPr/>
          <p:nvPr/>
        </p:nvCxnSpPr>
        <p:spPr>
          <a:xfrm flipH="1">
            <a:off x="5486400" y="4495800"/>
            <a:ext cx="3810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1143000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r>
              <a:rPr lang="ru-RU" sz="7200" b="1" dirty="0" smtClean="0">
                <a:solidFill>
                  <a:srgbClr val="FF0000"/>
                </a:solidFill>
              </a:rPr>
              <a:t>До свидания!</a:t>
            </a:r>
            <a:endParaRPr lang="ru-RU" sz="7200" b="1" dirty="0">
              <a:solidFill>
                <a:srgbClr val="FF0000"/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H="1">
            <a:off x="5486400" y="0"/>
            <a:ext cx="144016" cy="28803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Дуга 5"/>
          <p:cNvSpPr/>
          <p:nvPr/>
        </p:nvSpPr>
        <p:spPr>
          <a:xfrm rot="9903066">
            <a:off x="2162978" y="657332"/>
            <a:ext cx="1008112" cy="360040"/>
          </a:xfrm>
          <a:prstGeom prst="arc">
            <a:avLst>
              <a:gd name="adj1" fmla="val 16200000"/>
              <a:gd name="adj2" fmla="val 0"/>
            </a:avLst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flipH="1">
            <a:off x="1905000" y="304800"/>
            <a:ext cx="288032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49" name="Picture 1" descr="C:\Users\Пользователь\Desktop\astronaut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1371600"/>
            <a:ext cx="4114800" cy="548640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7877669" cy="76944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sz="4400" b="1" dirty="0">
                <a:latin typeface="Arial" pitchFamily="34" charset="0"/>
                <a:cs typeface="Arial" pitchFamily="34" charset="0"/>
              </a:rPr>
              <a:t>Ум</a:t>
            </a:r>
            <a:r>
              <a:rPr lang="ru-RU" sz="4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е</a:t>
            </a:r>
            <a:r>
              <a:rPr lang="ru-RU" sz="4400" b="1" dirty="0">
                <a:latin typeface="Arial" pitchFamily="34" charset="0"/>
                <a:cs typeface="Arial" pitchFamily="34" charset="0"/>
              </a:rPr>
              <a:t>ньши </a:t>
            </a:r>
            <a:r>
              <a:rPr lang="ru-RU" sz="4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э</a:t>
            </a:r>
            <a:r>
              <a:rPr lang="ru-RU" sz="4400" b="1" dirty="0" smtClean="0">
                <a:latin typeface="Arial" pitchFamily="34" charset="0"/>
                <a:cs typeface="Arial" pitchFamily="34" charset="0"/>
              </a:rPr>
              <a:t>ти </a:t>
            </a:r>
            <a:r>
              <a:rPr lang="ru-RU" sz="4400" b="1" dirty="0">
                <a:latin typeface="Arial" pitchFamily="34" charset="0"/>
                <a:cs typeface="Arial" pitchFamily="34" charset="0"/>
              </a:rPr>
              <a:t>ч</a:t>
            </a:r>
            <a:r>
              <a:rPr lang="ru-RU" sz="4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и</a:t>
            </a:r>
            <a:r>
              <a:rPr lang="ru-RU" sz="4400" b="1" dirty="0">
                <a:latin typeface="Arial" pitchFamily="34" charset="0"/>
                <a:cs typeface="Arial" pitchFamily="34" charset="0"/>
              </a:rPr>
              <a:t>сла </a:t>
            </a:r>
            <a:r>
              <a:rPr lang="ru-RU" sz="4400" b="1" dirty="0" smtClean="0">
                <a:latin typeface="Arial" pitchFamily="34" charset="0"/>
                <a:cs typeface="Arial" pitchFamily="34" charset="0"/>
              </a:rPr>
              <a:t>в 6 раз.</a:t>
            </a:r>
            <a:endParaRPr lang="ru-RU" sz="4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8600" y="2743200"/>
            <a:ext cx="8667758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charset="0"/>
              </a:rPr>
              <a:t> </a:t>
            </a:r>
            <a:r>
              <a:rPr lang="ru-RU" sz="9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charset="0"/>
              </a:rPr>
              <a:t>36    </a:t>
            </a:r>
            <a:r>
              <a:rPr lang="ru-RU" sz="9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charset="0"/>
              </a:rPr>
              <a:t>12    18   </a:t>
            </a:r>
            <a:r>
              <a:rPr lang="ru-RU" sz="9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charset="0"/>
              </a:rPr>
              <a:t>48</a:t>
            </a:r>
            <a:endParaRPr lang="ru-RU" sz="96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1001" y="4648200"/>
            <a:ext cx="8534400" cy="156966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9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charset="0"/>
              </a:rPr>
              <a:t>6       2      3    8</a:t>
            </a:r>
            <a:endParaRPr lang="ru-RU" sz="96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charset="0"/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ÐÐ°ÑÑÐ¸Ð½ÐºÐ¸ Ð¿Ð¾ Ð·Ð°Ð¿ÑÐ¾ÑÑ Ð¿Ð»Ð°Ð½ÐµÑÑ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04800"/>
            <a:ext cx="9144000" cy="65532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0" y="0"/>
            <a:ext cx="9144000" cy="83099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0000CC"/>
                </a:solidFill>
              </a:rPr>
              <a:t>Какие планеты вы знаете?</a:t>
            </a:r>
            <a:endParaRPr lang="ru-RU" sz="4800" b="1" dirty="0">
              <a:solidFill>
                <a:srgbClr val="0000CC"/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V="1">
            <a:off x="4191000" y="0"/>
            <a:ext cx="73025" cy="290512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6934200" y="0"/>
            <a:ext cx="73025" cy="290512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2133600" y="0"/>
            <a:ext cx="73025" cy="290512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2667000" y="3886200"/>
            <a:ext cx="76200" cy="138112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5943600" y="4343400"/>
            <a:ext cx="76200" cy="138112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V="1">
            <a:off x="2895600" y="5562600"/>
            <a:ext cx="76200" cy="138112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V="1">
            <a:off x="6934200" y="5486400"/>
            <a:ext cx="76200" cy="138112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8458200" y="3200400"/>
            <a:ext cx="76200" cy="138112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V="1">
            <a:off x="4343400" y="5348288"/>
            <a:ext cx="76200" cy="138112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0" y="3886200"/>
            <a:ext cx="1752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Со(л)</a:t>
            </a:r>
            <a:r>
              <a:rPr lang="ru-RU" sz="2800" b="1" dirty="0" err="1" smtClean="0">
                <a:solidFill>
                  <a:schemeClr val="bg1"/>
                </a:solidFill>
              </a:rPr>
              <a:t>нце</a:t>
            </a:r>
            <a:endParaRPr lang="ru-RU" sz="2800" b="1" dirty="0">
              <a:solidFill>
                <a:schemeClr val="bg1"/>
              </a:solidFill>
            </a:endParaRP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flipV="1">
            <a:off x="457200" y="3886200"/>
            <a:ext cx="76200" cy="138112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V="1">
            <a:off x="7391400" y="2667000"/>
            <a:ext cx="76200" cy="138112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V="1">
            <a:off x="8686800" y="1676400"/>
            <a:ext cx="76200" cy="138112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2286000" y="3200400"/>
            <a:ext cx="457200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1</a:t>
            </a:r>
            <a:endParaRPr lang="ru-RU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3886200" y="2590800"/>
            <a:ext cx="457200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2</a:t>
            </a:r>
            <a:endParaRPr lang="ru-RU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6781800" y="4876800"/>
            <a:ext cx="457200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3</a:t>
            </a:r>
            <a:endParaRPr lang="ru-RU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6781800" y="2057400"/>
            <a:ext cx="457200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4</a:t>
            </a:r>
            <a:endParaRPr lang="ru-RU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5334000" y="3276600"/>
            <a:ext cx="457200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5</a:t>
            </a:r>
            <a:endParaRPr lang="ru-RU" b="1" dirty="0"/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2800" y="1339798"/>
            <a:ext cx="3155777" cy="5518202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762000" y="533400"/>
            <a:ext cx="7848600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800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Игра: Собери ракету</a:t>
            </a:r>
            <a:endParaRPr lang="ru-RU" sz="4800" b="1" dirty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294" name="TextBox 10"/>
          <p:cNvSpPr txBox="1">
            <a:spLocks noChangeArrowheads="1"/>
          </p:cNvSpPr>
          <p:nvPr/>
        </p:nvSpPr>
        <p:spPr bwMode="auto">
          <a:xfrm>
            <a:off x="4648200" y="1905000"/>
            <a:ext cx="685800" cy="52387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12</a:t>
            </a:r>
            <a:endParaRPr lang="ru-RU" sz="2800" b="1" dirty="0">
              <a:solidFill>
                <a:srgbClr val="002060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5410200" y="457200"/>
            <a:ext cx="73025" cy="290512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7010400" y="457200"/>
            <a:ext cx="73025" cy="290512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3810000" y="747712"/>
            <a:ext cx="304800" cy="14288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2819400" y="457200"/>
            <a:ext cx="73025" cy="290512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39798"/>
            <a:ext cx="3155777" cy="5518202"/>
          </a:xfrm>
          <a:prstGeom prst="rect">
            <a:avLst/>
          </a:prstGeom>
          <a:noFill/>
        </p:spPr>
      </p:pic>
      <p:grpSp>
        <p:nvGrpSpPr>
          <p:cNvPr id="2" name="Группа 4"/>
          <p:cNvGrpSpPr/>
          <p:nvPr/>
        </p:nvGrpSpPr>
        <p:grpSpPr>
          <a:xfrm>
            <a:off x="7919864" y="4404591"/>
            <a:ext cx="1224136" cy="2453409"/>
            <a:chOff x="5580112" y="620688"/>
            <a:chExt cx="1224136" cy="2453409"/>
          </a:xfrm>
        </p:grpSpPr>
        <p:pic>
          <p:nvPicPr>
            <p:cNvPr id="81924" name="Picture 4" descr="ÐÐ¾ÑÐ¾Ð¶ÐµÐµ Ð¸Ð·Ð¾Ð±ÑÐ°Ð¶ÐµÐ½Ð¸Ðµ"/>
            <p:cNvPicPr>
              <a:picLocks noChangeAspect="1" noChangeArrowheads="1"/>
            </p:cNvPicPr>
            <p:nvPr/>
          </p:nvPicPr>
          <p:blipFill>
            <a:blip r:embed="rId3" cstate="print"/>
            <a:srcRect l="24192" r="25913"/>
            <a:stretch>
              <a:fillRect/>
            </a:stretch>
          </p:blipFill>
          <p:spPr bwMode="auto">
            <a:xfrm>
              <a:off x="5580112" y="620688"/>
              <a:ext cx="1224136" cy="2453409"/>
            </a:xfrm>
            <a:prstGeom prst="rect">
              <a:avLst/>
            </a:prstGeom>
            <a:noFill/>
          </p:spPr>
        </p:pic>
        <p:sp>
          <p:nvSpPr>
            <p:cNvPr id="4" name="Text Box 25"/>
            <p:cNvSpPr txBox="1">
              <a:spLocks noChangeArrowheads="1"/>
            </p:cNvSpPr>
            <p:nvPr/>
          </p:nvSpPr>
          <p:spPr bwMode="auto">
            <a:xfrm>
              <a:off x="5796136" y="1628800"/>
              <a:ext cx="863600" cy="641350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 dirty="0" smtClean="0">
                  <a:solidFill>
                    <a:srgbClr val="FF0000"/>
                  </a:solidFill>
                  <a:latin typeface="Arial Black" pitchFamily="34" charset="0"/>
                </a:rPr>
                <a:t>63</a:t>
              </a:r>
              <a:endParaRPr lang="ru-RU" sz="3600" b="1" dirty="0">
                <a:solidFill>
                  <a:srgbClr val="FF0000"/>
                </a:solidFill>
                <a:latin typeface="Arial Black" pitchFamily="34" charset="0"/>
              </a:endParaRPr>
            </a:p>
          </p:txBody>
        </p:sp>
      </p:grpSp>
      <p:grpSp>
        <p:nvGrpSpPr>
          <p:cNvPr id="3" name="Группа 5"/>
          <p:cNvGrpSpPr/>
          <p:nvPr/>
        </p:nvGrpSpPr>
        <p:grpSpPr>
          <a:xfrm>
            <a:off x="6629400" y="4404591"/>
            <a:ext cx="1224136" cy="2453409"/>
            <a:chOff x="5580112" y="620688"/>
            <a:chExt cx="1224136" cy="2453409"/>
          </a:xfrm>
        </p:grpSpPr>
        <p:pic>
          <p:nvPicPr>
            <p:cNvPr id="7" name="Picture 4" descr="ÐÐ¾ÑÐ¾Ð¶ÐµÐµ Ð¸Ð·Ð¾Ð±ÑÐ°Ð¶ÐµÐ½Ð¸Ðµ"/>
            <p:cNvPicPr>
              <a:picLocks noChangeAspect="1" noChangeArrowheads="1"/>
            </p:cNvPicPr>
            <p:nvPr/>
          </p:nvPicPr>
          <p:blipFill>
            <a:blip r:embed="rId3" cstate="print"/>
            <a:srcRect l="24192" r="25913"/>
            <a:stretch>
              <a:fillRect/>
            </a:stretch>
          </p:blipFill>
          <p:spPr bwMode="auto">
            <a:xfrm>
              <a:off x="5580112" y="620688"/>
              <a:ext cx="1224136" cy="2453409"/>
            </a:xfrm>
            <a:prstGeom prst="rect">
              <a:avLst/>
            </a:prstGeom>
            <a:noFill/>
          </p:spPr>
        </p:pic>
        <p:sp>
          <p:nvSpPr>
            <p:cNvPr id="8" name="Text Box 25"/>
            <p:cNvSpPr txBox="1">
              <a:spLocks noChangeArrowheads="1"/>
            </p:cNvSpPr>
            <p:nvPr/>
          </p:nvSpPr>
          <p:spPr bwMode="auto">
            <a:xfrm>
              <a:off x="5796136" y="1628800"/>
              <a:ext cx="863600" cy="641350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 dirty="0" smtClean="0">
                  <a:solidFill>
                    <a:srgbClr val="FF0000"/>
                  </a:solidFill>
                  <a:latin typeface="Arial Black" pitchFamily="34" charset="0"/>
                </a:rPr>
                <a:t>25</a:t>
              </a:r>
              <a:endParaRPr lang="ru-RU" sz="3600" b="1" dirty="0">
                <a:solidFill>
                  <a:srgbClr val="FF0000"/>
                </a:solidFill>
                <a:latin typeface="Arial Black" pitchFamily="34" charset="0"/>
              </a:endParaRPr>
            </a:p>
          </p:txBody>
        </p:sp>
      </p:grpSp>
      <p:grpSp>
        <p:nvGrpSpPr>
          <p:cNvPr id="5" name="Группа 8"/>
          <p:cNvGrpSpPr/>
          <p:nvPr/>
        </p:nvGrpSpPr>
        <p:grpSpPr>
          <a:xfrm>
            <a:off x="5292080" y="4404591"/>
            <a:ext cx="1224136" cy="2453409"/>
            <a:chOff x="5580112" y="620688"/>
            <a:chExt cx="1224136" cy="2453409"/>
          </a:xfrm>
        </p:grpSpPr>
        <p:pic>
          <p:nvPicPr>
            <p:cNvPr id="10" name="Picture 4" descr="ÐÐ¾ÑÐ¾Ð¶ÐµÐµ Ð¸Ð·Ð¾Ð±ÑÐ°Ð¶ÐµÐ½Ð¸Ðµ"/>
            <p:cNvPicPr>
              <a:picLocks noChangeAspect="1" noChangeArrowheads="1"/>
            </p:cNvPicPr>
            <p:nvPr/>
          </p:nvPicPr>
          <p:blipFill>
            <a:blip r:embed="rId3" cstate="print"/>
            <a:srcRect l="24192" r="25913"/>
            <a:stretch>
              <a:fillRect/>
            </a:stretch>
          </p:blipFill>
          <p:spPr bwMode="auto">
            <a:xfrm>
              <a:off x="5580112" y="620688"/>
              <a:ext cx="1224136" cy="2453409"/>
            </a:xfrm>
            <a:prstGeom prst="rect">
              <a:avLst/>
            </a:prstGeom>
            <a:noFill/>
          </p:spPr>
        </p:pic>
        <p:sp>
          <p:nvSpPr>
            <p:cNvPr id="11" name="Text Box 25"/>
            <p:cNvSpPr txBox="1">
              <a:spLocks noChangeArrowheads="1"/>
            </p:cNvSpPr>
            <p:nvPr/>
          </p:nvSpPr>
          <p:spPr bwMode="auto">
            <a:xfrm>
              <a:off x="5796136" y="1628800"/>
              <a:ext cx="863600" cy="641350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 dirty="0" smtClean="0">
                  <a:solidFill>
                    <a:srgbClr val="FF0000"/>
                  </a:solidFill>
                  <a:latin typeface="Arial Black" pitchFamily="34" charset="0"/>
                </a:rPr>
                <a:t>36</a:t>
              </a:r>
              <a:endParaRPr lang="ru-RU" sz="3600" b="1" dirty="0">
                <a:solidFill>
                  <a:srgbClr val="FF0000"/>
                </a:solidFill>
                <a:latin typeface="Arial Black" pitchFamily="34" charset="0"/>
              </a:endParaRPr>
            </a:p>
          </p:txBody>
        </p:sp>
      </p:grpSp>
      <p:grpSp>
        <p:nvGrpSpPr>
          <p:cNvPr id="6" name="Группа 11"/>
          <p:cNvGrpSpPr/>
          <p:nvPr/>
        </p:nvGrpSpPr>
        <p:grpSpPr>
          <a:xfrm>
            <a:off x="3995936" y="4404591"/>
            <a:ext cx="1224136" cy="2453409"/>
            <a:chOff x="5580112" y="620688"/>
            <a:chExt cx="1224136" cy="2453409"/>
          </a:xfrm>
        </p:grpSpPr>
        <p:pic>
          <p:nvPicPr>
            <p:cNvPr id="13" name="Picture 4" descr="ÐÐ¾ÑÐ¾Ð¶ÐµÐµ Ð¸Ð·Ð¾Ð±ÑÐ°Ð¶ÐµÐ½Ð¸Ðµ"/>
            <p:cNvPicPr>
              <a:picLocks noChangeAspect="1" noChangeArrowheads="1"/>
            </p:cNvPicPr>
            <p:nvPr/>
          </p:nvPicPr>
          <p:blipFill>
            <a:blip r:embed="rId3" cstate="print"/>
            <a:srcRect l="24192" r="25913"/>
            <a:stretch>
              <a:fillRect/>
            </a:stretch>
          </p:blipFill>
          <p:spPr bwMode="auto">
            <a:xfrm>
              <a:off x="5580112" y="620688"/>
              <a:ext cx="1224136" cy="2453409"/>
            </a:xfrm>
            <a:prstGeom prst="rect">
              <a:avLst/>
            </a:prstGeom>
            <a:noFill/>
          </p:spPr>
        </p:pic>
        <p:sp>
          <p:nvSpPr>
            <p:cNvPr id="14" name="Text Box 25"/>
            <p:cNvSpPr txBox="1">
              <a:spLocks noChangeArrowheads="1"/>
            </p:cNvSpPr>
            <p:nvPr/>
          </p:nvSpPr>
          <p:spPr bwMode="auto">
            <a:xfrm>
              <a:off x="5796136" y="1628800"/>
              <a:ext cx="863600" cy="641350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 dirty="0" smtClean="0">
                  <a:solidFill>
                    <a:srgbClr val="FF0000"/>
                  </a:solidFill>
                  <a:latin typeface="Arial Black" pitchFamily="34" charset="0"/>
                </a:rPr>
                <a:t>18</a:t>
              </a:r>
              <a:endParaRPr lang="ru-RU" sz="3600" b="1" dirty="0">
                <a:solidFill>
                  <a:srgbClr val="FF0000"/>
                </a:solidFill>
                <a:latin typeface="Arial Black" pitchFamily="34" charset="0"/>
              </a:endParaRPr>
            </a:p>
          </p:txBody>
        </p:sp>
      </p:grpSp>
      <p:grpSp>
        <p:nvGrpSpPr>
          <p:cNvPr id="9" name="Группа 14"/>
          <p:cNvGrpSpPr/>
          <p:nvPr/>
        </p:nvGrpSpPr>
        <p:grpSpPr>
          <a:xfrm>
            <a:off x="4499992" y="1700808"/>
            <a:ext cx="1224136" cy="2453409"/>
            <a:chOff x="5580112" y="620688"/>
            <a:chExt cx="1224136" cy="2453409"/>
          </a:xfrm>
        </p:grpSpPr>
        <p:pic>
          <p:nvPicPr>
            <p:cNvPr id="16" name="Picture 4" descr="ÐÐ¾ÑÐ¾Ð¶ÐµÐµ Ð¸Ð·Ð¾Ð±ÑÐ°Ð¶ÐµÐ½Ð¸Ðµ"/>
            <p:cNvPicPr>
              <a:picLocks noChangeAspect="1" noChangeArrowheads="1"/>
            </p:cNvPicPr>
            <p:nvPr/>
          </p:nvPicPr>
          <p:blipFill>
            <a:blip r:embed="rId3" cstate="print"/>
            <a:srcRect l="24192" r="25913"/>
            <a:stretch>
              <a:fillRect/>
            </a:stretch>
          </p:blipFill>
          <p:spPr bwMode="auto">
            <a:xfrm>
              <a:off x="5580112" y="620688"/>
              <a:ext cx="1224136" cy="2453409"/>
            </a:xfrm>
            <a:prstGeom prst="rect">
              <a:avLst/>
            </a:prstGeom>
            <a:noFill/>
          </p:spPr>
        </p:pic>
        <p:sp>
          <p:nvSpPr>
            <p:cNvPr id="17" name="Text Box 25"/>
            <p:cNvSpPr txBox="1">
              <a:spLocks noChangeArrowheads="1"/>
            </p:cNvSpPr>
            <p:nvPr/>
          </p:nvSpPr>
          <p:spPr bwMode="auto">
            <a:xfrm>
              <a:off x="5796136" y="1628800"/>
              <a:ext cx="863600" cy="641350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3600" b="1" dirty="0">
                  <a:solidFill>
                    <a:srgbClr val="FF0000"/>
                  </a:solidFill>
                  <a:latin typeface="Arial Black" pitchFamily="34" charset="0"/>
                </a:rPr>
                <a:t>72</a:t>
              </a:r>
              <a:endParaRPr lang="ru-RU" sz="3600" b="1" dirty="0">
                <a:solidFill>
                  <a:srgbClr val="FF0000"/>
                </a:solidFill>
                <a:latin typeface="Arial Black" pitchFamily="34" charset="0"/>
              </a:endParaRPr>
            </a:p>
          </p:txBody>
        </p:sp>
      </p:grpSp>
      <p:grpSp>
        <p:nvGrpSpPr>
          <p:cNvPr id="12" name="Группа 17"/>
          <p:cNvGrpSpPr/>
          <p:nvPr/>
        </p:nvGrpSpPr>
        <p:grpSpPr>
          <a:xfrm>
            <a:off x="7740352" y="1772816"/>
            <a:ext cx="1224136" cy="2453409"/>
            <a:chOff x="5580112" y="620688"/>
            <a:chExt cx="1224136" cy="2453409"/>
          </a:xfrm>
        </p:grpSpPr>
        <p:pic>
          <p:nvPicPr>
            <p:cNvPr id="19" name="Picture 4" descr="ÐÐ¾ÑÐ¾Ð¶ÐµÐµ Ð¸Ð·Ð¾Ð±ÑÐ°Ð¶ÐµÐ½Ð¸Ðµ"/>
            <p:cNvPicPr>
              <a:picLocks noChangeAspect="1" noChangeArrowheads="1"/>
            </p:cNvPicPr>
            <p:nvPr/>
          </p:nvPicPr>
          <p:blipFill>
            <a:blip r:embed="rId3" cstate="print"/>
            <a:srcRect l="24192" r="25913"/>
            <a:stretch>
              <a:fillRect/>
            </a:stretch>
          </p:blipFill>
          <p:spPr bwMode="auto">
            <a:xfrm>
              <a:off x="5580112" y="620688"/>
              <a:ext cx="1224136" cy="2453409"/>
            </a:xfrm>
            <a:prstGeom prst="rect">
              <a:avLst/>
            </a:prstGeom>
            <a:noFill/>
          </p:spPr>
        </p:pic>
        <p:sp>
          <p:nvSpPr>
            <p:cNvPr id="20" name="Text Box 25"/>
            <p:cNvSpPr txBox="1">
              <a:spLocks noChangeArrowheads="1"/>
            </p:cNvSpPr>
            <p:nvPr/>
          </p:nvSpPr>
          <p:spPr bwMode="auto">
            <a:xfrm>
              <a:off x="5796136" y="1628800"/>
              <a:ext cx="863600" cy="646331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 dirty="0" smtClean="0">
                  <a:solidFill>
                    <a:srgbClr val="FF0000"/>
                  </a:solidFill>
                  <a:latin typeface="Arial Black" pitchFamily="34" charset="0"/>
                </a:rPr>
                <a:t>81</a:t>
              </a:r>
              <a:endParaRPr lang="ru-RU" sz="3600" b="1" dirty="0">
                <a:solidFill>
                  <a:srgbClr val="FF0000"/>
                </a:solidFill>
                <a:latin typeface="Arial Black" pitchFamily="34" charset="0"/>
              </a:endParaRPr>
            </a:p>
          </p:txBody>
        </p:sp>
      </p:grpSp>
      <p:grpSp>
        <p:nvGrpSpPr>
          <p:cNvPr id="15" name="Группа 20"/>
          <p:cNvGrpSpPr/>
          <p:nvPr/>
        </p:nvGrpSpPr>
        <p:grpSpPr>
          <a:xfrm>
            <a:off x="6156176" y="1772816"/>
            <a:ext cx="1224136" cy="2453409"/>
            <a:chOff x="5580112" y="620688"/>
            <a:chExt cx="1224136" cy="2453409"/>
          </a:xfrm>
        </p:grpSpPr>
        <p:pic>
          <p:nvPicPr>
            <p:cNvPr id="22" name="Picture 4" descr="ÐÐ¾ÑÐ¾Ð¶ÐµÐµ Ð¸Ð·Ð¾Ð±ÑÐ°Ð¶ÐµÐ½Ð¸Ðµ"/>
            <p:cNvPicPr>
              <a:picLocks noChangeAspect="1" noChangeArrowheads="1"/>
            </p:cNvPicPr>
            <p:nvPr/>
          </p:nvPicPr>
          <p:blipFill>
            <a:blip r:embed="rId3" cstate="print"/>
            <a:srcRect l="24192" r="25913"/>
            <a:stretch>
              <a:fillRect/>
            </a:stretch>
          </p:blipFill>
          <p:spPr bwMode="auto">
            <a:xfrm>
              <a:off x="5580112" y="620688"/>
              <a:ext cx="1224136" cy="2453409"/>
            </a:xfrm>
            <a:prstGeom prst="rect">
              <a:avLst/>
            </a:prstGeom>
            <a:noFill/>
          </p:spPr>
        </p:pic>
        <p:sp>
          <p:nvSpPr>
            <p:cNvPr id="23" name="Text Box 25"/>
            <p:cNvSpPr txBox="1">
              <a:spLocks noChangeArrowheads="1"/>
            </p:cNvSpPr>
            <p:nvPr/>
          </p:nvSpPr>
          <p:spPr bwMode="auto">
            <a:xfrm>
              <a:off x="5796136" y="1628800"/>
              <a:ext cx="863600" cy="641350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 dirty="0" smtClean="0">
                  <a:solidFill>
                    <a:srgbClr val="FF0000"/>
                  </a:solidFill>
                  <a:latin typeface="Arial Black" pitchFamily="34" charset="0"/>
                </a:rPr>
                <a:t>30</a:t>
              </a:r>
              <a:endParaRPr lang="ru-RU" sz="3600" b="1" dirty="0">
                <a:solidFill>
                  <a:srgbClr val="FF0000"/>
                </a:solidFill>
                <a:latin typeface="Arial Black" pitchFamily="34" charset="0"/>
              </a:endParaRPr>
            </a:p>
          </p:txBody>
        </p:sp>
      </p:grpSp>
      <p:sp>
        <p:nvSpPr>
          <p:cNvPr id="25" name="Text Box 25"/>
          <p:cNvSpPr txBox="1">
            <a:spLocks noChangeArrowheads="1"/>
          </p:cNvSpPr>
          <p:nvPr/>
        </p:nvSpPr>
        <p:spPr bwMode="auto">
          <a:xfrm>
            <a:off x="1143000" y="1905000"/>
            <a:ext cx="863600" cy="646331"/>
          </a:xfrm>
          <a:prstGeom prst="rect">
            <a:avLst/>
          </a:prstGeom>
          <a:solidFill>
            <a:srgbClr val="FFFF00"/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Arial Black" pitchFamily="34" charset="0"/>
              </a:rPr>
              <a:t>:9</a:t>
            </a:r>
            <a:endParaRPr lang="ru-RU" sz="36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62000" y="0"/>
            <a:ext cx="7848600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00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Игра: Помоги космонавтам.</a:t>
            </a:r>
            <a:endParaRPr lang="ru-RU" sz="4000" b="1" dirty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 flipV="1">
            <a:off x="2209800" y="0"/>
            <a:ext cx="73025" cy="228599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5943600" y="152400"/>
            <a:ext cx="228600" cy="0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flipV="1">
            <a:off x="4419600" y="0"/>
            <a:ext cx="73025" cy="228599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flipV="1">
            <a:off x="6629400" y="0"/>
            <a:ext cx="73025" cy="228599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6858000" y="152400"/>
            <a:ext cx="228600" cy="0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5029200" y="152400"/>
            <a:ext cx="228600" cy="0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3124200" y="152400"/>
            <a:ext cx="228600" cy="0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3810000" y="152400"/>
            <a:ext cx="228600" cy="0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6 2.54335E-6 L -0.27501 0.11098 " pathEditMode="relative" ptsTypes="AA">
                                      <p:cBhvr>
                                        <p:cTn id="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17 0.06266 L -0.6467 0.16255 " pathEditMode="relative" ptsTypes="AA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4.39306E-6 L -0.38733 -0.00995 " pathEditMode="relative" rAng="0" ptsTypes="AA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400" y="-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1.11111E-6 L -0.64566 0.01227 " pathEditMode="relative" rAng="0" ptsTypes="AA">
                                      <p:cBhvr>
                                        <p:cTn id="4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300" y="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Слайд запуск ракеты</a:t>
            </a:r>
            <a:endParaRPr lang="ru-RU" dirty="0"/>
          </a:p>
        </p:txBody>
      </p:sp>
      <p:pic>
        <p:nvPicPr>
          <p:cNvPr id="40961" name="Picture 1" descr="C:\Users\Пользователь\Desktop\консультации сурдопедагогов школы -интерната на сайте\depositphotos_105740072-stock-video-animation-of-rocket-launch-fro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3581400"/>
            <a:ext cx="5791200" cy="2952750"/>
          </a:xfrm>
          <a:prstGeom prst="rect">
            <a:avLst/>
          </a:prstGeom>
          <a:noFill/>
        </p:spPr>
      </p:pic>
      <p:pic>
        <p:nvPicPr>
          <p:cNvPr id="40962" name="Picture 2" descr="C:\Users\Пользователь\Desktop\консультации сурдопедагогов школы -интерната на сайте\t9k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9938" name="Picture 2" descr="ÐÐ°ÑÑÐ¸Ð½ÐºÐ¸ Ð¿Ð¾ Ð·Ð°Ð¿ÑÐ¾ÑÑ Ð¿Ð»Ð°Ð½ÐµÑÐ° Ð²ÐµÐ½ÐµÑÐ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590800" y="304800"/>
            <a:ext cx="4267200" cy="83099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C000"/>
                </a:solidFill>
              </a:rPr>
              <a:t>ВЕН</a:t>
            </a:r>
            <a:r>
              <a:rPr lang="ru-RU" sz="4800" b="1" dirty="0" smtClean="0">
                <a:solidFill>
                  <a:srgbClr val="FF0000"/>
                </a:solidFill>
              </a:rPr>
              <a:t>Е</a:t>
            </a:r>
            <a:r>
              <a:rPr lang="ru-RU" sz="4800" b="1" dirty="0" smtClean="0">
                <a:solidFill>
                  <a:srgbClr val="FFC000"/>
                </a:solidFill>
              </a:rPr>
              <a:t>РА</a:t>
            </a:r>
            <a:endParaRPr lang="ru-RU" sz="4800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TextBox 9"/>
          <p:cNvSpPr txBox="1">
            <a:spLocks noChangeArrowheads="1"/>
          </p:cNvSpPr>
          <p:nvPr/>
        </p:nvSpPr>
        <p:spPr bwMode="auto">
          <a:xfrm>
            <a:off x="533400" y="0"/>
            <a:ext cx="8610600" cy="707886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002060"/>
                </a:solidFill>
                <a:latin typeface="Arial" charset="0"/>
                <a:cs typeface="Arial" charset="0"/>
              </a:rPr>
              <a:t>Найди примеры с ответом </a:t>
            </a:r>
            <a:r>
              <a:rPr lang="ru-RU" sz="4000" b="1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45</a:t>
            </a:r>
            <a:endParaRPr lang="ru-RU" sz="4000" b="1" dirty="0">
              <a:solidFill>
                <a:srgbClr val="FF0000"/>
              </a:solidFill>
              <a:latin typeface="Arial" charset="0"/>
              <a:cs typeface="Arial" charset="0"/>
            </a:endParaRP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flipV="1">
            <a:off x="2590800" y="1"/>
            <a:ext cx="73025" cy="228599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V="1">
            <a:off x="4343400" y="0"/>
            <a:ext cx="73025" cy="228600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V="1">
            <a:off x="6781800" y="0"/>
            <a:ext cx="71437" cy="288925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7162800" y="152400"/>
            <a:ext cx="287338" cy="0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grpSp>
        <p:nvGrpSpPr>
          <p:cNvPr id="34" name="Группа 33"/>
          <p:cNvGrpSpPr/>
          <p:nvPr/>
        </p:nvGrpSpPr>
        <p:grpSpPr>
          <a:xfrm>
            <a:off x="228600" y="914400"/>
            <a:ext cx="3001143" cy="2675930"/>
            <a:chOff x="0" y="1066800"/>
            <a:chExt cx="3001143" cy="2675930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0" y="2819400"/>
              <a:ext cx="3001143" cy="92333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lang="ru-RU" sz="54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 </a:t>
              </a:r>
              <a:r>
                <a:rPr lang="ru-RU" sz="5400" b="1" spc="50" dirty="0" smtClean="0">
                  <a:ln w="11430"/>
                  <a:solidFill>
                    <a:srgbClr val="00B05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38 </a:t>
              </a:r>
              <a:r>
                <a:rPr lang="ru-RU" sz="5400" b="1" spc="50" dirty="0">
                  <a:ln w="11430"/>
                  <a:solidFill>
                    <a:srgbClr val="00B05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+ </a:t>
              </a:r>
              <a:r>
                <a:rPr lang="ru-RU" sz="5400" b="1" spc="50" dirty="0" smtClean="0">
                  <a:ln w="11430"/>
                  <a:solidFill>
                    <a:srgbClr val="00B05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7 </a:t>
              </a:r>
              <a:endParaRPr lang="ru-RU" sz="5400" b="1" spc="50" dirty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pic>
          <p:nvPicPr>
            <p:cNvPr id="3" name="Picture 2" descr="ÐÐ°ÑÑÐ¸Ð½ÐºÐ¸ Ð¿Ð¾ Ð·Ð°Ð¿ÑÐ¾ÑÑ Ð¸Ð½Ð¾Ð¿Ð»Ð°Ð½ÐµÑÑÐ½Ðµ ÑÐ¸ÑÑÐ½Ð¾Ðº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990600" y="1066800"/>
              <a:ext cx="1143000" cy="1714500"/>
            </a:xfrm>
            <a:prstGeom prst="rect">
              <a:avLst/>
            </a:prstGeom>
            <a:noFill/>
          </p:spPr>
        </p:pic>
      </p:grpSp>
      <p:grpSp>
        <p:nvGrpSpPr>
          <p:cNvPr id="35" name="Группа 34"/>
          <p:cNvGrpSpPr/>
          <p:nvPr/>
        </p:nvGrpSpPr>
        <p:grpSpPr>
          <a:xfrm>
            <a:off x="3276600" y="838200"/>
            <a:ext cx="2763897" cy="2142530"/>
            <a:chOff x="2667000" y="1600200"/>
            <a:chExt cx="2763897" cy="2142530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2667000" y="2819400"/>
              <a:ext cx="2763897" cy="92333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lang="ru-RU" sz="54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 </a:t>
              </a:r>
              <a:r>
                <a:rPr lang="ru-RU" sz="5400" b="1" spc="50" dirty="0" smtClean="0">
                  <a:ln w="11430"/>
                  <a:solidFill>
                    <a:srgbClr val="7030A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40 </a:t>
              </a:r>
              <a:r>
                <a:rPr lang="ru-RU" sz="5400" b="1" spc="50" dirty="0">
                  <a:ln w="11430"/>
                  <a:solidFill>
                    <a:srgbClr val="7030A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+ </a:t>
              </a:r>
              <a:r>
                <a:rPr lang="ru-RU" sz="5400" b="1" spc="50" dirty="0" smtClean="0">
                  <a:ln w="11430"/>
                  <a:solidFill>
                    <a:srgbClr val="7030A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5</a:t>
              </a:r>
              <a:endParaRPr lang="ru-RU" sz="5400" b="1" spc="50" dirty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pic>
          <p:nvPicPr>
            <p:cNvPr id="4" name="Picture 4" descr="ÐÐ°ÑÑÐ¸Ð½ÐºÐ¸ Ð¿Ð¾ Ð·Ð°Ð¿ÑÐ¾ÑÑ Ð¸Ð½Ð¾Ð¿Ð»Ð°Ð½ÐµÑÑÐ½Ðµ ÑÐ¸ÑÑÐ½Ð¾Ðº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048000" y="1600200"/>
              <a:ext cx="2018543" cy="1219200"/>
            </a:xfrm>
            <a:prstGeom prst="rect">
              <a:avLst/>
            </a:prstGeom>
            <a:noFill/>
          </p:spPr>
        </p:pic>
      </p:grpSp>
      <p:grpSp>
        <p:nvGrpSpPr>
          <p:cNvPr id="32" name="Группа 31"/>
          <p:cNvGrpSpPr/>
          <p:nvPr/>
        </p:nvGrpSpPr>
        <p:grpSpPr>
          <a:xfrm>
            <a:off x="0" y="4038600"/>
            <a:ext cx="3469219" cy="2523530"/>
            <a:chOff x="0" y="3962400"/>
            <a:chExt cx="3469219" cy="2523530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0" y="5562600"/>
              <a:ext cx="3469219" cy="92333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lang="ru-RU" sz="54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 </a:t>
              </a:r>
              <a:r>
                <a:rPr lang="ru-RU" sz="5400" b="1" spc="50" dirty="0" smtClean="0">
                  <a:ln w="11430"/>
                  <a:solidFill>
                    <a:srgbClr val="7030A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57 </a:t>
              </a:r>
              <a:r>
                <a:rPr lang="ru-RU" sz="5400" b="1" spc="50" dirty="0">
                  <a:ln w="11430"/>
                  <a:solidFill>
                    <a:srgbClr val="7030A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+ </a:t>
              </a:r>
              <a:r>
                <a:rPr lang="ru-RU" sz="5400" b="1" spc="50" dirty="0" smtClean="0">
                  <a:ln w="11430"/>
                  <a:solidFill>
                    <a:srgbClr val="7030A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28 </a:t>
              </a:r>
              <a:endParaRPr lang="ru-RU" sz="5400" b="1" spc="50" dirty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pic>
          <p:nvPicPr>
            <p:cNvPr id="26" name="Picture 2" descr="ÐÐ°ÑÑÐ¸Ð½ÐºÐ¸ Ð¿Ð¾ Ð·Ð°Ð¿ÑÐ¾ÑÑ Ð¸Ð½Ð¾Ð¿Ð»Ð°Ð½ÐµÑÑÐ½Ðµ ÑÐ¸ÑÑÐ½Ð¾Ðº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38200" y="3962400"/>
              <a:ext cx="1066800" cy="1600200"/>
            </a:xfrm>
            <a:prstGeom prst="rect">
              <a:avLst/>
            </a:prstGeom>
            <a:noFill/>
          </p:spPr>
        </p:pic>
      </p:grpSp>
      <p:grpSp>
        <p:nvGrpSpPr>
          <p:cNvPr id="36" name="Группа 35"/>
          <p:cNvGrpSpPr/>
          <p:nvPr/>
        </p:nvGrpSpPr>
        <p:grpSpPr>
          <a:xfrm>
            <a:off x="5867400" y="4191000"/>
            <a:ext cx="3005951" cy="2447330"/>
            <a:chOff x="5715000" y="4038600"/>
            <a:chExt cx="3005951" cy="2447330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5715000" y="5562600"/>
              <a:ext cx="3005951" cy="92333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lang="ru-RU" sz="54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 </a:t>
              </a:r>
              <a:r>
                <a:rPr lang="ru-RU" sz="5400" b="1" spc="50" dirty="0" smtClean="0">
                  <a:ln w="11430"/>
                  <a:solidFill>
                    <a:srgbClr val="C0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65 - 20</a:t>
              </a:r>
              <a:endParaRPr lang="ru-RU" sz="54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pic>
          <p:nvPicPr>
            <p:cNvPr id="27" name="Picture 2" descr="ÐÐ°ÑÑÐ¸Ð½ÐºÐ¸ Ð¿Ð¾ Ð·Ð°Ð¿ÑÐ¾ÑÑ Ð¸Ð½Ð¾Ð¿Ð»Ð°Ð½ÐµÑÑÐ½Ðµ ÑÐ¸ÑÑÐ½Ð¾Ðº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629400" y="4038600"/>
              <a:ext cx="990600" cy="1524000"/>
            </a:xfrm>
            <a:prstGeom prst="rect">
              <a:avLst/>
            </a:prstGeom>
            <a:noFill/>
          </p:spPr>
        </p:pic>
      </p:grpSp>
      <p:grpSp>
        <p:nvGrpSpPr>
          <p:cNvPr id="31" name="Группа 30"/>
          <p:cNvGrpSpPr/>
          <p:nvPr/>
        </p:nvGrpSpPr>
        <p:grpSpPr>
          <a:xfrm>
            <a:off x="6200788" y="914400"/>
            <a:ext cx="2943212" cy="2523530"/>
            <a:chOff x="6200788" y="1447800"/>
            <a:chExt cx="2943212" cy="2523530"/>
          </a:xfrm>
        </p:grpSpPr>
        <p:sp>
          <p:nvSpPr>
            <p:cNvPr id="14" name="Прямоугольник 13"/>
            <p:cNvSpPr/>
            <p:nvPr/>
          </p:nvSpPr>
          <p:spPr>
            <a:xfrm>
              <a:off x="6200788" y="3048000"/>
              <a:ext cx="2943212" cy="92333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lang="ru-RU" sz="54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 </a:t>
              </a:r>
              <a:r>
                <a:rPr lang="ru-RU" sz="5400" b="1" spc="50" dirty="0" smtClean="0">
                  <a:ln w="11430"/>
                  <a:solidFill>
                    <a:srgbClr val="FF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26 -12  </a:t>
              </a:r>
              <a:endParaRPr lang="ru-RU" sz="5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pic>
          <p:nvPicPr>
            <p:cNvPr id="28" name="Picture 2" descr="ÐÐ°ÑÑÐ¸Ð½ÐºÐ¸ Ð¿Ð¾ Ð·Ð°Ð¿ÑÐ¾ÑÑ Ð¸Ð½Ð¾Ð¿Ð»Ð°Ð½ÐµÑÑÐ½Ðµ ÑÐ¸ÑÑÐ½Ð¾Ðº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086600" y="1447800"/>
              <a:ext cx="1066800" cy="1600200"/>
            </a:xfrm>
            <a:prstGeom prst="rect">
              <a:avLst/>
            </a:prstGeom>
            <a:noFill/>
          </p:spPr>
        </p:pic>
      </p:grpSp>
      <p:grpSp>
        <p:nvGrpSpPr>
          <p:cNvPr id="33" name="Группа 32"/>
          <p:cNvGrpSpPr/>
          <p:nvPr/>
        </p:nvGrpSpPr>
        <p:grpSpPr>
          <a:xfrm>
            <a:off x="2895600" y="3124200"/>
            <a:ext cx="3706464" cy="2371130"/>
            <a:chOff x="2286000" y="3810000"/>
            <a:chExt cx="3706464" cy="2371130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2286000" y="5257800"/>
              <a:ext cx="3706464" cy="92333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lang="ru-RU" sz="54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 </a:t>
              </a:r>
              <a:r>
                <a:rPr lang="ru-RU" sz="5400" b="1" spc="50" dirty="0" smtClean="0">
                  <a:ln w="11430"/>
                  <a:solidFill>
                    <a:srgbClr val="0070C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30 </a:t>
              </a:r>
              <a:r>
                <a:rPr lang="ru-RU" sz="5400" b="1" spc="50" dirty="0">
                  <a:ln w="11430"/>
                  <a:solidFill>
                    <a:srgbClr val="0070C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+ </a:t>
              </a:r>
              <a:r>
                <a:rPr lang="ru-RU" sz="5400" b="1" spc="50" dirty="0" smtClean="0">
                  <a:ln w="11430"/>
                  <a:solidFill>
                    <a:srgbClr val="0070C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25  </a:t>
              </a:r>
              <a:endParaRPr lang="ru-RU" sz="5400" b="1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pic>
          <p:nvPicPr>
            <p:cNvPr id="29" name="Picture 4" descr="ÐÐ°ÑÑÐ¸Ð½ÐºÐ¸ Ð¿Ð¾ Ð·Ð°Ð¿ÑÐ¾ÑÑ Ð¸Ð½Ð¾Ð¿Ð»Ð°Ð½ÐµÑÑÐ½Ðµ ÑÐ¸ÑÑÐ½Ð¾Ðº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895600" y="3810000"/>
              <a:ext cx="2381250" cy="1438275"/>
            </a:xfrm>
            <a:prstGeom prst="rect">
              <a:avLst/>
            </a:prstGeom>
            <a:noFill/>
          </p:spPr>
        </p:pic>
      </p:grpSp>
      <p:cxnSp>
        <p:nvCxnSpPr>
          <p:cNvPr id="25" name="Прямая соединительная линия 24"/>
          <p:cNvCxnSpPr/>
          <p:nvPr/>
        </p:nvCxnSpPr>
        <p:spPr>
          <a:xfrm>
            <a:off x="5791200" y="228600"/>
            <a:ext cx="304800" cy="0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42" name="Овал 41"/>
          <p:cNvSpPr/>
          <p:nvPr/>
        </p:nvSpPr>
        <p:spPr bwMode="auto">
          <a:xfrm>
            <a:off x="2819400" y="838200"/>
            <a:ext cx="3429000" cy="2667000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43" name="Овал 42"/>
          <p:cNvSpPr/>
          <p:nvPr/>
        </p:nvSpPr>
        <p:spPr bwMode="auto">
          <a:xfrm>
            <a:off x="5715000" y="4648200"/>
            <a:ext cx="3429000" cy="2667000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44" name="Овал 43"/>
          <p:cNvSpPr/>
          <p:nvPr/>
        </p:nvSpPr>
        <p:spPr bwMode="auto">
          <a:xfrm>
            <a:off x="-381000" y="1371600"/>
            <a:ext cx="3429000" cy="2895600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4" grpId="0" animBg="1"/>
    </p:bld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Arial Black"/>
        <a:ea typeface=""/>
        <a:cs typeface=""/>
      </a:majorFont>
      <a:minorFont>
        <a:latin typeface="Arial Black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2236</TotalTime>
  <Words>663</Words>
  <Application>Microsoft Office PowerPoint</Application>
  <PresentationFormat>Экран (4:3)</PresentationFormat>
  <Paragraphs>163</Paragraphs>
  <Slides>36</Slides>
  <Notes>1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Default Design</vt:lpstr>
      <vt:lpstr>Что будем делать?</vt:lpstr>
      <vt:lpstr>Слайд 2</vt:lpstr>
      <vt:lpstr>Тема урока:</vt:lpstr>
      <vt:lpstr>Слайд 4</vt:lpstr>
      <vt:lpstr>Слайд 5</vt:lpstr>
      <vt:lpstr>Слайд 6</vt:lpstr>
      <vt:lpstr>Слайд запуск ракеты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Назови следующую планету.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Реши самостоятельно</vt:lpstr>
      <vt:lpstr>Я нашёл(нашла)  значения выражений.</vt:lpstr>
      <vt:lpstr>Слайд запуск ракеты</vt:lpstr>
      <vt:lpstr>Слайд 28</vt:lpstr>
      <vt:lpstr>Домашнее   задание.</vt:lpstr>
      <vt:lpstr>Что вы делали?</vt:lpstr>
      <vt:lpstr>Слайд 31</vt:lpstr>
      <vt:lpstr>Слайд 32</vt:lpstr>
      <vt:lpstr>Слайд 33</vt:lpstr>
      <vt:lpstr>До свидания!</vt:lpstr>
      <vt:lpstr>Слайд 35</vt:lpstr>
      <vt:lpstr>Слайд 36</vt:lpstr>
    </vt:vector>
  </TitlesOfParts>
  <Company>KMT Software,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Blue Vortex</dc:title>
  <dc:creator>KMT Software, Inc.</dc:creator>
  <cp:keywords>exciting online presentation communicate impactful exchange information broadcast collaborate on-screen projector white</cp:keywords>
  <dc:description>Use this template to create presentations with an abstract yet sophisticated look.</dc:description>
  <cp:lastModifiedBy>Пользователь Windows</cp:lastModifiedBy>
  <cp:revision>232</cp:revision>
  <dcterms:created xsi:type="dcterms:W3CDTF">1999-04-19T04:31:04Z</dcterms:created>
  <dcterms:modified xsi:type="dcterms:W3CDTF">2019-04-09T19:47:39Z</dcterms:modified>
  <cp:category>Nouveau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emplate">
    <vt:lpwstr>Blue Vortex</vt:lpwstr>
  </property>
  <property fmtid="{D5CDD505-2E9C-101B-9397-08002B2CF9AE}" pid="3" name="Style">
    <vt:lpwstr>P</vt:lpwstr>
  </property>
  <property fmtid="{D5CDD505-2E9C-101B-9397-08002B2CF9AE}" pid="4" name="Folder">
    <vt:lpwstr>Nouveau</vt:lpwstr>
  </property>
  <property fmtid="{D5CDD505-2E9C-101B-9397-08002B2CF9AE}" pid="5" name="Attribution">
    <vt:lpwstr>Copyright © 2003 KMT Software, Inc.</vt:lpwstr>
  </property>
</Properties>
</file>