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68" r:id="rId4"/>
    <p:sldId id="257" r:id="rId5"/>
    <p:sldId id="258" r:id="rId6"/>
    <p:sldId id="270" r:id="rId7"/>
    <p:sldId id="259" r:id="rId8"/>
    <p:sldId id="260" r:id="rId9"/>
    <p:sldId id="271" r:id="rId10"/>
    <p:sldId id="262" r:id="rId11"/>
    <p:sldId id="282" r:id="rId12"/>
    <p:sldId id="273" r:id="rId13"/>
    <p:sldId id="276" r:id="rId14"/>
    <p:sldId id="272" r:id="rId15"/>
    <p:sldId id="274" r:id="rId16"/>
    <p:sldId id="275" r:id="rId17"/>
    <p:sldId id="277" r:id="rId18"/>
    <p:sldId id="278" r:id="rId19"/>
    <p:sldId id="279" r:id="rId20"/>
    <p:sldId id="280" r:id="rId21"/>
    <p:sldId id="261" r:id="rId22"/>
    <p:sldId id="285" r:id="rId23"/>
    <p:sldId id="286" r:id="rId24"/>
    <p:sldId id="263" r:id="rId25"/>
    <p:sldId id="264" r:id="rId26"/>
    <p:sldId id="267" r:id="rId27"/>
    <p:sldId id="266" r:id="rId28"/>
    <p:sldId id="265" r:id="rId29"/>
    <p:sldId id="281" r:id="rId30"/>
    <p:sldId id="283" r:id="rId31"/>
    <p:sldId id="284" r:id="rId3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240E"/>
    <a:srgbClr val="540000"/>
    <a:srgbClr val="00153E"/>
    <a:srgbClr val="6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9DF9B-24EC-4F38-9EC1-0B2DE43B33D3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A43D-90F6-4D60-A4D8-F8BFE98836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4647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9DF9B-24EC-4F38-9EC1-0B2DE43B33D3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A43D-90F6-4D60-A4D8-F8BFE98836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150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9DF9B-24EC-4F38-9EC1-0B2DE43B33D3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A43D-90F6-4D60-A4D8-F8BFE98836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8526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9DF9B-24EC-4F38-9EC1-0B2DE43B33D3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A43D-90F6-4D60-A4D8-F8BFE98836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9353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9DF9B-24EC-4F38-9EC1-0B2DE43B33D3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A43D-90F6-4D60-A4D8-F8BFE98836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1421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9DF9B-24EC-4F38-9EC1-0B2DE43B33D3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A43D-90F6-4D60-A4D8-F8BFE98836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51891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9DF9B-24EC-4F38-9EC1-0B2DE43B33D3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A43D-90F6-4D60-A4D8-F8BFE98836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2323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9DF9B-24EC-4F38-9EC1-0B2DE43B33D3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A43D-90F6-4D60-A4D8-F8BFE98836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2072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9DF9B-24EC-4F38-9EC1-0B2DE43B33D3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A43D-90F6-4D60-A4D8-F8BFE98836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441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9DF9B-24EC-4F38-9EC1-0B2DE43B33D3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A43D-90F6-4D60-A4D8-F8BFE98836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818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9DF9B-24EC-4F38-9EC1-0B2DE43B33D3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BA43D-90F6-4D60-A4D8-F8BFE98836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2393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B9DF9B-24EC-4F38-9EC1-0B2DE43B33D3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BA43D-90F6-4D60-A4D8-F8BFE98836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497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Политические элиты</a:t>
            </a:r>
            <a:endParaRPr lang="ru-RU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0501" y="3602038"/>
            <a:ext cx="11323770" cy="1655762"/>
          </a:xfrm>
        </p:spPr>
        <p:txBody>
          <a:bodyPr>
            <a:normAutofit/>
          </a:bodyPr>
          <a:lstStyle/>
          <a:p>
            <a:r>
              <a:rPr lang="ru-RU" b="0" i="1" dirty="0" smtClean="0">
                <a:solidFill>
                  <a:srgbClr val="FFFF00"/>
                </a:solidFill>
                <a:effectLst/>
                <a:latin typeface="Book Antiqua" panose="02040602050305030304" pitchFamily="18" charset="0"/>
              </a:rPr>
              <a:t>«</a:t>
            </a:r>
            <a:r>
              <a:rPr lang="ru-RU" sz="3200" b="0" i="1" dirty="0" smtClean="0">
                <a:solidFill>
                  <a:srgbClr val="FFFF00"/>
                </a:solidFill>
                <a:effectLst/>
                <a:latin typeface="Book Antiqua" panose="02040602050305030304" pitchFamily="18" charset="0"/>
              </a:rPr>
              <a:t>Всё решает элита страны, а не её демос, и в значительной </a:t>
            </a:r>
            <a:r>
              <a:rPr lang="ru-RU" sz="3200" b="0" i="1" dirty="0" smtClean="0">
                <a:solidFill>
                  <a:srgbClr val="FFFF00"/>
                </a:solidFill>
                <a:effectLst/>
                <a:latin typeface="Book Antiqua" panose="02040602050305030304" pitchFamily="18" charset="0"/>
              </a:rPr>
              <a:t>мере </a:t>
            </a:r>
            <a:r>
              <a:rPr lang="ru-RU" sz="3200" b="0" i="1" dirty="0" smtClean="0">
                <a:solidFill>
                  <a:srgbClr val="FFFF00"/>
                </a:solidFill>
                <a:effectLst/>
                <a:latin typeface="Book Antiqua" panose="02040602050305030304" pitchFamily="18" charset="0"/>
              </a:rPr>
              <a:t>возрождение </a:t>
            </a:r>
            <a:r>
              <a:rPr lang="ru-RU" sz="3200" b="0" i="1" dirty="0" smtClean="0">
                <a:solidFill>
                  <a:srgbClr val="FFFF00"/>
                </a:solidFill>
                <a:effectLst/>
                <a:latin typeface="Book Antiqua" panose="02040602050305030304" pitchFamily="18" charset="0"/>
              </a:rPr>
              <a:t>страны зависит </a:t>
            </a:r>
            <a:r>
              <a:rPr lang="ru-RU" sz="3200" b="0" i="1" dirty="0" smtClean="0">
                <a:solidFill>
                  <a:srgbClr val="FFFF00"/>
                </a:solidFill>
                <a:effectLst/>
                <a:latin typeface="Book Antiqua" panose="02040602050305030304" pitchFamily="18" charset="0"/>
              </a:rPr>
              <a:t>от наличия сильных личностей в </a:t>
            </a:r>
            <a:r>
              <a:rPr lang="ru-RU" sz="3200" b="0" i="1" dirty="0" smtClean="0">
                <a:solidFill>
                  <a:srgbClr val="FFFF00"/>
                </a:solidFill>
                <a:effectLst/>
                <a:latin typeface="Book Antiqua" panose="02040602050305030304" pitchFamily="18" charset="0"/>
              </a:rPr>
              <a:t>элите</a:t>
            </a:r>
            <a:r>
              <a:rPr lang="ru-RU" b="0" i="1" dirty="0" smtClean="0">
                <a:solidFill>
                  <a:srgbClr val="FFFF00"/>
                </a:solidFill>
                <a:effectLst/>
                <a:latin typeface="Book Antiqua" panose="02040602050305030304" pitchFamily="18" charset="0"/>
              </a:rPr>
              <a:t>»  </a:t>
            </a:r>
            <a:r>
              <a:rPr lang="ru-RU" sz="2000" dirty="0" smtClean="0">
                <a:solidFill>
                  <a:schemeClr val="bg1"/>
                </a:solidFill>
                <a:effectLst/>
              </a:rPr>
              <a:t>Владимир </a:t>
            </a:r>
            <a:r>
              <a:rPr lang="ru-RU" sz="2000" dirty="0" smtClean="0">
                <a:solidFill>
                  <a:schemeClr val="bg1"/>
                </a:solidFill>
                <a:effectLst/>
              </a:rPr>
              <a:t>Вернадский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5659395"/>
            <a:ext cx="12192000" cy="1077218"/>
          </a:xfrm>
          <a:prstGeom prst="rect">
            <a:avLst/>
          </a:prstGeom>
          <a:solidFill>
            <a:srgbClr val="00206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0" i="1" dirty="0" smtClean="0">
                <a:solidFill>
                  <a:schemeClr val="bg1"/>
                </a:solidFill>
                <a:effectLst/>
                <a:latin typeface="Book Antiqua" panose="02040602050305030304" pitchFamily="18" charset="0"/>
              </a:rPr>
              <a:t>«</a:t>
            </a:r>
            <a:r>
              <a:rPr lang="ru-RU" sz="3200" b="0" i="1" dirty="0" smtClean="0">
                <a:solidFill>
                  <a:schemeClr val="bg1"/>
                </a:solidFill>
                <a:effectLst/>
                <a:latin typeface="Book Antiqua" panose="02040602050305030304" pitchFamily="18" charset="0"/>
              </a:rPr>
              <a:t>Чудовищная несостоятельность элиты есть гораздо большее преступление, чем война</a:t>
            </a:r>
            <a:r>
              <a:rPr lang="ru-RU" sz="2800" b="0" i="1" dirty="0" smtClean="0">
                <a:solidFill>
                  <a:schemeClr val="bg1"/>
                </a:solidFill>
                <a:effectLst/>
                <a:latin typeface="Book Antiqua" panose="02040602050305030304" pitchFamily="18" charset="0"/>
              </a:rPr>
              <a:t>».</a:t>
            </a:r>
            <a:endParaRPr lang="ru-RU" sz="2800" i="1" dirty="0"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  <p:pic>
        <p:nvPicPr>
          <p:cNvPr id="1026" name="Picture 2" descr="https://e7.pngegg.com/pngimages/59/1001/png-clipart-public-speaking-orator-speech-speaking-microphone-presentati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6639" y="211291"/>
            <a:ext cx="1797632" cy="1543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6096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3440" y="198121"/>
            <a:ext cx="10500360" cy="762000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ru-RU" sz="4000" b="1" dirty="0" smtClean="0">
                <a:solidFill>
                  <a:prstClr val="white"/>
                </a:solidFill>
                <a:latin typeface="Book Antiqua" panose="02040602050305030304" pitchFamily="18" charset="0"/>
                <a:ea typeface="+mn-ea"/>
                <a:cs typeface="+mn-cs"/>
              </a:rPr>
              <a:t>Функции </a:t>
            </a:r>
            <a:r>
              <a:rPr lang="ru-RU" sz="4000" b="1" dirty="0">
                <a:solidFill>
                  <a:prstClr val="white"/>
                </a:solidFill>
                <a:latin typeface="Book Antiqua" panose="02040602050305030304" pitchFamily="18" charset="0"/>
                <a:ea typeface="+mn-ea"/>
                <a:cs typeface="+mn-cs"/>
              </a:rPr>
              <a:t>политической элиты</a:t>
            </a:r>
            <a:r>
              <a:rPr lang="ru-RU" sz="4000" b="1" dirty="0" smtClean="0">
                <a:solidFill>
                  <a:prstClr val="white"/>
                </a:solidFill>
                <a:latin typeface="Book Antiqua" panose="02040602050305030304" pitchFamily="18" charset="0"/>
                <a:ea typeface="+mn-ea"/>
                <a:cs typeface="+mn-cs"/>
              </a:rPr>
              <a:t>:</a:t>
            </a:r>
            <a:endParaRPr lang="ru-RU" sz="40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3386755"/>
              </p:ext>
            </p:extLst>
          </p:nvPr>
        </p:nvGraphicFramePr>
        <p:xfrm>
          <a:off x="106680" y="1280160"/>
          <a:ext cx="12085320" cy="4648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5152412"/>
                <a:gridCol w="6932908"/>
              </a:tblGrid>
              <a:tr h="774700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solidFill>
                            <a:srgbClr val="FFFF00"/>
                          </a:solidFill>
                          <a:latin typeface="Arial Black" panose="020B0A04020102020204" pitchFamily="34" charset="0"/>
                        </a:rPr>
                        <a:t>диагностическая</a:t>
                      </a:r>
                      <a:endParaRPr lang="ru-RU" sz="3600" dirty="0">
                        <a:solidFill>
                          <a:srgbClr val="FFFF0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i="1" dirty="0" smtClean="0">
                          <a:latin typeface="Book Antiqua" panose="02040602050305030304" pitchFamily="18" charset="0"/>
                        </a:rPr>
                        <a:t>формулируем самостоятельно</a:t>
                      </a:r>
                      <a:endParaRPr lang="ru-RU" sz="3200" i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</a:tr>
              <a:tr h="774700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solidFill>
                            <a:srgbClr val="C00000"/>
                          </a:solidFill>
                          <a:latin typeface="Arial Black" panose="020B0A04020102020204" pitchFamily="34" charset="0"/>
                        </a:rPr>
                        <a:t>стратегическая</a:t>
                      </a:r>
                      <a:endParaRPr lang="ru-RU" sz="3600" dirty="0">
                        <a:solidFill>
                          <a:srgbClr val="C0000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2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6C0000"/>
                          </a:solidFill>
                          <a:effectLst/>
                          <a:uLnTx/>
                          <a:uFillTx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формулируем самостоятельно</a:t>
                      </a:r>
                    </a:p>
                  </a:txBody>
                  <a:tcPr/>
                </a:tc>
              </a:tr>
              <a:tr h="774700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Arial Black" panose="020B0A04020102020204" pitchFamily="34" charset="0"/>
                        </a:rPr>
                        <a:t>организационная</a:t>
                      </a:r>
                      <a:endParaRPr lang="ru-RU" sz="3600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2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формулируем самостоятельно</a:t>
                      </a:r>
                    </a:p>
                  </a:txBody>
                  <a:tcPr/>
                </a:tc>
              </a:tr>
              <a:tr h="774700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solidFill>
                            <a:schemeClr val="bg1"/>
                          </a:solidFill>
                          <a:latin typeface="Arial Black" panose="020B0A04020102020204" pitchFamily="34" charset="0"/>
                        </a:rPr>
                        <a:t>коммуникативная</a:t>
                      </a:r>
                      <a:endParaRPr lang="ru-RU" sz="3600" dirty="0">
                        <a:solidFill>
                          <a:schemeClr val="bg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6C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2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формулируем самостоятельно</a:t>
                      </a:r>
                    </a:p>
                  </a:txBody>
                  <a:tcPr>
                    <a:solidFill>
                      <a:srgbClr val="6C0000"/>
                    </a:solidFill>
                  </a:tcPr>
                </a:tc>
              </a:tr>
              <a:tr h="774700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solidFill>
                            <a:srgbClr val="FFFF00"/>
                          </a:solidFill>
                          <a:latin typeface="Arial Black" panose="020B0A04020102020204" pitchFamily="34" charset="0"/>
                        </a:rPr>
                        <a:t>интегративная</a:t>
                      </a:r>
                      <a:endParaRPr lang="ru-RU" sz="3600" dirty="0">
                        <a:solidFill>
                          <a:srgbClr val="FFFF0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2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формулируем самостоятельно</a:t>
                      </a:r>
                    </a:p>
                  </a:txBody>
                  <a:tcPr>
                    <a:solidFill>
                      <a:srgbClr val="002060"/>
                    </a:solidFill>
                  </a:tcPr>
                </a:tc>
              </a:tr>
              <a:tr h="774700">
                <a:tc>
                  <a:txBody>
                    <a:bodyPr/>
                    <a:lstStyle/>
                    <a:p>
                      <a:r>
                        <a:rPr lang="ru-RU" sz="3600" dirty="0" err="1" smtClean="0">
                          <a:solidFill>
                            <a:schemeClr val="bg1"/>
                          </a:solidFill>
                          <a:latin typeface="Arial Black" panose="020B0A04020102020204" pitchFamily="34" charset="0"/>
                        </a:rPr>
                        <a:t>рекрутирование</a:t>
                      </a:r>
                      <a:endParaRPr lang="ru-RU" sz="3600" dirty="0">
                        <a:solidFill>
                          <a:schemeClr val="bg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2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формулируем самостоятельно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5212080" y="1280160"/>
            <a:ext cx="6979920" cy="830997"/>
          </a:xfrm>
          <a:prstGeom prst="rect">
            <a:avLst/>
          </a:prstGeom>
          <a:solidFill>
            <a:srgbClr val="00206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rgbClr val="FFFF00"/>
                </a:solidFill>
                <a:latin typeface="Book Antiqua" panose="02040602050305030304" pitchFamily="18" charset="0"/>
              </a:rPr>
              <a:t>изучение и анализ интересов различных социальных групп;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212080" y="1981201"/>
            <a:ext cx="6979920" cy="830997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chemeClr val="bg1"/>
                </a:solidFill>
                <a:latin typeface="Book Antiqua" panose="02040602050305030304" pitchFamily="18" charset="0"/>
              </a:rPr>
              <a:t>определение стратегии развития общества и выработка программы политических реформ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212080" y="2812198"/>
            <a:ext cx="6979920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latin typeface="Book Antiqua" panose="02040602050305030304" pitchFamily="18" charset="0"/>
              </a:rPr>
              <a:t>мобилизация масс для практической </a:t>
            </a:r>
            <a:r>
              <a:rPr lang="ru-RU" sz="2400" b="1" i="1" dirty="0" smtClean="0">
                <a:latin typeface="Book Antiqua" panose="02040602050305030304" pitchFamily="18" charset="0"/>
              </a:rPr>
              <a:t>реализации назревших </a:t>
            </a:r>
            <a:r>
              <a:rPr lang="ru-RU" sz="2400" b="1" i="1" dirty="0">
                <a:latin typeface="Book Antiqua" panose="02040602050305030304" pitchFamily="18" charset="0"/>
              </a:rPr>
              <a:t>проблем 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212080" y="3643195"/>
            <a:ext cx="6979920" cy="830997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Коммуникация с народом, выражение различных социальных интересов. </a:t>
            </a:r>
            <a:endParaRPr lang="ru-RU" sz="2400" b="1" i="1" dirty="0"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212080" y="4344237"/>
            <a:ext cx="6979920" cy="830997"/>
          </a:xfrm>
          <a:prstGeom prst="rect">
            <a:avLst/>
          </a:prstGeom>
          <a:solidFill>
            <a:srgbClr val="00206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Объединение </a:t>
            </a:r>
            <a:r>
              <a:rPr lang="ru-RU" sz="2400" b="1" i="1" dirty="0">
                <a:solidFill>
                  <a:srgbClr val="FFFF00"/>
                </a:solidFill>
                <a:latin typeface="Book Antiqua" panose="02040602050305030304" pitchFamily="18" charset="0"/>
              </a:rPr>
              <a:t>общества в единое целое, обеспечение его стабильности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212080" y="5175234"/>
            <a:ext cx="6979920" cy="954107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Обновление элиты, выдвижение новых политических лидеров.</a:t>
            </a:r>
            <a:endParaRPr lang="ru-RU" sz="2800" b="1" i="1" dirty="0"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8892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8281" y="98855"/>
            <a:ext cx="11911914" cy="976183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(ЕГЭ) </a:t>
            </a:r>
            <a:r>
              <a:rPr lang="ru-RU" sz="3200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Выберите </a:t>
            </a:r>
            <a:r>
              <a:rPr lang="ru-RU" sz="3200" dirty="0">
                <a:solidFill>
                  <a:srgbClr val="FFFF00"/>
                </a:solidFill>
                <a:latin typeface="Book Antiqua" panose="02040602050305030304" pitchFamily="18" charset="0"/>
              </a:rPr>
              <a:t>верные суждения о функциях политической элиты в демократическом </a:t>
            </a:r>
            <a:r>
              <a:rPr lang="ru-RU" sz="3200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обществе. </a:t>
            </a:r>
            <a:endParaRPr lang="ru-RU" sz="3200" dirty="0">
              <a:solidFill>
                <a:srgbClr val="FFFF00"/>
              </a:solidFill>
              <a:latin typeface="Book Antiqua" panose="0204060205030503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71849" y="1445740"/>
            <a:ext cx="11652421" cy="517748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1)  Стратегическая функция политической элиты 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состоит </a:t>
            </a: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в создании 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программы необходимых </a:t>
            </a: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реформ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.</a:t>
            </a:r>
            <a:endParaRPr lang="ru-RU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2)  Политическая элита управляет 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пассивным </a:t>
            </a: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населением через силовые структуры и другие институты принуждения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.</a:t>
            </a:r>
            <a:endParaRPr lang="ru-RU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3)  Прогностическая функция политической элиты предусматривает 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воплощение в жизнь выработанного политического курса государства.</a:t>
            </a:r>
            <a:endParaRPr lang="ru-RU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4)  Интегративная функция заключается в укреплении стабильности общества, 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сплочении </a:t>
            </a: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различных слоёв населения, гармонизации и согласовании социальных интересов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.</a:t>
            </a:r>
            <a:endParaRPr lang="ru-RU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5)  Коммуникативная функция предусматривает умение реагировать на изменение настроений различных групп, обеспечивать 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обратную связь </a:t>
            </a: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с массами, изучение, сбор и отражение 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интересов различных социальных групп.</a:t>
            </a:r>
          </a:p>
          <a:p>
            <a:pPr marL="0" indent="0" algn="r">
              <a:buNone/>
            </a:pPr>
            <a:r>
              <a:rPr lang="ru-RU" b="1" dirty="0">
                <a:solidFill>
                  <a:srgbClr val="FFFF00"/>
                </a:solidFill>
                <a:latin typeface="Book Antiqua" panose="02040602050305030304" pitchFamily="18" charset="0"/>
              </a:rPr>
              <a:t>Ответ: 145.</a:t>
            </a:r>
          </a:p>
        </p:txBody>
      </p:sp>
    </p:spTree>
    <p:extLst>
      <p:ext uri="{BB962C8B-B14F-4D97-AF65-F5344CB8AC3E}">
        <p14:creationId xmlns:p14="http://schemas.microsoft.com/office/powerpoint/2010/main" val="10621441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91978" y="914400"/>
            <a:ext cx="10676238" cy="4275438"/>
          </a:xfrm>
        </p:spPr>
        <p:txBody>
          <a:bodyPr>
            <a:noAutofit/>
          </a:bodyPr>
          <a:lstStyle/>
          <a:p>
            <a:pPr algn="ctr"/>
            <a:r>
              <a:rPr lang="ru-RU" sz="80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Типы политических элит</a:t>
            </a:r>
            <a:endParaRPr lang="ru-RU" sz="80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7830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8200" y="197708"/>
            <a:ext cx="10515600" cy="902043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По происхождению</a:t>
            </a:r>
            <a:endParaRPr lang="ru-RU" sz="5400" b="1" dirty="0"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321275" y="1260388"/>
            <a:ext cx="5733535" cy="5276335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32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Аристократия –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 </a:t>
            </a:r>
            <a:r>
              <a:rPr lang="ru-RU" b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высший правящий класс по рождению </a:t>
            </a:r>
            <a:r>
              <a:rPr lang="ru-RU" i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(цари, маркизы, графы, дворянство и т.д.)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Плутократия </a:t>
            </a:r>
            <a:r>
              <a:rPr lang="ru-RU" sz="3200" b="1" dirty="0">
                <a:solidFill>
                  <a:srgbClr val="FFFF00"/>
                </a:solidFill>
                <a:latin typeface="Arial Black" panose="020B0A04020102020204" pitchFamily="34" charset="0"/>
              </a:rPr>
              <a:t>–</a:t>
            </a: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 </a:t>
            </a:r>
            <a:r>
              <a:rPr lang="ru-RU" b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влиятельный класс очень богатых людей </a:t>
            </a:r>
            <a:r>
              <a:rPr lang="ru-RU" i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(иногда называют – олигархат).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2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Меритократия –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 </a:t>
            </a:r>
            <a:r>
              <a:rPr lang="ru-RU" b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власть наиболее способных, умных и волевых людей.</a:t>
            </a:r>
            <a:endParaRPr lang="ru-RU" b="1" dirty="0"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54810" y="4534930"/>
            <a:ext cx="5981885" cy="216243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1815" y="870251"/>
            <a:ext cx="6277271" cy="235486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7206" y="2594792"/>
            <a:ext cx="6057507" cy="1859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79396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60638"/>
            <a:ext cx="10515600" cy="716692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Book Antiqua" panose="02040602050305030304" pitchFamily="18" charset="0"/>
              </a:rPr>
              <a:t> По отношению к власти: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858000" y="831097"/>
            <a:ext cx="5334000" cy="1836094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60638" y="1285104"/>
            <a:ext cx="6697362" cy="5375188"/>
          </a:xfrm>
          <a:solidFill>
            <a:schemeClr val="tx1"/>
          </a:solidFill>
        </p:spPr>
        <p:txBody>
          <a:bodyPr>
            <a:normAutofit lnSpcReduction="10000"/>
          </a:bodyPr>
          <a:lstStyle/>
          <a:p>
            <a:pPr marL="742950" indent="-742950">
              <a:buFont typeface="+mj-lt"/>
              <a:buAutoNum type="arabicParenR"/>
            </a:pPr>
            <a:r>
              <a:rPr lang="ru-RU" sz="5400" b="1" i="1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Правящая – …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5400" b="1" i="1" dirty="0">
                <a:solidFill>
                  <a:srgbClr val="FFFF00"/>
                </a:solidFill>
                <a:latin typeface="Book Antiqua" panose="02040602050305030304" pitchFamily="18" charset="0"/>
              </a:rPr>
              <a:t> </a:t>
            </a:r>
            <a:r>
              <a:rPr lang="ru-RU" sz="3200" b="1" i="1" dirty="0">
                <a:solidFill>
                  <a:schemeClr val="bg1"/>
                </a:solidFill>
                <a:latin typeface="Book Antiqua" panose="02040602050305030304" pitchFamily="18" charset="0"/>
              </a:rPr>
              <a:t>реально обладает </a:t>
            </a:r>
            <a:r>
              <a:rPr lang="ru-RU" sz="3200" b="1" i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властью в стране.</a:t>
            </a:r>
            <a:endParaRPr lang="ru-RU" sz="3200" b="1" i="1" dirty="0" smtClean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ru-RU" sz="5400" b="1" i="1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2) Оппозиционная –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600" b="1" i="1" dirty="0">
                <a:solidFill>
                  <a:schemeClr val="bg1"/>
                </a:solidFill>
                <a:latin typeface="Book Antiqua" panose="02040602050305030304" pitchFamily="18" charset="0"/>
              </a:rPr>
              <a:t>представлена в </a:t>
            </a:r>
            <a:r>
              <a:rPr lang="ru-RU" sz="2600" b="1" i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парламенте, но выражает оппозиционные взгляды.</a:t>
            </a:r>
          </a:p>
          <a:p>
            <a:pPr marL="0" indent="0">
              <a:buNone/>
            </a:pPr>
            <a:r>
              <a:rPr lang="ru-RU" sz="5400" b="1" i="1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3) Контрэлита - </a:t>
            </a:r>
            <a:r>
              <a:rPr lang="ru-RU" sz="4800" b="1" i="1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…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b="1" i="1" dirty="0">
                <a:solidFill>
                  <a:schemeClr val="bg1"/>
                </a:solidFill>
                <a:latin typeface="Book Antiqua" panose="02040602050305030304" pitchFamily="18" charset="0"/>
              </a:rPr>
              <a:t>исключена из системы </a:t>
            </a:r>
            <a:r>
              <a:rPr lang="ru-RU" sz="2400" b="1" i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власти </a:t>
            </a:r>
            <a:r>
              <a:rPr lang="ru-RU" sz="2400" b="1" i="1" dirty="0">
                <a:solidFill>
                  <a:schemeClr val="bg1"/>
                </a:solidFill>
                <a:latin typeface="Book Antiqua" panose="02040602050305030304" pitchFamily="18" charset="0"/>
              </a:rPr>
              <a:t>и отвергает существующую политическую </a:t>
            </a:r>
            <a:r>
              <a:rPr lang="ru-RU" sz="2400" b="1" i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систему, непримиримая оппозиция.</a:t>
            </a:r>
            <a:endParaRPr lang="ru-RU" sz="2400" b="1" i="1" dirty="0"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8806" y="4400037"/>
            <a:ext cx="5414318" cy="227824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1994" y="2213184"/>
            <a:ext cx="5095779" cy="210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043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97708"/>
            <a:ext cx="10515600" cy="889688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Book Antiqua" panose="02040602050305030304" pitchFamily="18" charset="0"/>
              </a:rPr>
              <a:t>По объему полномочий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71849" y="1087396"/>
            <a:ext cx="8007178" cy="50895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i="1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1) Мировая </a:t>
            </a:r>
            <a:r>
              <a:rPr lang="ru-RU" sz="5400" i="1" dirty="0">
                <a:solidFill>
                  <a:srgbClr val="FFFF00"/>
                </a:solidFill>
                <a:latin typeface="Book Antiqua" panose="02040602050305030304" pitchFamily="18" charset="0"/>
              </a:rPr>
              <a:t>элита </a:t>
            </a:r>
            <a:r>
              <a:rPr lang="ru-RU" sz="5400" i="1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–</a:t>
            </a:r>
          </a:p>
          <a:p>
            <a:pPr marL="0" indent="0">
              <a:buNone/>
            </a:pPr>
            <a:endParaRPr lang="ru-RU" sz="5400" i="1" dirty="0" smtClean="0">
              <a:solidFill>
                <a:srgbClr val="FFFF00"/>
              </a:solidFill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ru-RU" sz="5400" i="1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2) Национальная элита – </a:t>
            </a:r>
          </a:p>
          <a:p>
            <a:pPr marL="0" indent="0">
              <a:buNone/>
            </a:pPr>
            <a:endParaRPr lang="ru-RU" sz="5400" i="1" dirty="0" smtClean="0">
              <a:solidFill>
                <a:srgbClr val="FFFF00"/>
              </a:solidFill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ru-RU" sz="5400" i="1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3) Региональная </a:t>
            </a:r>
            <a:r>
              <a:rPr lang="ru-RU" sz="5400" i="1" dirty="0">
                <a:solidFill>
                  <a:srgbClr val="FFFF00"/>
                </a:solidFill>
                <a:latin typeface="Book Antiqua" panose="02040602050305030304" pitchFamily="18" charset="0"/>
              </a:rPr>
              <a:t>элита – 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278813" y="1901825"/>
            <a:ext cx="3781425" cy="37814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790" y="1901825"/>
            <a:ext cx="11393620" cy="46214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9294" y="1935806"/>
            <a:ext cx="10093412" cy="455346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9790" y="1087397"/>
            <a:ext cx="11790448" cy="553582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9790" y="1049552"/>
            <a:ext cx="11790448" cy="5573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776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72995"/>
            <a:ext cx="10515600" cy="67962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Book Antiqua" panose="02040602050305030304" pitchFamily="18" charset="0"/>
              </a:rPr>
              <a:t>По </a:t>
            </a:r>
            <a:r>
              <a:rPr lang="ru-RU" b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эффективности деятельности</a:t>
            </a:r>
            <a:endParaRPr lang="ru-RU" b="1" dirty="0"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97708" y="1161536"/>
            <a:ext cx="5820033" cy="5362832"/>
          </a:xfrm>
          <a:solidFill>
            <a:srgbClr val="002060"/>
          </a:solidFill>
        </p:spPr>
        <p:txBody>
          <a:bodyPr>
            <a:normAutofit/>
          </a:bodyPr>
          <a:lstStyle/>
          <a:p>
            <a:pPr algn="ctr">
              <a:buFont typeface="Wingdings" panose="05000000000000000000" pitchFamily="2" charset="2"/>
              <a:buChar char="ü"/>
            </a:pPr>
            <a:r>
              <a:rPr lang="ru-RU" sz="4400" dirty="0">
                <a:solidFill>
                  <a:srgbClr val="FFFF00"/>
                </a:solidFill>
                <a:latin typeface="Arial Black" panose="020B0A04020102020204" pitchFamily="34" charset="0"/>
              </a:rPr>
              <a:t>Прогрессивная элита </a:t>
            </a:r>
            <a:r>
              <a:rPr lang="ru-RU" sz="44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– </a:t>
            </a:r>
          </a:p>
          <a:p>
            <a:pPr marL="0" indent="0">
              <a:buNone/>
            </a:pPr>
            <a:r>
              <a:rPr lang="ru-RU" sz="4400" b="1" i="1" dirty="0">
                <a:solidFill>
                  <a:srgbClr val="FFFF00"/>
                </a:solidFill>
                <a:latin typeface="Arial Black" panose="020B0A04020102020204" pitchFamily="34" charset="0"/>
              </a:rPr>
              <a:t> </a:t>
            </a:r>
            <a:r>
              <a:rPr lang="ru-RU" sz="4400" b="1" i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 </a:t>
            </a:r>
            <a:r>
              <a:rPr lang="ru-RU" sz="3200" b="1" i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благосостояние народа растет, развивается гражданское общество, обеспечены национальная безопасность и политическая стабильность общества.</a:t>
            </a:r>
            <a:endParaRPr lang="ru-RU" sz="3200" b="1" i="1" dirty="0"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555037" y="1161536"/>
            <a:ext cx="5209333" cy="5362832"/>
          </a:xfrm>
          <a:solidFill>
            <a:srgbClr val="540000"/>
          </a:solidFill>
        </p:spPr>
        <p:txBody>
          <a:bodyPr>
            <a:normAutofit/>
          </a:bodyPr>
          <a:lstStyle/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44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Псевдо </a:t>
            </a:r>
            <a:r>
              <a:rPr lang="ru-RU" sz="44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элита</a:t>
            </a:r>
            <a:endParaRPr lang="ru-RU" sz="4400" dirty="0" smtClean="0">
              <a:solidFill>
                <a:srgbClr val="FFFF00"/>
              </a:solidFill>
              <a:latin typeface="Arial Black" panose="020B0A04020102020204" pitchFamily="34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4400" b="1" i="1" dirty="0">
                <a:solidFill>
                  <a:srgbClr val="FFFF00"/>
                </a:solidFill>
                <a:latin typeface="Arial Black" panose="020B0A04020102020204" pitchFamily="34" charset="0"/>
              </a:rPr>
              <a:t> </a:t>
            </a:r>
            <a:r>
              <a:rPr lang="ru-RU" sz="3200" b="1" i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регресс </a:t>
            </a:r>
            <a:r>
              <a:rPr lang="ru-RU" sz="3200" b="1" i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общества,  благосостояние народа падает</a:t>
            </a:r>
            <a:r>
              <a:rPr lang="ru-RU" sz="3200" b="1" i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, </a:t>
            </a:r>
            <a:r>
              <a:rPr lang="ru-RU" sz="3200" b="1" i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депопуляция и дегуманизация общества, процветает коррупция, слабая ротация </a:t>
            </a:r>
            <a:r>
              <a:rPr lang="ru-RU" sz="3200" b="1" i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элит </a:t>
            </a:r>
            <a:r>
              <a:rPr lang="ru-RU" sz="3200" b="1" i="1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(политическая клаузула).</a:t>
            </a:r>
            <a:endParaRPr lang="ru-RU" sz="3200" b="1" i="1" dirty="0">
              <a:solidFill>
                <a:srgbClr val="FFFF00"/>
              </a:solidFill>
              <a:latin typeface="Book Antiqua" panose="0204060205030503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708" y="3514381"/>
            <a:ext cx="5820033" cy="300998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5232" y="3479524"/>
            <a:ext cx="5428941" cy="3044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871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94911" y="881350"/>
            <a:ext cx="10939749" cy="3922004"/>
          </a:xfrm>
        </p:spPr>
        <p:txBody>
          <a:bodyPr>
            <a:noAutofit/>
          </a:bodyPr>
          <a:lstStyle/>
          <a:p>
            <a:pPr algn="ctr"/>
            <a:r>
              <a:rPr lang="ru-RU" sz="80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Обновление политических элит</a:t>
            </a:r>
            <a:endParaRPr lang="ru-RU" sz="80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13743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8346" y="210066"/>
            <a:ext cx="3657600" cy="654908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Задание ЕГЭ</a:t>
            </a:r>
            <a:endParaRPr lang="ru-RU" sz="36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210065" y="864975"/>
            <a:ext cx="4819135" cy="5733534"/>
          </a:xfrm>
          <a:solidFill>
            <a:srgbClr val="00153E"/>
          </a:solidFill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4600" dirty="0">
                <a:solidFill>
                  <a:schemeClr val="bg1"/>
                </a:solidFill>
                <a:latin typeface="Book Antiqua" panose="02040602050305030304" pitchFamily="18" charset="0"/>
              </a:rPr>
              <a:t>Почему необходимо обновление состава политической элиты </a:t>
            </a:r>
            <a:r>
              <a:rPr lang="ru-RU" sz="4600" i="1" dirty="0">
                <a:solidFill>
                  <a:schemeClr val="bg1"/>
                </a:solidFill>
                <a:latin typeface="Book Antiqua" panose="02040602050305030304" pitchFamily="18" charset="0"/>
              </a:rPr>
              <a:t>(выскажите два довода</a:t>
            </a:r>
            <a:r>
              <a:rPr lang="ru-RU" sz="4600" dirty="0">
                <a:solidFill>
                  <a:schemeClr val="bg1"/>
                </a:solidFill>
                <a:latin typeface="Book Antiqua" panose="02040602050305030304" pitchFamily="18" charset="0"/>
              </a:rPr>
              <a:t>)? </a:t>
            </a:r>
            <a:endParaRPr lang="ru-RU" sz="4600" dirty="0" smtClean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marL="0" indent="0">
              <a:buNone/>
            </a:pPr>
            <a:endParaRPr lang="ru-RU" sz="4600" dirty="0" smtClean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ru-RU" sz="46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На </a:t>
            </a:r>
            <a:r>
              <a:rPr lang="ru-RU" sz="4600" dirty="0">
                <a:solidFill>
                  <a:schemeClr val="bg1"/>
                </a:solidFill>
                <a:latin typeface="Book Antiqua" panose="02040602050305030304" pitchFamily="18" charset="0"/>
              </a:rPr>
              <a:t>основании обществоведческих знаний, информации СМИ и личного социального опыта назовите любые два социальных лифта, которые решают задачу обновления состава политической элиты</a:t>
            </a: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.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5881816" y="210066"/>
            <a:ext cx="6203092" cy="6388441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sz="40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Ответ: </a:t>
            </a:r>
            <a:endParaRPr lang="ru-RU" sz="3400" dirty="0" smtClean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ru-RU" sz="3400" b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1</a:t>
            </a:r>
            <a:r>
              <a:rPr lang="ru-RU" sz="3400" b="1" dirty="0">
                <a:solidFill>
                  <a:schemeClr val="bg1"/>
                </a:solidFill>
                <a:latin typeface="Book Antiqua" panose="02040602050305030304" pitchFamily="18" charset="0"/>
              </a:rPr>
              <a:t>)  </a:t>
            </a:r>
            <a:r>
              <a:rPr lang="ru-RU" sz="3400" b="1" u="sng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Два довода</a:t>
            </a:r>
            <a:r>
              <a:rPr lang="ru-RU" sz="3400" b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:</a:t>
            </a:r>
            <a:endParaRPr lang="ru-RU" sz="3400" b="1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sz="4000" b="1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новые </a:t>
            </a:r>
            <a:r>
              <a:rPr lang="ru-RU" sz="4000" b="1" dirty="0">
                <a:solidFill>
                  <a:srgbClr val="FFFF00"/>
                </a:solidFill>
                <a:latin typeface="Book Antiqua" panose="02040602050305030304" pitchFamily="18" charset="0"/>
              </a:rPr>
              <a:t>люди </a:t>
            </a:r>
            <a:r>
              <a:rPr lang="ru-RU" sz="4000" b="1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- новые </a:t>
            </a:r>
            <a:r>
              <a:rPr lang="ru-RU" sz="4000" b="1" dirty="0">
                <a:solidFill>
                  <a:srgbClr val="FFFF00"/>
                </a:solidFill>
                <a:latin typeface="Book Antiqua" panose="02040602050305030304" pitchFamily="18" charset="0"/>
              </a:rPr>
              <a:t>идеи</a:t>
            </a:r>
            <a:r>
              <a:rPr lang="ru-RU" sz="3400" dirty="0">
                <a:solidFill>
                  <a:schemeClr val="bg1"/>
                </a:solidFill>
                <a:latin typeface="Book Antiqua" panose="02040602050305030304" pitchFamily="18" charset="0"/>
              </a:rPr>
              <a:t>, соответствующие потребностям общества</a:t>
            </a:r>
            <a:r>
              <a:rPr lang="ru-RU" sz="34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;</a:t>
            </a:r>
            <a:endParaRPr lang="ru-RU" sz="3400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sz="34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долго </a:t>
            </a:r>
            <a:r>
              <a:rPr lang="ru-RU" sz="3400" dirty="0">
                <a:solidFill>
                  <a:schemeClr val="bg1"/>
                </a:solidFill>
                <a:latin typeface="Book Antiqua" panose="02040602050305030304" pitchFamily="18" charset="0"/>
              </a:rPr>
              <a:t>находясь у власти, </a:t>
            </a:r>
            <a:r>
              <a:rPr lang="ru-RU" sz="4000" b="1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старая элита часто вырождается</a:t>
            </a:r>
            <a:r>
              <a:rPr lang="ru-RU" sz="4000" b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,</a:t>
            </a:r>
            <a:r>
              <a:rPr lang="ru-RU" sz="34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 </a:t>
            </a:r>
            <a:r>
              <a:rPr lang="ru-RU" sz="3400" dirty="0">
                <a:solidFill>
                  <a:schemeClr val="bg1"/>
                </a:solidFill>
                <a:latin typeface="Book Antiqua" panose="02040602050305030304" pitchFamily="18" charset="0"/>
              </a:rPr>
              <a:t>начинается процесс </a:t>
            </a:r>
            <a:r>
              <a:rPr lang="ru-RU" sz="34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неизбежной деградации.</a:t>
            </a:r>
            <a:endParaRPr lang="ru-RU" sz="3400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marL="0" indent="0">
              <a:buNone/>
            </a:pPr>
            <a:endParaRPr lang="ru-RU" sz="3400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ru-RU" sz="3400" dirty="0">
                <a:solidFill>
                  <a:schemeClr val="bg1"/>
                </a:solidFill>
                <a:latin typeface="Book Antiqua" panose="02040602050305030304" pitchFamily="18" charset="0"/>
              </a:rPr>
              <a:t>2)  </a:t>
            </a:r>
            <a:r>
              <a:rPr lang="ru-RU" sz="3400" b="1" u="sng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Социальные лифты в политике</a:t>
            </a:r>
            <a:r>
              <a:rPr lang="ru-RU" sz="34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:</a:t>
            </a:r>
            <a:endParaRPr lang="ru-RU" sz="3400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ru-RU" sz="4500" i="1" dirty="0">
                <a:solidFill>
                  <a:schemeClr val="bg1"/>
                </a:solidFill>
                <a:latin typeface="Book Antiqua" panose="02040602050305030304" pitchFamily="18" charset="0"/>
              </a:rPr>
              <a:t>− </a:t>
            </a:r>
            <a:r>
              <a:rPr lang="ru-RU" sz="4500" i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хорошее образование;</a:t>
            </a:r>
            <a:endParaRPr lang="ru-RU" sz="4500" i="1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ru-RU" sz="4500" i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−</a:t>
            </a:r>
            <a:r>
              <a:rPr lang="ru-RU" sz="4500" i="1" dirty="0">
                <a:solidFill>
                  <a:schemeClr val="bg1"/>
                </a:solidFill>
                <a:latin typeface="Book Antiqua" panose="02040602050305030304" pitchFamily="18" charset="0"/>
              </a:rPr>
              <a:t> </a:t>
            </a:r>
            <a:r>
              <a:rPr lang="ru-RU" sz="4500" i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успешная карьера на должности </a:t>
            </a:r>
            <a:r>
              <a:rPr lang="ru-RU" sz="3400" i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(гражданской или военной);</a:t>
            </a:r>
            <a:endParaRPr lang="ru-RU" sz="3400" i="1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ru-RU" sz="4500" i="1" dirty="0">
                <a:solidFill>
                  <a:schemeClr val="bg1"/>
                </a:solidFill>
                <a:latin typeface="Book Antiqua" panose="02040602050305030304" pitchFamily="18" charset="0"/>
              </a:rPr>
              <a:t>− выборы</a:t>
            </a:r>
            <a:r>
              <a:rPr lang="ru-RU" sz="4500" i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;</a:t>
            </a:r>
            <a:endParaRPr lang="ru-RU" sz="4500" i="1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ru-RU" sz="4500" i="1" dirty="0">
                <a:solidFill>
                  <a:schemeClr val="bg1"/>
                </a:solidFill>
                <a:latin typeface="Book Antiqua" panose="02040602050305030304" pitchFamily="18" charset="0"/>
              </a:rPr>
              <a:t>− </a:t>
            </a:r>
            <a:r>
              <a:rPr lang="ru-RU" sz="4500" i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политическая карьера </a:t>
            </a:r>
            <a:r>
              <a:rPr lang="ru-RU" sz="4500" i="1" dirty="0">
                <a:solidFill>
                  <a:schemeClr val="bg1"/>
                </a:solidFill>
                <a:latin typeface="Book Antiqua" panose="02040602050305030304" pitchFamily="18" charset="0"/>
              </a:rPr>
              <a:t>в </a:t>
            </a:r>
            <a:r>
              <a:rPr lang="ru-RU" sz="4500" i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партии</a:t>
            </a:r>
            <a:r>
              <a:rPr lang="ru-RU" sz="4500" dirty="0">
                <a:solidFill>
                  <a:schemeClr val="bg1"/>
                </a:solidFill>
                <a:latin typeface="Book Antiqua" panose="0204060205030503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05280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135" y="0"/>
            <a:ext cx="115535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6023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b="1" i="1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Какая бывает элита?</a:t>
            </a:r>
            <a:endParaRPr lang="ru-RU" sz="6600" b="1" i="1" dirty="0">
              <a:solidFill>
                <a:srgbClr val="FFFF00"/>
              </a:solidFill>
              <a:latin typeface="Book Antiqua" panose="02040602050305030304" pitchFamily="18" charset="0"/>
            </a:endParaRPr>
          </a:p>
        </p:txBody>
      </p:sp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45745" y="1825625"/>
            <a:ext cx="7006727" cy="435133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220" y="1385964"/>
            <a:ext cx="11940908" cy="524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617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708" y="1"/>
            <a:ext cx="11627708" cy="1383956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chemeClr val="bg1"/>
                </a:solidFill>
                <a:latin typeface="Book Antiqua" panose="02040602050305030304" pitchFamily="18" charset="0"/>
              </a:rPr>
              <a:t>Рекрутирование политической элиты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296562" y="1013254"/>
            <a:ext cx="5585255" cy="481913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FFFF00"/>
                </a:solidFill>
                <a:latin typeface="Book Antiqua" panose="02040602050305030304" pitchFamily="18" charset="0"/>
              </a:rPr>
              <a:t>К</a:t>
            </a:r>
            <a:r>
              <a:rPr lang="ru-RU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аналы рекрутирования элит:</a:t>
            </a:r>
            <a:endParaRPr lang="ru-RU" dirty="0">
              <a:solidFill>
                <a:srgbClr val="FFFF00"/>
              </a:solidFill>
              <a:latin typeface="Book Antiqua" panose="0204060205030503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197708" y="2038865"/>
            <a:ext cx="5799867" cy="4150798"/>
          </a:xfrm>
          <a:solidFill>
            <a:srgbClr val="17240E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>
                <a:solidFill>
                  <a:schemeClr val="bg1"/>
                </a:solidFill>
                <a:latin typeface="Book Antiqua" panose="02040602050305030304" pitchFamily="18" charset="0"/>
              </a:rPr>
              <a:t>Политические </a:t>
            </a:r>
            <a:r>
              <a:rPr lang="ru-RU" sz="3200" b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партии;</a:t>
            </a:r>
          </a:p>
          <a:p>
            <a:pPr marL="0" indent="0">
              <a:buNone/>
            </a:pPr>
            <a:r>
              <a:rPr lang="ru-RU" sz="3200" b="1" dirty="0">
                <a:solidFill>
                  <a:schemeClr val="bg1"/>
                </a:solidFill>
                <a:latin typeface="Book Antiqua" panose="02040602050305030304" pitchFamily="18" charset="0"/>
              </a:rPr>
              <a:t>Бюрократический </a:t>
            </a:r>
            <a:r>
              <a:rPr lang="ru-RU" sz="3200" b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аппарат;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Церковь;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Армия;</a:t>
            </a:r>
          </a:p>
          <a:p>
            <a:pPr marL="0" indent="0">
              <a:buNone/>
            </a:pPr>
            <a:r>
              <a:rPr lang="ru-RU" sz="3200" b="1" dirty="0">
                <a:solidFill>
                  <a:schemeClr val="bg1"/>
                </a:solidFill>
                <a:latin typeface="Book Antiqua" panose="02040602050305030304" pitchFamily="18" charset="0"/>
              </a:rPr>
              <a:t>Экономические </a:t>
            </a:r>
            <a:r>
              <a:rPr lang="ru-RU" sz="3200" b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институты;</a:t>
            </a:r>
          </a:p>
          <a:p>
            <a:pPr marL="0" indent="0">
              <a:buNone/>
            </a:pPr>
            <a:r>
              <a:rPr lang="ru-RU" sz="3200" b="1" dirty="0">
                <a:solidFill>
                  <a:schemeClr val="bg1"/>
                </a:solidFill>
                <a:latin typeface="Book Antiqua" panose="02040602050305030304" pitchFamily="18" charset="0"/>
              </a:rPr>
              <a:t>Система </a:t>
            </a:r>
            <a:r>
              <a:rPr lang="ru-RU" sz="3200" b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образования;</a:t>
            </a:r>
          </a:p>
          <a:p>
            <a:pPr marL="0" indent="0">
              <a:buNone/>
            </a:pPr>
            <a:r>
              <a:rPr lang="ru-RU" sz="3200" b="1" dirty="0">
                <a:solidFill>
                  <a:schemeClr val="bg1"/>
                </a:solidFill>
                <a:latin typeface="Book Antiqua" panose="02040602050305030304" pitchFamily="18" charset="0"/>
              </a:rPr>
              <a:t>Профсоюзы. 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6833286" y="1013254"/>
            <a:ext cx="5128054" cy="481913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Способы рекрутирования элит:</a:t>
            </a:r>
            <a:endParaRPr lang="ru-RU" dirty="0">
              <a:solidFill>
                <a:srgbClr val="FFFF00"/>
              </a:solidFill>
              <a:latin typeface="Book Antiqua" panose="02040602050305030304" pitchFamily="18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6190734" y="2199503"/>
            <a:ext cx="5803558" cy="428779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А</a:t>
            </a: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) </a:t>
            </a:r>
            <a:r>
              <a:rPr lang="ru-RU" u="sng" dirty="0">
                <a:solidFill>
                  <a:srgbClr val="FFFF00"/>
                </a:solidFill>
                <a:latin typeface="Book Antiqua" panose="02040602050305030304" pitchFamily="18" charset="0"/>
              </a:rPr>
              <a:t>Закрытый </a:t>
            </a:r>
            <a:r>
              <a:rPr lang="ru-RU" u="sng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отбор 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- нет </a:t>
            </a: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конкурентной политической борьбы. 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Продвижение по номенклатурной лестнице фаворитов и политических сподвижников.</a:t>
            </a:r>
          </a:p>
          <a:p>
            <a:pPr marL="0" indent="0">
              <a:buNone/>
            </a:pPr>
            <a:endParaRPr lang="ru-RU" dirty="0" smtClean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Б) </a:t>
            </a:r>
            <a:r>
              <a:rPr lang="ru-RU" b="1" u="sng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Открытый отбор </a:t>
            </a:r>
            <a:r>
              <a:rPr lang="ru-RU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– 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конкурентная борьба сильных и одаренных личностей. Ротация кадров через альтернативные выборы и успешную деловую карьеру.</a:t>
            </a:r>
            <a:endParaRPr lang="ru-RU" dirty="0"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881816" y="2024121"/>
            <a:ext cx="6112475" cy="2677656"/>
          </a:xfrm>
          <a:prstGeom prst="rect">
            <a:avLst/>
          </a:prstGeom>
          <a:solidFill>
            <a:srgbClr val="002060"/>
          </a:solidFill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FF00"/>
                </a:solidFill>
                <a:latin typeface="Book Antiqua" panose="02040602050305030304" pitchFamily="18" charset="0"/>
              </a:rPr>
              <a:t>Номенклатурный способ формирования элиты</a:t>
            </a:r>
            <a:r>
              <a:rPr lang="ru-RU" sz="2400" dirty="0">
                <a:solidFill>
                  <a:srgbClr val="FFFF00"/>
                </a:solidFill>
                <a:latin typeface="Book Antiqua" panose="02040602050305030304" pitchFamily="18" charset="0"/>
              </a:rPr>
              <a:t> утвердился в Советском </a:t>
            </a:r>
            <a:r>
              <a:rPr lang="ru-RU" sz="2400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Союзе - кандидатуры подбирались </a:t>
            </a:r>
            <a:r>
              <a:rPr lang="ru-RU" sz="2400" dirty="0">
                <a:solidFill>
                  <a:srgbClr val="FFFF00"/>
                </a:solidFill>
                <a:latin typeface="Book Antiqua" panose="02040602050305030304" pitchFamily="18" charset="0"/>
              </a:rPr>
              <a:t>сверху с учетом </a:t>
            </a:r>
            <a:r>
              <a:rPr lang="ru-RU" sz="2400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рекомендаций, членства </a:t>
            </a:r>
            <a:r>
              <a:rPr lang="ru-RU" sz="2400" dirty="0">
                <a:solidFill>
                  <a:srgbClr val="FFFF00"/>
                </a:solidFill>
                <a:latin typeface="Book Antiqua" panose="02040602050305030304" pitchFamily="18" charset="0"/>
              </a:rPr>
              <a:t>в </a:t>
            </a:r>
            <a:r>
              <a:rPr lang="ru-RU" sz="2400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КПСС, личной преданности начальству и умению понравиться.</a:t>
            </a:r>
            <a:endParaRPr lang="ru-RU" sz="2400" dirty="0">
              <a:solidFill>
                <a:srgbClr val="FFFF00"/>
              </a:solidFill>
              <a:latin typeface="Book Antiqua" panose="0204060205030503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94422" y="4798243"/>
            <a:ext cx="7166917" cy="1938992"/>
          </a:xfrm>
          <a:prstGeom prst="rect">
            <a:avLst/>
          </a:prstGeom>
          <a:solidFill>
            <a:srgbClr val="5400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Конкурентный способ </a:t>
            </a:r>
            <a:r>
              <a:rPr lang="ru-RU" sz="2400" b="1" dirty="0">
                <a:solidFill>
                  <a:schemeClr val="bg1"/>
                </a:solidFill>
                <a:latin typeface="Book Antiqua" panose="02040602050305030304" pitchFamily="18" charset="0"/>
              </a:rPr>
              <a:t>рекрутирования </a:t>
            </a:r>
            <a:r>
              <a:rPr lang="ru-RU" sz="2400" b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элит </a:t>
            </a:r>
            <a:r>
              <a:rPr lang="ru-RU" sz="24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в странах Западной Европы и США – например, Рональд Рейган или Арнольд Шварценеггер были актерами Голливуда, но сделали блестящую политическую карьеру.</a:t>
            </a:r>
            <a:endParaRPr lang="ru-RU" sz="2400" dirty="0"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  <p:sp>
        <p:nvSpPr>
          <p:cNvPr id="11" name="Стрелка вниз 10"/>
          <p:cNvSpPr/>
          <p:nvPr/>
        </p:nvSpPr>
        <p:spPr>
          <a:xfrm>
            <a:off x="1124465" y="1606377"/>
            <a:ext cx="3669957" cy="321278"/>
          </a:xfrm>
          <a:prstGeom prst="downArrow">
            <a:avLst/>
          </a:prstGeom>
          <a:solidFill>
            <a:srgbClr val="17240E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7451124" y="1591633"/>
            <a:ext cx="4077730" cy="336022"/>
          </a:xfrm>
          <a:prstGeom prst="downArrow">
            <a:avLst/>
          </a:pr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7924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8200" y="106681"/>
            <a:ext cx="10515600" cy="960120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Качества политического лидера</a:t>
            </a:r>
            <a:endParaRPr lang="ru-RU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213360" y="1417320"/>
            <a:ext cx="5775960" cy="50901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u="sng" dirty="0">
                <a:solidFill>
                  <a:srgbClr val="FFFF00"/>
                </a:solidFill>
                <a:latin typeface="Book Antiqua" panose="02040602050305030304" pitchFamily="18" charset="0"/>
              </a:rPr>
              <a:t>Интеллектуальные ка</a:t>
            </a:r>
            <a:r>
              <a:rPr lang="ru-RU" b="1" dirty="0">
                <a:solidFill>
                  <a:srgbClr val="FFFF00"/>
                </a:solidFill>
                <a:latin typeface="Book Antiqua" panose="02040602050305030304" pitchFamily="18" charset="0"/>
              </a:rPr>
              <a:t>чества — </a:t>
            </a:r>
            <a:r>
              <a:rPr lang="ru-RU" i="1" dirty="0">
                <a:solidFill>
                  <a:schemeClr val="bg1"/>
                </a:solidFill>
                <a:latin typeface="Book Antiqua" panose="02040602050305030304" pitchFamily="18" charset="0"/>
              </a:rPr>
              <a:t>ум, логика, </a:t>
            </a:r>
            <a:r>
              <a:rPr lang="ru-RU" i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память.</a:t>
            </a:r>
          </a:p>
          <a:p>
            <a:pPr marL="0" indent="0">
              <a:buNone/>
            </a:pPr>
            <a:r>
              <a:rPr lang="ru-RU" b="1" u="sng" dirty="0">
                <a:solidFill>
                  <a:srgbClr val="FFFF00"/>
                </a:solidFill>
                <a:latin typeface="Book Antiqua" panose="02040602050305030304" pitchFamily="18" charset="0"/>
              </a:rPr>
              <a:t>Деловые качества </a:t>
            </a:r>
            <a:r>
              <a:rPr lang="ru-RU" b="1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— </a:t>
            </a:r>
            <a:r>
              <a:rPr lang="ru-RU" i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гибкость, </a:t>
            </a:r>
            <a:r>
              <a:rPr lang="ru-RU" i="1" dirty="0">
                <a:solidFill>
                  <a:schemeClr val="bg1"/>
                </a:solidFill>
                <a:latin typeface="Book Antiqua" panose="02040602050305030304" pitchFamily="18" charset="0"/>
              </a:rPr>
              <a:t>надежность, дипломатичность, </a:t>
            </a:r>
            <a:r>
              <a:rPr lang="ru-RU" i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инициативность.</a:t>
            </a:r>
          </a:p>
          <a:p>
            <a:pPr marL="0" indent="0">
              <a:buNone/>
            </a:pPr>
            <a:r>
              <a:rPr lang="ru-RU" b="1" u="sng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Физиологические</a:t>
            </a:r>
            <a:r>
              <a:rPr lang="ru-RU" b="1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 </a:t>
            </a:r>
            <a:r>
              <a:rPr lang="ru-RU" b="1" dirty="0">
                <a:solidFill>
                  <a:srgbClr val="FFFF00"/>
                </a:solidFill>
                <a:latin typeface="Book Antiqua" panose="02040602050305030304" pitchFamily="18" charset="0"/>
              </a:rPr>
              <a:t>— </a:t>
            </a:r>
            <a:r>
              <a:rPr lang="ru-RU" i="1" dirty="0">
                <a:solidFill>
                  <a:schemeClr val="bg1"/>
                </a:solidFill>
                <a:latin typeface="Book Antiqua" panose="02040602050305030304" pitchFamily="18" charset="0"/>
              </a:rPr>
              <a:t>располагающая внешность (лицо, рост, фигура, вес), голос (дикция), хорошее </a:t>
            </a:r>
            <a:r>
              <a:rPr lang="ru-RU" i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здоровье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.</a:t>
            </a:r>
          </a:p>
          <a:p>
            <a:pPr marL="0" indent="0">
              <a:buNone/>
            </a:pPr>
            <a:r>
              <a:rPr lang="ru-RU" b="1" u="sng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Высокая нравственность </a:t>
            </a:r>
            <a:r>
              <a:rPr lang="ru-RU" b="1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- </a:t>
            </a:r>
            <a:r>
              <a:rPr lang="ru-RU" i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забота </a:t>
            </a:r>
            <a:r>
              <a:rPr lang="ru-RU" i="1" dirty="0">
                <a:solidFill>
                  <a:schemeClr val="bg1"/>
                </a:solidFill>
                <a:latin typeface="Book Antiqua" panose="02040602050305030304" pitchFamily="18" charset="0"/>
              </a:rPr>
              <a:t>о </a:t>
            </a:r>
            <a:r>
              <a:rPr lang="ru-RU" i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людях и </a:t>
            </a:r>
            <a:r>
              <a:rPr lang="ru-RU" i="1" dirty="0">
                <a:solidFill>
                  <a:schemeClr val="bg1"/>
                </a:solidFill>
                <a:latin typeface="Book Antiqua" panose="02040602050305030304" pitchFamily="18" charset="0"/>
              </a:rPr>
              <a:t>справедливости, честность</a:t>
            </a: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.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798685" y="1429544"/>
            <a:ext cx="6393315" cy="479498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2250" y="859316"/>
            <a:ext cx="9429750" cy="599868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62250" y="1417320"/>
            <a:ext cx="9452667" cy="516691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38930" y="1439884"/>
            <a:ext cx="5464366" cy="526938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62250" y="827695"/>
            <a:ext cx="4845050" cy="5998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8528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140411" y="1771314"/>
            <a:ext cx="7879492" cy="38613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371" y="365126"/>
            <a:ext cx="11832116" cy="957048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В плохие времена, подонки могут стать элитой…</a:t>
            </a:r>
            <a:endParaRPr lang="ru-RU" sz="3600" b="1" i="1" dirty="0">
              <a:solidFill>
                <a:srgbClr val="FFFF00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42371" y="1322174"/>
            <a:ext cx="5898937" cy="5214549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В </a:t>
            </a: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первой части своего правления 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Нерон поддерживал </a:t>
            </a: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простых 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граждан</a:t>
            </a: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: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 сократил штрафы </a:t>
            </a: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и 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налоги, облегчил участь рабов. </a:t>
            </a: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Б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оролся </a:t>
            </a: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с коррупцией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, ограничил </a:t>
            </a: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показную роскошь, строил гимназии, 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театры…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Но через 8 лет началась </a:t>
            </a: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тирания. 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Сначала был издан </a:t>
            </a:r>
            <a:r>
              <a:rPr lang="ru-RU" b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указ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 </a:t>
            </a:r>
            <a:r>
              <a:rPr lang="ru-RU" b="1" i="1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«Об оскорблении </a:t>
            </a:r>
            <a:r>
              <a:rPr lang="ru-RU" b="1" i="1" dirty="0">
                <a:solidFill>
                  <a:srgbClr val="FFFF00"/>
                </a:solidFill>
                <a:latin typeface="Book Antiqua" panose="02040602050305030304" pitchFamily="18" charset="0"/>
              </a:rPr>
              <a:t>величия </a:t>
            </a:r>
            <a:r>
              <a:rPr lang="ru-RU" b="1" i="1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императора», 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Ночью </a:t>
            </a: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18 июля 64 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года, по его приказу </a:t>
            </a: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подожгли Рим. Шесть дней и семь ночей горела столица 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империи, 2/3 населения сгорели заживо… Во всем обвинили христиан. Начались массовые аресты, пытки, казни за принадлежность к новой религии</a:t>
            </a:r>
            <a:endParaRPr lang="ru-RU" dirty="0"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62584" y="5632708"/>
            <a:ext cx="539990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FFFF00"/>
                </a:solidFill>
                <a:latin typeface="Book Antiqua" panose="02040602050305030304" pitchFamily="18" charset="0"/>
              </a:rPr>
              <a:t>Нерон</a:t>
            </a:r>
            <a:r>
              <a:rPr lang="ru-RU" sz="4400" dirty="0">
                <a:solidFill>
                  <a:srgbClr val="FFFF00"/>
                </a:solidFill>
                <a:latin typeface="Book Antiqua" panose="02040602050305030304" pitchFamily="18" charset="0"/>
              </a:rPr>
              <a:t> </a:t>
            </a:r>
            <a:r>
              <a:rPr lang="ru-RU" sz="3600" dirty="0">
                <a:solidFill>
                  <a:srgbClr val="FFFF00"/>
                </a:solidFill>
                <a:latin typeface="Book Antiqua" panose="02040602050305030304" pitchFamily="18" charset="0"/>
              </a:rPr>
              <a:t>(37–68 гг. н. э.)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42372" y="1186250"/>
            <a:ext cx="6220212" cy="5350474"/>
          </a:xfrm>
          <a:prstGeom prst="rect">
            <a:avLst/>
          </a:prstGeom>
          <a:solidFill>
            <a:srgbClr val="002060"/>
          </a:solidFill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Нерон считал себя гениальным политиком и великим поэтом. Придворные подыгрывали Нерону, расхваливая его произведения. В приступе гнева заколол свою мать </a:t>
            </a:r>
            <a:r>
              <a:rPr lang="ru-RU" sz="2400" dirty="0" err="1" smtClean="0">
                <a:solidFill>
                  <a:srgbClr val="FFFF00"/>
                </a:solidFill>
                <a:latin typeface="Book Antiqua" panose="02040602050305030304" pitchFamily="18" charset="0"/>
              </a:rPr>
              <a:t>Агриппину</a:t>
            </a:r>
            <a:r>
              <a:rPr lang="ru-RU" sz="2400" dirty="0">
                <a:solidFill>
                  <a:srgbClr val="FFFF00"/>
                </a:solidFill>
                <a:latin typeface="Book Antiqua" panose="02040602050305030304" pitchFamily="18" charset="0"/>
              </a:rPr>
              <a:t>, </a:t>
            </a:r>
            <a:r>
              <a:rPr lang="ru-RU" sz="2400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запинал до смерти беременную жену. Знаменитого философа </a:t>
            </a:r>
            <a:r>
              <a:rPr lang="ru-RU" sz="2400" dirty="0">
                <a:solidFill>
                  <a:srgbClr val="FFFF00"/>
                </a:solidFill>
                <a:latin typeface="Book Antiqua" panose="02040602050305030304" pitchFamily="18" charset="0"/>
              </a:rPr>
              <a:t>и учителя Сенеку заставил выпить чашу с ядом. Среди уничтоженных Нероном </a:t>
            </a:r>
            <a:r>
              <a:rPr lang="ru-RU" sz="2400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христиан были </a:t>
            </a:r>
            <a:r>
              <a:rPr lang="ru-RU" sz="2400" dirty="0">
                <a:solidFill>
                  <a:srgbClr val="FFFF00"/>
                </a:solidFill>
                <a:latin typeface="Book Antiqua" panose="02040602050305030304" pitchFamily="18" charset="0"/>
              </a:rPr>
              <a:t>знаменитые апостолы Петр и </a:t>
            </a:r>
            <a:r>
              <a:rPr lang="ru-RU" sz="2400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Павел.</a:t>
            </a:r>
            <a:endParaRPr lang="ru-RU" sz="2400" dirty="0">
              <a:solidFill>
                <a:srgbClr val="FFFF00"/>
              </a:solidFill>
              <a:latin typeface="Book Antiqua" panose="02040602050305030304" pitchFamily="18" charset="0"/>
            </a:endParaRPr>
          </a:p>
          <a:p>
            <a:r>
              <a:rPr lang="ru-RU" sz="2400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Бесконечные </a:t>
            </a:r>
            <a:r>
              <a:rPr lang="ru-RU" sz="2400" dirty="0">
                <a:solidFill>
                  <a:srgbClr val="FFFF00"/>
                </a:solidFill>
                <a:latin typeface="Book Antiqua" panose="02040602050305030304" pitchFamily="18" charset="0"/>
              </a:rPr>
              <a:t>пиры и застолья требовали немалых финансовых затрат </a:t>
            </a:r>
            <a:r>
              <a:rPr lang="ru-RU" sz="2400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– начались конфискации, росли налоги. </a:t>
            </a:r>
            <a:endParaRPr lang="ru-RU" sz="2400" dirty="0">
              <a:solidFill>
                <a:srgbClr val="FFFF00"/>
              </a:solidFill>
              <a:latin typeface="Book Antiqua" panose="0204060205030503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70" y="1087394"/>
            <a:ext cx="11508906" cy="5449329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424616" y="5867488"/>
            <a:ext cx="6153664" cy="52322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Book Antiqua" panose="02040602050305030304" pitchFamily="18" charset="0"/>
              </a:rPr>
              <a:t>«Нерон смотрит на горящий Рим»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087394"/>
            <a:ext cx="12191999" cy="5449329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768811" y="6081848"/>
            <a:ext cx="8261280" cy="52322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Book Antiqua" panose="02040602050305030304" pitchFamily="18" charset="0"/>
              </a:rPr>
              <a:t>«Последняя молитва христианских мучеников</a:t>
            </a:r>
            <a:r>
              <a:rPr lang="ru-RU" sz="28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» </a:t>
            </a:r>
            <a:endParaRPr lang="ru-RU" sz="2800" dirty="0"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72073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  <p:bldP spid="9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567" y="271850"/>
            <a:ext cx="11775989" cy="654908"/>
          </a:xfrm>
        </p:spPr>
        <p:txBody>
          <a:bodyPr/>
          <a:lstStyle/>
          <a:p>
            <a:r>
              <a:rPr lang="ru-RU" sz="3600" b="1" i="1" dirty="0">
                <a:solidFill>
                  <a:srgbClr val="FFFF00"/>
                </a:solidFill>
                <a:latin typeface="Book Antiqua" panose="02040602050305030304" pitchFamily="18" charset="0"/>
              </a:rPr>
              <a:t>В плохие времена, подонки могут стать элитой…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71849" y="1124465"/>
            <a:ext cx="4670854" cy="5535827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Первый русский царь (1547-1584)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Сначала были реформы и успешная внешняя политика на востоке… 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Но все кончилось в 1560 г., когда скоропостижно </a:t>
            </a: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умерла Анастасия. 16 ноября 1581 года Иван Грозный в порыве гнева убил своего старшего сына Ивана, 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потом реформаторов из Избранной рады, а в 1565 г. началась </a:t>
            </a: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опричнина. 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Опричники грабили и казнили всех неугодных, </a:t>
            </a: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а вместе с ними и их семьи. Хозяйство 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разорено</a:t>
            </a: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, экономика разрушена, население 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уменьшилось в 5 раз. 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В 1571 г.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 </a:t>
            </a: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крымский хан 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сжег 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Москву</a:t>
            </a: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. Сам Иван Грозный 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бежал из столицы.</a:t>
            </a:r>
            <a:endParaRPr lang="ru-RU" dirty="0"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942703" y="1272746"/>
            <a:ext cx="7249297" cy="435133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288692" y="5760008"/>
            <a:ext cx="6903308" cy="769441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Book Antiqua" panose="02040602050305030304" pitchFamily="18" charset="0"/>
              </a:rPr>
              <a:t>Картина </a:t>
            </a:r>
            <a:r>
              <a:rPr lang="ru-RU" sz="2400" b="1" dirty="0">
                <a:solidFill>
                  <a:srgbClr val="FFFF00"/>
                </a:solidFill>
                <a:latin typeface="Book Antiqua" panose="02040602050305030304" pitchFamily="18" charset="0"/>
              </a:rPr>
              <a:t>«Царь Иван Васильевич Грозный» </a:t>
            </a:r>
            <a:endParaRPr lang="ru-RU" sz="2400" b="1" dirty="0" smtClean="0">
              <a:solidFill>
                <a:srgbClr val="FFFF00"/>
              </a:solidFill>
              <a:latin typeface="Book Antiqua" panose="02040602050305030304" pitchFamily="18" charset="0"/>
            </a:endParaRP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Виктор Васнецов, 1879 год. </a:t>
            </a:r>
            <a:endParaRPr lang="ru-RU" sz="2000" dirty="0"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849" y="926758"/>
            <a:ext cx="11738919" cy="5733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581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0040" y="868680"/>
            <a:ext cx="11536680" cy="4267200"/>
          </a:xfrm>
        </p:spPr>
        <p:txBody>
          <a:bodyPr>
            <a:noAutofit/>
          </a:bodyPr>
          <a:lstStyle/>
          <a:p>
            <a:pPr algn="ctr"/>
            <a:r>
              <a:rPr lang="ru-RU" sz="88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Тренинг: </a:t>
            </a:r>
            <a:r>
              <a:rPr lang="ru-RU" sz="88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«Политические элиты»</a:t>
            </a:r>
            <a:endParaRPr lang="ru-RU" sz="8800" dirty="0"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5299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19489" y="197708"/>
            <a:ext cx="11523644" cy="580768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FFFF00"/>
                </a:solidFill>
                <a:latin typeface="Book Antiqua" panose="02040602050305030304" pitchFamily="18" charset="0"/>
              </a:rPr>
              <a:t>1. Выберите верные суждения о политической элите 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35924" y="914400"/>
            <a:ext cx="11784327" cy="5758249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1) Меритократия - принцип </a:t>
            </a: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управления, согласно которому 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высшие </a:t>
            </a: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руководящие должности должны занимать наиболее способные люди, независимо от их социального происхождения и финансового достатка.</a:t>
            </a: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2)  Политическая элита  — привилегированная группа, занимающая руководящие позиций во властных 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структурах, непосредственно </a:t>
            </a: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и систематически участвующая в принятии 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важнейших </a:t>
            </a: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решений, связанных с использованием 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государственной власти</a:t>
            </a: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.</a:t>
            </a: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3)  Политическая элита осуществляет интегративную функцию, содержанием которой является осуществление на практике выработанного курса, воплощение политических решений в жизнь.</a:t>
            </a: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4)  Одним из факторов, 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объясняющих </a:t>
            </a: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существование политической элиты, является политическая пассивность широких масс населения, главные жизненные интересы которого обычно лежат вне сферы политики.</a:t>
            </a: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5)  Осуществляя организаторскую функцию, политическая элита укрепляет стабильность и единство общества, устойчивость ее экономической и политической системы, недопущение и разрешение конфликтных ситуаций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.</a:t>
            </a:r>
          </a:p>
          <a:p>
            <a:pPr marL="0" indent="0" algn="r">
              <a:buNone/>
            </a:pPr>
            <a:r>
              <a:rPr lang="ru-RU" sz="3800" dirty="0">
                <a:solidFill>
                  <a:srgbClr val="FFFF00"/>
                </a:solidFill>
                <a:latin typeface="Book Antiqua" panose="02040602050305030304" pitchFamily="18" charset="0"/>
              </a:rPr>
              <a:t>Ответ: </a:t>
            </a:r>
            <a:r>
              <a:rPr lang="ru-RU" sz="3400" b="1" dirty="0">
                <a:solidFill>
                  <a:srgbClr val="FFFF00"/>
                </a:solidFill>
                <a:latin typeface="Book Antiqua" panose="02040602050305030304" pitchFamily="18" charset="0"/>
              </a:rPr>
              <a:t>124</a:t>
            </a:r>
            <a:r>
              <a:rPr lang="ru-RU" sz="3800" dirty="0">
                <a:solidFill>
                  <a:srgbClr val="FFFF00"/>
                </a:solidFill>
                <a:latin typeface="Book Antiqua" panose="0204060205030503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36651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360" y="137161"/>
            <a:ext cx="11780520" cy="1553528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2. Депутаты </a:t>
            </a:r>
            <a:r>
              <a:rPr lang="ru-RU" sz="2400" dirty="0">
                <a:solidFill>
                  <a:schemeClr val="bg1"/>
                </a:solidFill>
                <a:latin typeface="Book Antiqua" panose="02040602050305030304" pitchFamily="18" charset="0"/>
              </a:rPr>
              <a:t>Законодательного собрания и представители администрации области Л. добились роста благосостояния народа, политической стабильности, что говорило о компетентности политической элиты, ориентированной на интересы всего общества.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3360" y="1813560"/>
            <a:ext cx="11536680" cy="473964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>
                <a:solidFill>
                  <a:srgbClr val="FFFF00"/>
                </a:solidFill>
                <a:latin typeface="Book Antiqua" panose="02040602050305030304" pitchFamily="18" charset="0"/>
              </a:rPr>
              <a:t>Выберите из приведённого ниже списка характеристики данной политической </a:t>
            </a:r>
            <a:r>
              <a:rPr lang="ru-RU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элиты: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1) общенациональная;</a:t>
            </a:r>
            <a:endParaRPr lang="ru-RU" b="1" dirty="0">
              <a:solidFill>
                <a:schemeClr val="bg1"/>
              </a:solidFill>
              <a:latin typeface="Constantia" panose="02030602050306030303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2) не правящая;</a:t>
            </a:r>
            <a:endParaRPr lang="ru-RU" b="1" dirty="0">
              <a:solidFill>
                <a:schemeClr val="bg1"/>
              </a:solidFill>
              <a:latin typeface="Constantia" panose="02030602050306030303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3) региональная;</a:t>
            </a:r>
            <a:endParaRPr lang="ru-RU" b="1" dirty="0">
              <a:solidFill>
                <a:schemeClr val="bg1"/>
              </a:solidFill>
              <a:latin typeface="Constantia" panose="02030602050306030303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4) этническая;</a:t>
            </a:r>
            <a:endParaRPr lang="ru-RU" b="1" dirty="0">
              <a:solidFill>
                <a:schemeClr val="bg1"/>
              </a:solidFill>
              <a:latin typeface="Constantia" panose="02030602050306030303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5) правящая;</a:t>
            </a:r>
            <a:endParaRPr lang="ru-RU" b="1" dirty="0">
              <a:solidFill>
                <a:schemeClr val="bg1"/>
              </a:solidFill>
              <a:latin typeface="Constantia" panose="02030602050306030303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6) профессиональная.</a:t>
            </a:r>
          </a:p>
          <a:p>
            <a:pPr marL="0" indent="0" algn="r">
              <a:buNone/>
            </a:pPr>
            <a:r>
              <a:rPr lang="ru-RU" b="1" dirty="0">
                <a:solidFill>
                  <a:srgbClr val="FFFF00"/>
                </a:solidFill>
                <a:latin typeface="Constantia" panose="02030602050306030303" pitchFamily="18" charset="0"/>
              </a:rPr>
              <a:t>Ответ: 3, 5, 6</a:t>
            </a:r>
          </a:p>
        </p:txBody>
      </p:sp>
    </p:spTree>
    <p:extLst>
      <p:ext uri="{BB962C8B-B14F-4D97-AF65-F5344CB8AC3E}">
        <p14:creationId xmlns:p14="http://schemas.microsoft.com/office/powerpoint/2010/main" val="3784171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2421" y="148282"/>
            <a:ext cx="11850130" cy="81554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3. Выберите </a:t>
            </a:r>
            <a:r>
              <a:rPr lang="ru-RU" sz="3200" b="1" dirty="0">
                <a:solidFill>
                  <a:srgbClr val="FFFF00"/>
                </a:solidFill>
                <a:latin typeface="Book Antiqua" panose="02040602050305030304" pitchFamily="18" charset="0"/>
              </a:rPr>
              <a:t>верные суждения о политической элите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2421" y="1161534"/>
            <a:ext cx="11380574" cy="539990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1)  Политическая элита  — группа людей, являющаяся конституционно утверждённым источником власти в любом государстве.</a:t>
            </a: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2)  Политическая элита выдвигает политических лидеров.</a:t>
            </a: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3)  К основным функциям политической элиты относят производство и потребление материальных благ.</a:t>
            </a: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4)  По отношению к власти политическую элиту подразделяют на правящую и оппозиционную.</a:t>
            </a: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5)  Политическая элита представляет собой относительно немногочисленную самостоятельную группу, способную принимать политические решения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.</a:t>
            </a:r>
          </a:p>
          <a:p>
            <a:pPr marL="0" indent="0" algn="r">
              <a:buNone/>
            </a:pPr>
            <a:r>
              <a:rPr lang="ru-RU" dirty="0">
                <a:solidFill>
                  <a:srgbClr val="FFFF00"/>
                </a:solidFill>
                <a:latin typeface="Book Antiqua" panose="02040602050305030304" pitchFamily="18" charset="0"/>
              </a:rPr>
              <a:t>Ответ: 245.</a:t>
            </a:r>
          </a:p>
        </p:txBody>
      </p:sp>
    </p:spTree>
    <p:extLst>
      <p:ext uri="{BB962C8B-B14F-4D97-AF65-F5344CB8AC3E}">
        <p14:creationId xmlns:p14="http://schemas.microsoft.com/office/powerpoint/2010/main" val="1277462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708" y="135925"/>
            <a:ext cx="11788346" cy="1396313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4. Выберите </a:t>
            </a:r>
            <a:r>
              <a:rPr lang="ru-RU" sz="3600" dirty="0">
                <a:solidFill>
                  <a:srgbClr val="FFFF00"/>
                </a:solidFill>
                <a:latin typeface="Book Antiqua" panose="02040602050305030304" pitchFamily="18" charset="0"/>
              </a:rPr>
              <a:t>верные суждения о функциях политической элиты в демократическом обществе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0129" y="1940011"/>
            <a:ext cx="11257005" cy="42369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1)  формирование культурного потенциала 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общества;</a:t>
            </a:r>
            <a:endParaRPr lang="ru-RU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2)  генерирование новых идей, отражающих интересы 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общества;</a:t>
            </a:r>
            <a:endParaRPr lang="ru-RU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3)  укрепление стабильности и единства 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общества;</a:t>
            </a:r>
            <a:endParaRPr lang="ru-RU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4)  внесение определяющего вклада в мировую систему 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знаний;</a:t>
            </a:r>
            <a:endParaRPr lang="ru-RU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5)  представление и выражение 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интересов </a:t>
            </a: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различных социальных групп 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населения.</a:t>
            </a: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marL="0" indent="0" algn="r">
              <a:buNone/>
            </a:pPr>
            <a:r>
              <a:rPr lang="ru-RU" b="1" dirty="0">
                <a:solidFill>
                  <a:srgbClr val="FFFF00"/>
                </a:solidFill>
                <a:latin typeface="Book Antiqua" panose="02040602050305030304" pitchFamily="18" charset="0"/>
              </a:rPr>
              <a:t>Ответ: 235.</a:t>
            </a:r>
          </a:p>
        </p:txBody>
      </p:sp>
    </p:spTree>
    <p:extLst>
      <p:ext uri="{BB962C8B-B14F-4D97-AF65-F5344CB8AC3E}">
        <p14:creationId xmlns:p14="http://schemas.microsoft.com/office/powerpoint/2010/main" val="4273705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70703" y="210066"/>
            <a:ext cx="4401323" cy="654908"/>
          </a:xfrm>
          <a:solidFill>
            <a:srgbClr val="002060"/>
          </a:solidFill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ЕГЭ Задание 18.</a:t>
            </a:r>
            <a:endParaRPr lang="ru-RU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498756" y="407773"/>
            <a:ext cx="6376087" cy="617837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51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ответ:</a:t>
            </a:r>
            <a:endParaRPr lang="ru-RU" sz="5100" dirty="0">
              <a:solidFill>
                <a:srgbClr val="FFFF00"/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1) </a:t>
            </a:r>
            <a:r>
              <a:rPr lang="ru-RU" b="1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«П</a:t>
            </a:r>
            <a:r>
              <a:rPr lang="ru-RU" sz="3400" b="1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олитическая элита»</a:t>
            </a:r>
            <a:r>
              <a:rPr lang="ru-RU" sz="3400" b="1" dirty="0">
                <a:solidFill>
                  <a:srgbClr val="FFFF00"/>
                </a:solidFill>
                <a:latin typeface="Book Antiqua" panose="02040602050305030304" pitchFamily="18" charset="0"/>
              </a:rPr>
              <a:t>  </a:t>
            </a: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— это 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привилегированная группа, занимающая </a:t>
            </a: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высшие позиции в 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системе государственной власти;</a:t>
            </a:r>
            <a:endParaRPr lang="ru-RU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2)  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о </a:t>
            </a: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составе политической элиты, 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например</a:t>
            </a: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: 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     </a:t>
            </a:r>
            <a:r>
              <a:rPr lang="ru-RU" sz="4000" i="1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«</a:t>
            </a:r>
            <a:r>
              <a:rPr lang="ru-RU" sz="4000" i="1" dirty="0">
                <a:solidFill>
                  <a:srgbClr val="FFFF00"/>
                </a:solidFill>
                <a:latin typeface="Book Antiqua" panose="02040602050305030304" pitchFamily="18" charset="0"/>
              </a:rPr>
              <a:t>К политической элите относят главу государства, </a:t>
            </a:r>
            <a:r>
              <a:rPr lang="ru-RU" sz="4000" i="1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министров, губернаторов, депутатов Государственной думы РФ, </a:t>
            </a:r>
            <a:r>
              <a:rPr lang="ru-RU" sz="4000" i="1" dirty="0">
                <a:solidFill>
                  <a:srgbClr val="FFFF00"/>
                </a:solidFill>
                <a:latin typeface="Book Antiqua" panose="02040602050305030304" pitchFamily="18" charset="0"/>
              </a:rPr>
              <a:t>лидеров крупных политических </a:t>
            </a:r>
            <a:r>
              <a:rPr lang="ru-RU" sz="4000" i="1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партий»;</a:t>
            </a:r>
            <a:endParaRPr lang="ru-RU" sz="4000" i="1" dirty="0">
              <a:solidFill>
                <a:srgbClr val="FFFF00"/>
              </a:solidFill>
              <a:latin typeface="Book Antiqua" panose="02040602050305030304" pitchFamily="18" charset="0"/>
            </a:endParaRP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3)  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одну из функций </a:t>
            </a: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политической элиты, например: </a:t>
            </a:r>
            <a:endParaRPr lang="ru-RU" dirty="0" smtClean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ru-RU" sz="4000" i="1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«</a:t>
            </a:r>
            <a:r>
              <a:rPr lang="ru-RU" sz="4000" i="1" dirty="0">
                <a:solidFill>
                  <a:srgbClr val="FFFF00"/>
                </a:solidFill>
                <a:latin typeface="Book Antiqua" panose="02040602050305030304" pitchFamily="18" charset="0"/>
              </a:rPr>
              <a:t>Политическая элита вырабатывает </a:t>
            </a:r>
            <a:r>
              <a:rPr lang="ru-RU" sz="4000" i="1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стратегический курс внутренней </a:t>
            </a:r>
            <a:r>
              <a:rPr lang="ru-RU" sz="4000" i="1" dirty="0">
                <a:solidFill>
                  <a:srgbClr val="FFFF00"/>
                </a:solidFill>
                <a:latin typeface="Book Antiqua" panose="02040602050305030304" pitchFamily="18" charset="0"/>
              </a:rPr>
              <a:t>и внешней политики страны».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370703" y="864975"/>
            <a:ext cx="4401323" cy="5721176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Book Antiqua" panose="02040602050305030304" pitchFamily="18" charset="0"/>
              </a:rPr>
              <a:t>Используя обществоведческие знания</a:t>
            </a:r>
            <a:r>
              <a:rPr lang="ru-RU" sz="24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,</a:t>
            </a:r>
            <a:endParaRPr lang="ru-RU" sz="2400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ru-RU" sz="2400" dirty="0">
                <a:solidFill>
                  <a:schemeClr val="bg1"/>
                </a:solidFill>
                <a:latin typeface="Book Antiqua" panose="02040602050305030304" pitchFamily="18" charset="0"/>
              </a:rPr>
              <a:t>1)  раскройте смысл понятия </a:t>
            </a:r>
            <a:r>
              <a:rPr lang="ru-RU" sz="2400" b="1" dirty="0">
                <a:solidFill>
                  <a:schemeClr val="bg1"/>
                </a:solidFill>
                <a:latin typeface="Book Antiqua" panose="02040602050305030304" pitchFamily="18" charset="0"/>
              </a:rPr>
              <a:t>«политическая элита</a:t>
            </a:r>
            <a:r>
              <a:rPr lang="ru-RU" sz="2400" b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»;</a:t>
            </a:r>
            <a:endParaRPr lang="ru-RU" sz="2400" b="1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ru-RU" sz="2400" dirty="0">
                <a:solidFill>
                  <a:schemeClr val="bg1"/>
                </a:solidFill>
                <a:latin typeface="Book Antiqua" panose="02040602050305030304" pitchFamily="18" charset="0"/>
              </a:rPr>
              <a:t>2)  составьте два предложения</a:t>
            </a:r>
            <a:r>
              <a:rPr lang="ru-RU" sz="24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:</a:t>
            </a:r>
            <a:endParaRPr lang="ru-RU" sz="2400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ru-RU" sz="2400" dirty="0">
                <a:solidFill>
                  <a:schemeClr val="bg1"/>
                </a:solidFill>
                <a:latin typeface="Book Antiqua" panose="02040602050305030304" pitchFamily="18" charset="0"/>
              </a:rPr>
              <a:t>− одно предложение, содержащее информацию </a:t>
            </a:r>
            <a:r>
              <a:rPr lang="ru-RU" sz="2400" b="1" i="1" dirty="0">
                <a:solidFill>
                  <a:srgbClr val="FFFF00"/>
                </a:solidFill>
                <a:latin typeface="Book Antiqua" panose="02040602050305030304" pitchFamily="18" charset="0"/>
              </a:rPr>
              <a:t>о составе политической элиты</a:t>
            </a:r>
            <a:r>
              <a:rPr lang="ru-RU" sz="2400" b="1" i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;</a:t>
            </a:r>
            <a:endParaRPr lang="ru-RU" sz="2400" b="1" i="1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ru-RU" sz="2400" dirty="0">
                <a:solidFill>
                  <a:schemeClr val="bg1"/>
                </a:solidFill>
                <a:latin typeface="Book Antiqua" panose="02040602050305030304" pitchFamily="18" charset="0"/>
              </a:rPr>
              <a:t>− одно предложение, раскрывающее </a:t>
            </a:r>
            <a:r>
              <a:rPr lang="ru-RU" sz="24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любую</a:t>
            </a:r>
            <a:r>
              <a:rPr lang="ru-RU" sz="2400" b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 </a:t>
            </a:r>
            <a:r>
              <a:rPr lang="ru-RU" sz="2400" b="1" i="1" dirty="0">
                <a:solidFill>
                  <a:schemeClr val="bg1"/>
                </a:solidFill>
                <a:latin typeface="Book Antiqua" panose="02040602050305030304" pitchFamily="18" charset="0"/>
              </a:rPr>
              <a:t>из </a:t>
            </a:r>
            <a:r>
              <a:rPr lang="ru-RU" sz="2400" b="1" i="1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функций политической элиты </a:t>
            </a:r>
            <a:r>
              <a:rPr lang="ru-RU" sz="2400" b="1" i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в </a:t>
            </a:r>
            <a:r>
              <a:rPr lang="ru-RU" sz="2400" b="1" i="1" dirty="0">
                <a:solidFill>
                  <a:schemeClr val="bg1"/>
                </a:solidFill>
                <a:latin typeface="Book Antiqua" panose="02040602050305030304" pitchFamily="18" charset="0"/>
              </a:rPr>
              <a:t>обществе.</a:t>
            </a:r>
          </a:p>
        </p:txBody>
      </p:sp>
    </p:spTree>
    <p:extLst>
      <p:ext uri="{BB962C8B-B14F-4D97-AF65-F5344CB8AC3E}">
        <p14:creationId xmlns:p14="http://schemas.microsoft.com/office/powerpoint/2010/main" val="2052148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83188" y="1125093"/>
            <a:ext cx="6856412" cy="4960428"/>
          </a:xfrm>
          <a:prstGeom prst="rect">
            <a:avLst/>
          </a:prstGeom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228600" y="792480"/>
            <a:ext cx="4663440" cy="5532120"/>
          </a:xfrm>
        </p:spPr>
        <p:txBody>
          <a:bodyPr>
            <a:noAutofit/>
          </a:bodyPr>
          <a:lstStyle/>
          <a:p>
            <a:r>
              <a:rPr lang="ru-RU" sz="4000" b="1" i="1" dirty="0">
                <a:solidFill>
                  <a:schemeClr val="bg1"/>
                </a:solidFill>
                <a:latin typeface="Book Antiqua" panose="02040602050305030304" pitchFamily="18" charset="0"/>
              </a:rPr>
              <a:t>Немногочисленная группа лиц, оказывающая прямое влияние на принятие политических решений на уровне государства, </a:t>
            </a:r>
            <a:r>
              <a:rPr lang="ru-RU" sz="4000" b="1" i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называется…?</a:t>
            </a:r>
            <a:endParaRPr lang="ru-RU" sz="4000" b="1" i="1" dirty="0"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31720" y="4556760"/>
            <a:ext cx="10241280" cy="1200329"/>
          </a:xfrm>
          <a:prstGeom prst="rect">
            <a:avLst/>
          </a:prstGeom>
          <a:solidFill>
            <a:schemeClr val="tx1"/>
          </a:solidFill>
          <a:scene3d>
            <a:camera prst="isometricOffAxis1Right"/>
            <a:lightRig rig="threePt" dir="t"/>
          </a:scene3d>
        </p:spPr>
        <p:txBody>
          <a:bodyPr wrap="square">
            <a:spAutoFit/>
          </a:bodyPr>
          <a:lstStyle/>
          <a:p>
            <a:r>
              <a:rPr lang="ru-RU" sz="7200" b="1" i="1" dirty="0">
                <a:solidFill>
                  <a:srgbClr val="FFFF00"/>
                </a:solidFill>
                <a:latin typeface="Book Antiqua" panose="02040602050305030304" pitchFamily="18" charset="0"/>
              </a:rPr>
              <a:t>Политическая элита </a:t>
            </a:r>
          </a:p>
        </p:txBody>
      </p:sp>
    </p:spTree>
    <p:extLst>
      <p:ext uri="{BB962C8B-B14F-4D97-AF65-F5344CB8AC3E}">
        <p14:creationId xmlns:p14="http://schemas.microsoft.com/office/powerpoint/2010/main" val="37543619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492" y="308920"/>
            <a:ext cx="4337222" cy="678506"/>
          </a:xfrm>
          <a:solidFill>
            <a:srgbClr val="002060"/>
          </a:solidFill>
        </p:spPr>
        <p:txBody>
          <a:bodyPr/>
          <a:lstStyle/>
          <a:p>
            <a:r>
              <a:rPr lang="ru-RU" dirty="0">
                <a:solidFill>
                  <a:srgbClr val="FFFF00"/>
                </a:solidFill>
                <a:latin typeface="Arial Black" panose="020B0A04020102020204" pitchFamily="34" charset="0"/>
              </a:rPr>
              <a:t>ЕГЭ Задание 18.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85254" y="308921"/>
            <a:ext cx="6400800" cy="636372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59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ответ:</a:t>
            </a:r>
            <a:endParaRPr lang="ru-RU" dirty="0"/>
          </a:p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1. </a:t>
            </a:r>
            <a:r>
              <a:rPr lang="ru-RU" sz="3400" b="1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«Политическая элита»</a:t>
            </a: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  — привилегированная группа, которая занимает руководящие позиции во властных структурах и непосредственно участвует в принятии важнейших решений, связанных с использованием 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государственной власти</a:t>
            </a: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;</a:t>
            </a: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2.  И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нформация </a:t>
            </a: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об одной из функций политической 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элиты: </a:t>
            </a:r>
            <a:r>
              <a:rPr lang="ru-RU" sz="3400" b="1" i="1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«К </a:t>
            </a:r>
            <a:r>
              <a:rPr lang="ru-RU" sz="3400" b="1" i="1" dirty="0">
                <a:solidFill>
                  <a:srgbClr val="FFFF00"/>
                </a:solidFill>
                <a:latin typeface="Book Antiqua" panose="02040602050305030304" pitchFamily="18" charset="0"/>
              </a:rPr>
              <a:t>функциям политической элиты относится изучение и анализ интересов различных социальных </a:t>
            </a:r>
            <a:r>
              <a:rPr lang="ru-RU" sz="3400" b="1" i="1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групп»;</a:t>
            </a:r>
            <a:endParaRPr lang="ru-RU" sz="3400" b="1" i="1" dirty="0">
              <a:solidFill>
                <a:srgbClr val="FFFF00"/>
              </a:solidFill>
              <a:latin typeface="Book Antiqua" panose="02040602050305030304" pitchFamily="18" charset="0"/>
            </a:endParaRP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3</a:t>
            </a: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.  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Признаки политической элиты: </a:t>
            </a:r>
            <a:r>
              <a:rPr lang="ru-RU" sz="3400" b="1" i="1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«К </a:t>
            </a:r>
            <a:r>
              <a:rPr lang="ru-RU" sz="3400" b="1" i="1" dirty="0">
                <a:solidFill>
                  <a:srgbClr val="FFFF00"/>
                </a:solidFill>
                <a:latin typeface="Book Antiqua" panose="02040602050305030304" pitchFamily="18" charset="0"/>
              </a:rPr>
              <a:t>характерным чертам политической элиты относятся высокий социальный статус, значительный объём государственной и информационной власти, непосредственное участие в осуществлении </a:t>
            </a:r>
            <a:r>
              <a:rPr lang="ru-RU" sz="3400" b="1" i="1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власти».</a:t>
            </a:r>
            <a:endParaRPr lang="ru-RU" sz="3400" b="1" i="1" dirty="0">
              <a:solidFill>
                <a:srgbClr val="FFFF00"/>
              </a:solidFill>
              <a:latin typeface="Book Antiqua" panose="0204060205030503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9493" y="1210961"/>
            <a:ext cx="4510216" cy="5301049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Book Antiqua" panose="02040602050305030304" pitchFamily="18" charset="0"/>
              </a:rPr>
              <a:t>Используя обществоведческие знания</a:t>
            </a:r>
            <a:r>
              <a:rPr lang="ru-RU" sz="24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:</a:t>
            </a:r>
            <a:endParaRPr lang="ru-RU" sz="2400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ru-RU" sz="2400" dirty="0">
                <a:solidFill>
                  <a:schemeClr val="bg1"/>
                </a:solidFill>
                <a:latin typeface="Book Antiqua" panose="02040602050305030304" pitchFamily="18" charset="0"/>
              </a:rPr>
              <a:t>1)  раскройте смысл понятия </a:t>
            </a:r>
            <a:r>
              <a:rPr lang="ru-RU" sz="2400" b="1" dirty="0">
                <a:solidFill>
                  <a:srgbClr val="FFFF00"/>
                </a:solidFill>
                <a:latin typeface="Book Antiqua" panose="02040602050305030304" pitchFamily="18" charset="0"/>
              </a:rPr>
              <a:t>«политическая элита</a:t>
            </a:r>
            <a:r>
              <a:rPr lang="ru-RU" sz="2400" b="1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»;</a:t>
            </a:r>
            <a:endParaRPr lang="ru-RU" sz="2400" b="1" dirty="0">
              <a:solidFill>
                <a:srgbClr val="FFFF00"/>
              </a:solidFill>
              <a:latin typeface="Book Antiqua" panose="02040602050305030304" pitchFamily="18" charset="0"/>
            </a:endParaRPr>
          </a:p>
          <a:p>
            <a:r>
              <a:rPr lang="ru-RU" sz="2400" dirty="0">
                <a:solidFill>
                  <a:schemeClr val="bg1"/>
                </a:solidFill>
                <a:latin typeface="Book Antiqua" panose="02040602050305030304" pitchFamily="18" charset="0"/>
              </a:rPr>
              <a:t>2)  составьте два предложения</a:t>
            </a:r>
            <a:r>
              <a:rPr lang="ru-RU" sz="24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:</a:t>
            </a:r>
            <a:endParaRPr lang="ru-RU" sz="2400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ru-RU" sz="2400" dirty="0">
                <a:solidFill>
                  <a:schemeClr val="bg1"/>
                </a:solidFill>
                <a:latin typeface="Book Antiqua" panose="02040602050305030304" pitchFamily="18" charset="0"/>
              </a:rPr>
              <a:t>— одно предложение, </a:t>
            </a:r>
            <a:r>
              <a:rPr lang="ru-RU" sz="24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раскрывающее одну </a:t>
            </a:r>
            <a:r>
              <a:rPr lang="ru-RU" sz="2400" dirty="0">
                <a:solidFill>
                  <a:schemeClr val="bg1"/>
                </a:solidFill>
                <a:latin typeface="Book Antiqua" panose="02040602050305030304" pitchFamily="18" charset="0"/>
              </a:rPr>
              <a:t>из функций политической элиты</a:t>
            </a:r>
            <a:r>
              <a:rPr lang="ru-RU" sz="24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;</a:t>
            </a:r>
            <a:endParaRPr lang="ru-RU" sz="2400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ru-RU" sz="2400" dirty="0">
                <a:solidFill>
                  <a:schemeClr val="bg1"/>
                </a:solidFill>
                <a:latin typeface="Book Antiqua" panose="02040602050305030304" pitchFamily="18" charset="0"/>
              </a:rPr>
              <a:t>— одно предложение, раскрывающее </a:t>
            </a:r>
            <a:r>
              <a:rPr lang="ru-RU" sz="24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признаки политической </a:t>
            </a:r>
            <a:r>
              <a:rPr lang="ru-RU" sz="2400" dirty="0">
                <a:solidFill>
                  <a:schemeClr val="bg1"/>
                </a:solidFill>
                <a:latin typeface="Book Antiqua" panose="02040602050305030304" pitchFamily="18" charset="0"/>
              </a:rPr>
              <a:t>элиты.</a:t>
            </a:r>
          </a:p>
        </p:txBody>
      </p:sp>
      <p:sp>
        <p:nvSpPr>
          <p:cNvPr id="5" name="Стрелка вправо 4"/>
          <p:cNvSpPr/>
          <p:nvPr/>
        </p:nvSpPr>
        <p:spPr>
          <a:xfrm>
            <a:off x="4596714" y="1581665"/>
            <a:ext cx="704336" cy="4275438"/>
          </a:xfrm>
          <a:prstGeom prst="rightArrow">
            <a:avLst/>
          </a:prstGeom>
          <a:solidFill>
            <a:srgbClr val="00B0F0"/>
          </a:solidFill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7161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2422" y="172996"/>
            <a:ext cx="4549604" cy="814430"/>
          </a:xfrm>
          <a:solidFill>
            <a:srgbClr val="002060"/>
          </a:solidFill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ЕГЭ. Задание 25</a:t>
            </a:r>
            <a:endParaRPr lang="ru-RU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9902" y="308919"/>
            <a:ext cx="6549082" cy="6264876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sz="41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ответ:</a:t>
            </a:r>
            <a:endParaRPr lang="ru-RU" sz="4100" dirty="0">
              <a:solidFill>
                <a:srgbClr val="FFFF00"/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endParaRPr lang="ru-RU" sz="3100" dirty="0" smtClean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ru-RU" sz="31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1</a:t>
            </a:r>
            <a:r>
              <a:rPr lang="ru-RU" sz="3100" dirty="0">
                <a:solidFill>
                  <a:schemeClr val="bg1"/>
                </a:solidFill>
                <a:latin typeface="Book Antiqua" panose="02040602050305030304" pitchFamily="18" charset="0"/>
              </a:rPr>
              <a:t>)  </a:t>
            </a:r>
            <a:r>
              <a:rPr lang="ru-RU" sz="31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−</a:t>
            </a:r>
            <a:r>
              <a:rPr lang="ru-RU" sz="3100" dirty="0">
                <a:solidFill>
                  <a:schemeClr val="bg1"/>
                </a:solidFill>
                <a:latin typeface="Book Antiqua" panose="02040602050305030304" pitchFamily="18" charset="0"/>
              </a:rPr>
              <a:t> закрытый </a:t>
            </a:r>
            <a:r>
              <a:rPr lang="ru-RU" sz="31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и открытый </a:t>
            </a:r>
            <a:r>
              <a:rPr lang="ru-RU" sz="3100" dirty="0">
                <a:solidFill>
                  <a:schemeClr val="bg1"/>
                </a:solidFill>
                <a:latin typeface="Book Antiqua" panose="02040602050305030304" pitchFamily="18" charset="0"/>
              </a:rPr>
              <a:t>тип;</a:t>
            </a:r>
          </a:p>
          <a:p>
            <a:pPr marL="0" indent="0">
              <a:buNone/>
            </a:pPr>
            <a:endParaRPr lang="ru-RU" sz="3100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ru-RU" sz="31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2</a:t>
            </a:r>
            <a:r>
              <a:rPr lang="ru-RU" sz="3100" dirty="0">
                <a:solidFill>
                  <a:schemeClr val="bg1"/>
                </a:solidFill>
                <a:latin typeface="Book Antiqua" panose="02040602050305030304" pitchFamily="18" charset="0"/>
              </a:rPr>
              <a:t>)  </a:t>
            </a:r>
            <a:r>
              <a:rPr lang="ru-RU" sz="31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−</a:t>
            </a:r>
            <a:r>
              <a:rPr lang="ru-RU" sz="3100" dirty="0">
                <a:solidFill>
                  <a:schemeClr val="bg1"/>
                </a:solidFill>
                <a:latin typeface="Book Antiqua" panose="02040602050305030304" pitchFamily="18" charset="0"/>
              </a:rPr>
              <a:t> закрытый тип;</a:t>
            </a:r>
          </a:p>
          <a:p>
            <a:pPr marL="0" indent="0">
              <a:buNone/>
            </a:pPr>
            <a:endParaRPr lang="ru-RU" sz="3100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ru-RU" sz="3100" dirty="0">
                <a:solidFill>
                  <a:schemeClr val="bg1"/>
                </a:solidFill>
                <a:latin typeface="Book Antiqua" panose="02040602050305030304" pitchFamily="18" charset="0"/>
              </a:rPr>
              <a:t>3)  </a:t>
            </a:r>
            <a:r>
              <a:rPr lang="ru-RU" sz="31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−</a:t>
            </a:r>
            <a:r>
              <a:rPr lang="ru-RU" sz="3100" dirty="0">
                <a:solidFill>
                  <a:schemeClr val="bg1"/>
                </a:solidFill>
                <a:latin typeface="Book Antiqua" panose="02040602050305030304" pitchFamily="18" charset="0"/>
              </a:rPr>
              <a:t> закрытый тип рекрутирования элиты сужает её социальную базу, препятствует </a:t>
            </a:r>
            <a:r>
              <a:rPr lang="ru-RU" sz="31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приходу в политику наиболее способных и талантливых, именно они становятся контрэлитой; </a:t>
            </a:r>
            <a:endParaRPr lang="ru-RU" sz="3100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ru-RU" sz="31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Политическая </a:t>
            </a:r>
            <a:r>
              <a:rPr lang="ru-RU" sz="3100" dirty="0" err="1" smtClean="0">
                <a:solidFill>
                  <a:schemeClr val="bg1"/>
                </a:solidFill>
                <a:latin typeface="Book Antiqua" panose="02040602050305030304" pitchFamily="18" charset="0"/>
              </a:rPr>
              <a:t>клаузулла</a:t>
            </a:r>
            <a:r>
              <a:rPr lang="ru-RU" sz="31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 обрекает государство </a:t>
            </a:r>
            <a:r>
              <a:rPr lang="ru-RU" sz="3100" dirty="0">
                <a:solidFill>
                  <a:schemeClr val="bg1"/>
                </a:solidFill>
                <a:latin typeface="Book Antiqua" panose="02040602050305030304" pitchFamily="18" charset="0"/>
              </a:rPr>
              <a:t>на застой, </a:t>
            </a:r>
            <a:r>
              <a:rPr lang="ru-RU" sz="31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т.к. </a:t>
            </a:r>
            <a:r>
              <a:rPr lang="ru-RU" sz="3100" smtClean="0">
                <a:solidFill>
                  <a:schemeClr val="bg1"/>
                </a:solidFill>
                <a:latin typeface="Book Antiqua" panose="02040602050305030304" pitchFamily="18" charset="0"/>
              </a:rPr>
              <a:t>элита непременно вырождается</a:t>
            </a:r>
            <a:r>
              <a:rPr lang="ru-RU" sz="3100" dirty="0">
                <a:solidFill>
                  <a:schemeClr val="bg1"/>
                </a:solidFill>
                <a:latin typeface="Book Antiqua" panose="02040602050305030304" pitchFamily="18" charset="0"/>
              </a:rPr>
              <a:t>, утрачивает способность к эффективному управлению.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22422" y="1272746"/>
            <a:ext cx="4549604" cy="5189838"/>
          </a:xfrm>
        </p:spPr>
        <p:txBody>
          <a:bodyPr>
            <a:noAutofit/>
          </a:bodyPr>
          <a:lstStyle/>
          <a:p>
            <a:r>
              <a:rPr lang="ru-RU" sz="2400" b="1" i="1" dirty="0">
                <a:solidFill>
                  <a:schemeClr val="bg1"/>
                </a:solidFill>
                <a:latin typeface="Book Antiqua" panose="02040602050305030304" pitchFamily="18" charset="0"/>
              </a:rPr>
              <a:t>Очевидно, </a:t>
            </a:r>
            <a:r>
              <a:rPr lang="ru-RU" sz="2400" b="1" i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что качество </a:t>
            </a:r>
            <a:r>
              <a:rPr lang="ru-RU" sz="2400" b="1" i="1" dirty="0">
                <a:solidFill>
                  <a:schemeClr val="bg1"/>
                </a:solidFill>
                <a:latin typeface="Book Antiqua" panose="02040602050305030304" pitchFamily="18" charset="0"/>
              </a:rPr>
              <a:t>элиты во многом зависит от </a:t>
            </a:r>
            <a:r>
              <a:rPr lang="ru-RU" sz="2400" b="1" i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способов </a:t>
            </a:r>
            <a:r>
              <a:rPr lang="ru-RU" sz="2400" b="1" i="1" dirty="0">
                <a:solidFill>
                  <a:schemeClr val="bg1"/>
                </a:solidFill>
                <a:latin typeface="Book Antiqua" panose="02040602050305030304" pitchFamily="18" charset="0"/>
              </a:rPr>
              <a:t>её </a:t>
            </a:r>
            <a:r>
              <a:rPr lang="ru-RU" sz="2400" b="1" i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формирования… </a:t>
            </a:r>
            <a:r>
              <a:rPr lang="ru-RU" sz="2400" b="1" i="1" dirty="0">
                <a:solidFill>
                  <a:schemeClr val="bg1"/>
                </a:solidFill>
                <a:latin typeface="Book Antiqua" panose="02040602050305030304" pitchFamily="18" charset="0"/>
              </a:rPr>
              <a:t>от того, насколько </a:t>
            </a:r>
            <a:r>
              <a:rPr lang="ru-RU" sz="2400" b="1" i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доступ в элиту открыт для </a:t>
            </a:r>
            <a:r>
              <a:rPr lang="ru-RU" sz="2400" b="1" i="1" dirty="0">
                <a:solidFill>
                  <a:schemeClr val="bg1"/>
                </a:solidFill>
                <a:latin typeface="Book Antiqua" panose="02040602050305030304" pitchFamily="18" charset="0"/>
              </a:rPr>
              <a:t>наиболее </a:t>
            </a:r>
            <a:r>
              <a:rPr lang="ru-RU" sz="2400" b="1" i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 образованных и способных людей</a:t>
            </a:r>
            <a:r>
              <a:rPr lang="ru-RU" sz="24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.</a:t>
            </a:r>
          </a:p>
          <a:p>
            <a:r>
              <a:rPr lang="ru-RU" sz="2400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Назовите два </a:t>
            </a:r>
            <a:r>
              <a:rPr lang="ru-RU" sz="2400" dirty="0">
                <a:solidFill>
                  <a:srgbClr val="FFFF00"/>
                </a:solidFill>
                <a:latin typeface="Book Antiqua" panose="02040602050305030304" pitchFamily="18" charset="0"/>
              </a:rPr>
              <a:t>типа рекрутирования </a:t>
            </a:r>
            <a:r>
              <a:rPr lang="ru-RU" sz="2400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элит? 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Какой </a:t>
            </a:r>
            <a:r>
              <a:rPr lang="ru-RU" sz="2400" dirty="0">
                <a:solidFill>
                  <a:schemeClr val="bg1"/>
                </a:solidFill>
                <a:latin typeface="Book Antiqua" panose="02040602050305030304" pitchFamily="18" charset="0"/>
              </a:rPr>
              <a:t>тип </a:t>
            </a:r>
            <a:r>
              <a:rPr lang="ru-RU" sz="24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рекрутирования провоцирует </a:t>
            </a:r>
            <a:r>
              <a:rPr lang="ru-RU" sz="2400" dirty="0">
                <a:solidFill>
                  <a:schemeClr val="bg1"/>
                </a:solidFill>
                <a:latin typeface="Book Antiqua" panose="02040602050305030304" pitchFamily="18" charset="0"/>
              </a:rPr>
              <a:t>образование контрэлиты? </a:t>
            </a:r>
            <a:endParaRPr lang="ru-RU" sz="2400" dirty="0" smtClean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ru-RU" sz="24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Объясните свою </a:t>
            </a:r>
            <a:r>
              <a:rPr lang="ru-RU" sz="2400" dirty="0">
                <a:solidFill>
                  <a:schemeClr val="bg1"/>
                </a:solidFill>
                <a:latin typeface="Book Antiqua" panose="02040602050305030304" pitchFamily="18" charset="0"/>
              </a:rPr>
              <a:t>позицию?</a:t>
            </a:r>
          </a:p>
        </p:txBody>
      </p:sp>
    </p:spTree>
    <p:extLst>
      <p:ext uri="{BB962C8B-B14F-4D97-AF65-F5344CB8AC3E}">
        <p14:creationId xmlns:p14="http://schemas.microsoft.com/office/powerpoint/2010/main" val="4074503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3059" y="284206"/>
            <a:ext cx="11429999" cy="84026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(ЕГЭ) </a:t>
            </a:r>
            <a:r>
              <a:rPr lang="ru-RU" sz="2800" b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задание 24. </a:t>
            </a:r>
            <a:r>
              <a:rPr lang="ru-RU" sz="2200" b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Вам необходимо составить сложный план «</a:t>
            </a:r>
            <a:r>
              <a:rPr lang="ru-RU" sz="2200" b="1" u="sng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Политические элиты</a:t>
            </a:r>
            <a:r>
              <a:rPr lang="ru-RU" sz="2200" b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»</a:t>
            </a:r>
            <a:endParaRPr lang="ru-RU" sz="2200" b="1" dirty="0"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124466"/>
            <a:ext cx="10690654" cy="563468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1900" b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1. </a:t>
            </a:r>
            <a:r>
              <a:rPr lang="ru-RU" sz="1900" b="1" i="0" dirty="0" smtClean="0">
                <a:solidFill>
                  <a:schemeClr val="bg1"/>
                </a:solidFill>
                <a:effectLst/>
                <a:latin typeface="Book Antiqua" panose="02040602050305030304" pitchFamily="18" charset="0"/>
              </a:rPr>
              <a:t>Понятие «политическая элита».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900" b="1" i="0" dirty="0" smtClean="0">
                <a:solidFill>
                  <a:srgbClr val="FFFF00"/>
                </a:solidFill>
                <a:effectLst/>
                <a:latin typeface="Book Antiqua" panose="02040602050305030304" pitchFamily="18" charset="0"/>
              </a:rPr>
              <a:t>2. </a:t>
            </a:r>
            <a:r>
              <a:rPr lang="ru-RU" sz="1900" b="1" i="0" u="sng" dirty="0" smtClean="0">
                <a:solidFill>
                  <a:srgbClr val="FFFF00"/>
                </a:solidFill>
                <a:effectLst/>
                <a:latin typeface="Book Antiqua" panose="02040602050305030304" pitchFamily="18" charset="0"/>
              </a:rPr>
              <a:t>Признаки элиты</a:t>
            </a:r>
            <a:r>
              <a:rPr lang="ru-RU" sz="1900" b="1" i="0" dirty="0" smtClean="0">
                <a:solidFill>
                  <a:srgbClr val="FFFF00"/>
                </a:solidFill>
                <a:effectLst/>
                <a:latin typeface="Book Antiqua" panose="02040602050305030304" pitchFamily="18" charset="0"/>
              </a:rPr>
              <a:t>: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900" b="0" i="0" dirty="0" smtClean="0">
                <a:solidFill>
                  <a:schemeClr val="bg1"/>
                </a:solidFill>
                <a:effectLst/>
                <a:latin typeface="Book Antiqua" panose="02040602050305030304" pitchFamily="18" charset="0"/>
              </a:rPr>
              <a:t>       а) организаторские и ораторские способности;</a:t>
            </a:r>
            <a:br>
              <a:rPr lang="ru-RU" sz="1900" b="0" i="0" dirty="0" smtClean="0">
                <a:solidFill>
                  <a:schemeClr val="bg1"/>
                </a:solidFill>
                <a:effectLst/>
                <a:latin typeface="Book Antiqua" panose="02040602050305030304" pitchFamily="18" charset="0"/>
              </a:rPr>
            </a:br>
            <a:r>
              <a:rPr lang="ru-RU" sz="1900" b="0" i="0" dirty="0" smtClean="0">
                <a:solidFill>
                  <a:schemeClr val="bg1"/>
                </a:solidFill>
                <a:effectLst/>
                <a:latin typeface="Book Antiqua" panose="02040602050305030304" pitchFamily="18" charset="0"/>
              </a:rPr>
              <a:t>       б) небольшая группа людей наделенная властью;</a:t>
            </a:r>
            <a:br>
              <a:rPr lang="ru-RU" sz="1900" b="0" i="0" dirty="0" smtClean="0">
                <a:solidFill>
                  <a:schemeClr val="bg1"/>
                </a:solidFill>
                <a:effectLst/>
                <a:latin typeface="Book Antiqua" panose="02040602050305030304" pitchFamily="18" charset="0"/>
              </a:rPr>
            </a:br>
            <a:r>
              <a:rPr lang="ru-RU" sz="1900" b="0" i="0" dirty="0" smtClean="0">
                <a:solidFill>
                  <a:schemeClr val="bg1"/>
                </a:solidFill>
                <a:effectLst/>
                <a:latin typeface="Book Antiqua" panose="02040602050305030304" pitchFamily="18" charset="0"/>
              </a:rPr>
              <a:t>       в) высокий социальный статус;</a:t>
            </a:r>
            <a:br>
              <a:rPr lang="ru-RU" sz="1900" b="0" i="0" dirty="0" smtClean="0">
                <a:solidFill>
                  <a:schemeClr val="bg1"/>
                </a:solidFill>
                <a:effectLst/>
                <a:latin typeface="Book Antiqua" panose="02040602050305030304" pitchFamily="18" charset="0"/>
              </a:rPr>
            </a:br>
            <a:r>
              <a:rPr lang="ru-RU" sz="1900" b="0" i="0" dirty="0" smtClean="0">
                <a:solidFill>
                  <a:schemeClr val="bg1"/>
                </a:solidFill>
                <a:effectLst/>
                <a:latin typeface="Book Antiqua" panose="02040602050305030304" pitchFamily="18" charset="0"/>
              </a:rPr>
              <a:t>       д) значительный объём государственной власти.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900" b="1" i="0" dirty="0" smtClean="0">
                <a:solidFill>
                  <a:srgbClr val="FFFF00"/>
                </a:solidFill>
                <a:effectLst/>
                <a:latin typeface="Book Antiqua" panose="02040602050305030304" pitchFamily="18" charset="0"/>
              </a:rPr>
              <a:t>3. </a:t>
            </a:r>
            <a:r>
              <a:rPr lang="ru-RU" sz="1900" b="1" i="0" u="sng" dirty="0" smtClean="0">
                <a:solidFill>
                  <a:srgbClr val="FFFF00"/>
                </a:solidFill>
                <a:effectLst/>
                <a:latin typeface="Book Antiqua" panose="02040602050305030304" pitchFamily="18" charset="0"/>
              </a:rPr>
              <a:t>Субъекты политической элиты</a:t>
            </a:r>
            <a:r>
              <a:rPr lang="ru-RU" sz="1900" b="1" i="0" dirty="0" smtClean="0">
                <a:solidFill>
                  <a:srgbClr val="FFFF00"/>
                </a:solidFill>
                <a:effectLst/>
                <a:latin typeface="Book Antiqua" panose="02040602050305030304" pitchFamily="18" charset="0"/>
              </a:rPr>
              <a:t>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900" b="0" i="0" dirty="0" smtClean="0">
                <a:solidFill>
                  <a:schemeClr val="bg1"/>
                </a:solidFill>
                <a:effectLst/>
                <a:latin typeface="Book Antiqua" panose="02040602050305030304" pitchFamily="18" charset="0"/>
              </a:rPr>
              <a:t>         а) глава государства и правительства;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900" b="0" i="0" dirty="0" smtClean="0">
                <a:solidFill>
                  <a:schemeClr val="bg1"/>
                </a:solidFill>
                <a:effectLst/>
                <a:latin typeface="Book Antiqua" panose="02040602050305030304" pitchFamily="18" charset="0"/>
              </a:rPr>
              <a:t>         б) лидеры партий и движений;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900" b="0" i="0" dirty="0" smtClean="0">
                <a:solidFill>
                  <a:schemeClr val="bg1"/>
                </a:solidFill>
                <a:effectLst/>
                <a:latin typeface="Book Antiqua" panose="02040602050305030304" pitchFamily="18" charset="0"/>
              </a:rPr>
              <a:t>         в) министры;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900" b="0" i="0" dirty="0" smtClean="0">
                <a:solidFill>
                  <a:schemeClr val="bg1"/>
                </a:solidFill>
                <a:effectLst/>
                <a:latin typeface="Book Antiqua" panose="02040602050305030304" pitchFamily="18" charset="0"/>
              </a:rPr>
              <a:t>         г) региональные руководители.</a:t>
            </a:r>
            <a:endParaRPr lang="ru-RU" sz="1900" dirty="0" smtClean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900" b="1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4. </a:t>
            </a:r>
            <a:r>
              <a:rPr lang="ru-RU" sz="1900" b="1" i="0" u="sng" dirty="0" smtClean="0">
                <a:solidFill>
                  <a:srgbClr val="FFFF00"/>
                </a:solidFill>
                <a:effectLst/>
                <a:latin typeface="Book Antiqua" panose="02040602050305030304" pitchFamily="18" charset="0"/>
              </a:rPr>
              <a:t>Функции политической элиты</a:t>
            </a:r>
            <a:r>
              <a:rPr lang="ru-RU" sz="1900" b="1" i="0" dirty="0" smtClean="0">
                <a:solidFill>
                  <a:srgbClr val="FFFF00"/>
                </a:solidFill>
                <a:effectLst/>
                <a:latin typeface="Book Antiqua" panose="02040602050305030304" pitchFamily="18" charset="0"/>
              </a:rPr>
              <a:t>: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900" b="0" i="0" dirty="0" smtClean="0">
                <a:solidFill>
                  <a:schemeClr val="bg1"/>
                </a:solidFill>
                <a:effectLst/>
                <a:latin typeface="Book Antiqua" panose="02040602050305030304" pitchFamily="18" charset="0"/>
              </a:rPr>
              <a:t>а) определяет цели развития и методы их достижения;</a:t>
            </a:r>
            <a:br>
              <a:rPr lang="ru-RU" sz="1900" b="0" i="0" dirty="0" smtClean="0">
                <a:solidFill>
                  <a:schemeClr val="bg1"/>
                </a:solidFill>
                <a:effectLst/>
                <a:latin typeface="Book Antiqua" panose="02040602050305030304" pitchFamily="18" charset="0"/>
              </a:rPr>
            </a:br>
            <a:r>
              <a:rPr lang="ru-RU" sz="1900" b="0" i="0" dirty="0" smtClean="0">
                <a:solidFill>
                  <a:schemeClr val="bg1"/>
                </a:solidFill>
                <a:effectLst/>
                <a:latin typeface="Book Antiqua" panose="02040602050305030304" pitchFamily="18" charset="0"/>
              </a:rPr>
              <a:t>б) выражает интересы граждан и социальных групп;</a:t>
            </a:r>
            <a:br>
              <a:rPr lang="ru-RU" sz="1900" b="0" i="0" dirty="0" smtClean="0">
                <a:solidFill>
                  <a:schemeClr val="bg1"/>
                </a:solidFill>
                <a:effectLst/>
                <a:latin typeface="Book Antiqua" panose="02040602050305030304" pitchFamily="18" charset="0"/>
              </a:rPr>
            </a:br>
            <a:r>
              <a:rPr lang="ru-RU" sz="1900" b="0" i="0" dirty="0" smtClean="0">
                <a:solidFill>
                  <a:schemeClr val="bg1"/>
                </a:solidFill>
                <a:effectLst/>
                <a:latin typeface="Book Antiqua" panose="02040602050305030304" pitchFamily="18" charset="0"/>
              </a:rPr>
              <a:t>в) осуществляет политический курс на практике;</a:t>
            </a:r>
            <a:br>
              <a:rPr lang="ru-RU" sz="1900" b="0" i="0" dirty="0" smtClean="0">
                <a:solidFill>
                  <a:schemeClr val="bg1"/>
                </a:solidFill>
                <a:effectLst/>
                <a:latin typeface="Book Antiqua" panose="02040602050305030304" pitchFamily="18" charset="0"/>
              </a:rPr>
            </a:br>
            <a:r>
              <a:rPr lang="ru-RU" sz="1900" b="0" i="0" dirty="0" smtClean="0">
                <a:solidFill>
                  <a:schemeClr val="bg1"/>
                </a:solidFill>
                <a:effectLst/>
                <a:latin typeface="Book Antiqua" panose="02040602050305030304" pitchFamily="18" charset="0"/>
              </a:rPr>
              <a:t>г) способствует объединению общества.</a:t>
            </a:r>
          </a:p>
          <a:p>
            <a:pPr marL="0" indent="0">
              <a:spcBef>
                <a:spcPts val="0"/>
              </a:spcBef>
              <a:buNone/>
            </a:pPr>
            <a:endParaRPr lang="ru-RU" sz="2200" b="1" i="0" dirty="0" smtClean="0">
              <a:solidFill>
                <a:schemeClr val="bg1"/>
              </a:solidFill>
              <a:effectLst/>
              <a:latin typeface="Book Antiqua" panose="0204060205030503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200" b="1" i="0" dirty="0" smtClean="0">
                <a:solidFill>
                  <a:srgbClr val="FFFF00"/>
                </a:solidFill>
                <a:effectLst/>
                <a:latin typeface="Book Antiqua" panose="02040602050305030304" pitchFamily="18" charset="0"/>
              </a:rPr>
              <a:t>5. </a:t>
            </a:r>
            <a:r>
              <a:rPr lang="ru-RU" sz="2200" b="1" u="sng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Типы политических </a:t>
            </a:r>
            <a:r>
              <a:rPr lang="ru-RU" sz="2200" b="1" i="0" u="sng" dirty="0" smtClean="0">
                <a:solidFill>
                  <a:srgbClr val="FFFF00"/>
                </a:solidFill>
                <a:effectLst/>
                <a:latin typeface="Book Antiqua" panose="02040602050305030304" pitchFamily="18" charset="0"/>
              </a:rPr>
              <a:t>элит</a:t>
            </a:r>
            <a:r>
              <a:rPr lang="ru-RU" sz="2200" b="1" i="0" dirty="0" smtClean="0">
                <a:solidFill>
                  <a:srgbClr val="FFFF00"/>
                </a:solidFill>
                <a:effectLst/>
                <a:latin typeface="Book Antiqua" panose="02040602050305030304" pitchFamily="18" charset="0"/>
              </a:rPr>
              <a:t>: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200" b="0" i="0" dirty="0" smtClean="0">
                <a:solidFill>
                  <a:schemeClr val="bg1"/>
                </a:solidFill>
                <a:effectLst/>
                <a:latin typeface="Book Antiqua" panose="02040602050305030304" pitchFamily="18" charset="0"/>
              </a:rPr>
              <a:t>    а) </a:t>
            </a:r>
            <a:r>
              <a:rPr lang="ru-RU" sz="2200" b="0" i="1" dirty="0" smtClean="0">
                <a:solidFill>
                  <a:schemeClr val="bg1"/>
                </a:solidFill>
                <a:effectLst/>
                <a:latin typeface="Book Antiqua" panose="02040602050305030304" pitchFamily="18" charset="0"/>
              </a:rPr>
              <a:t>по происхождению</a:t>
            </a:r>
            <a:r>
              <a:rPr lang="ru-RU" sz="2200" b="0" i="0" dirty="0" smtClean="0">
                <a:solidFill>
                  <a:schemeClr val="bg1"/>
                </a:solidFill>
                <a:effectLst/>
                <a:latin typeface="Book Antiqua" panose="02040602050305030304" pitchFamily="18" charset="0"/>
              </a:rPr>
              <a:t>: аристократия, плутократия, меритократия;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200" dirty="0">
                <a:solidFill>
                  <a:schemeClr val="bg1"/>
                </a:solidFill>
                <a:latin typeface="Book Antiqua" panose="02040602050305030304" pitchFamily="18" charset="0"/>
              </a:rPr>
              <a:t> </a:t>
            </a:r>
            <a:r>
              <a:rPr lang="ru-RU" sz="22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   б) </a:t>
            </a:r>
            <a:r>
              <a:rPr lang="ru-RU" sz="2200" b="0" i="1" dirty="0" smtClean="0">
                <a:solidFill>
                  <a:schemeClr val="bg1"/>
                </a:solidFill>
                <a:effectLst/>
                <a:latin typeface="Book Antiqua" panose="02040602050305030304" pitchFamily="18" charset="0"/>
              </a:rPr>
              <a:t>по масштабу:</a:t>
            </a:r>
            <a:r>
              <a:rPr lang="ru-RU" sz="2200" b="0" i="0" dirty="0" smtClean="0">
                <a:solidFill>
                  <a:schemeClr val="bg1"/>
                </a:solidFill>
                <a:effectLst/>
                <a:latin typeface="Book Antiqua" panose="02040602050305030304" pitchFamily="18" charset="0"/>
              </a:rPr>
              <a:t> мировая, общенациональная, региональная;</a:t>
            </a:r>
            <a:br>
              <a:rPr lang="ru-RU" sz="2200" b="0" i="0" dirty="0" smtClean="0">
                <a:solidFill>
                  <a:schemeClr val="bg1"/>
                </a:solidFill>
                <a:effectLst/>
                <a:latin typeface="Book Antiqua" panose="02040602050305030304" pitchFamily="18" charset="0"/>
              </a:rPr>
            </a:br>
            <a:r>
              <a:rPr lang="ru-RU" sz="2200" b="0" i="0" dirty="0" smtClean="0">
                <a:solidFill>
                  <a:schemeClr val="bg1"/>
                </a:solidFill>
                <a:effectLst/>
                <a:latin typeface="Book Antiqua" panose="02040602050305030304" pitchFamily="18" charset="0"/>
              </a:rPr>
              <a:t>    в) </a:t>
            </a:r>
            <a:r>
              <a:rPr lang="ru-RU" sz="2200" b="0" i="1" dirty="0" smtClean="0">
                <a:solidFill>
                  <a:schemeClr val="bg1"/>
                </a:solidFill>
                <a:effectLst/>
                <a:latin typeface="Book Antiqua" panose="02040602050305030304" pitchFamily="18" charset="0"/>
              </a:rPr>
              <a:t>по отношению к власти:</a:t>
            </a:r>
            <a:r>
              <a:rPr lang="ru-RU" sz="2200" b="0" i="0" dirty="0" smtClean="0">
                <a:solidFill>
                  <a:schemeClr val="bg1"/>
                </a:solidFill>
                <a:effectLst/>
                <a:latin typeface="Book Antiqua" panose="02040602050305030304" pitchFamily="18" charset="0"/>
              </a:rPr>
              <a:t> правящая, оппозиционная;</a:t>
            </a:r>
            <a:br>
              <a:rPr lang="ru-RU" sz="2200" b="0" i="0" dirty="0" smtClean="0">
                <a:solidFill>
                  <a:schemeClr val="bg1"/>
                </a:solidFill>
                <a:effectLst/>
                <a:latin typeface="Book Antiqua" panose="02040602050305030304" pitchFamily="18" charset="0"/>
              </a:rPr>
            </a:br>
            <a:r>
              <a:rPr lang="ru-RU" sz="2200" b="0" i="0" dirty="0" smtClean="0">
                <a:solidFill>
                  <a:schemeClr val="bg1"/>
                </a:solidFill>
                <a:effectLst/>
                <a:latin typeface="Book Antiqua" panose="02040602050305030304" pitchFamily="18" charset="0"/>
              </a:rPr>
              <a:t>    г) </a:t>
            </a:r>
            <a:r>
              <a:rPr lang="ru-RU" sz="2200" b="0" i="1" dirty="0" smtClean="0">
                <a:solidFill>
                  <a:schemeClr val="bg1"/>
                </a:solidFill>
                <a:effectLst/>
                <a:latin typeface="Book Antiqua" panose="02040602050305030304" pitchFamily="18" charset="0"/>
              </a:rPr>
              <a:t>по </a:t>
            </a:r>
            <a:r>
              <a:rPr lang="ru-RU" sz="2200" i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эффективности</a:t>
            </a:r>
            <a:r>
              <a:rPr lang="ru-RU" sz="2200" b="0" i="1" dirty="0" smtClean="0">
                <a:solidFill>
                  <a:schemeClr val="bg1"/>
                </a:solidFill>
                <a:effectLst/>
                <a:latin typeface="Book Antiqua" panose="02040602050305030304" pitchFamily="18" charset="0"/>
              </a:rPr>
              <a:t>:</a:t>
            </a:r>
            <a:r>
              <a:rPr lang="ru-RU" sz="2200" b="0" i="0" dirty="0" smtClean="0">
                <a:solidFill>
                  <a:schemeClr val="bg1"/>
                </a:solidFill>
                <a:effectLst/>
                <a:latin typeface="Book Antiqua" panose="02040602050305030304" pitchFamily="18" charset="0"/>
              </a:rPr>
              <a:t> </a:t>
            </a:r>
            <a:r>
              <a:rPr lang="ru-RU" sz="22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прогрессивная, псевдо элита;</a:t>
            </a:r>
            <a:endParaRPr lang="ru-RU" sz="2200" b="0" i="0" dirty="0" smtClean="0">
              <a:solidFill>
                <a:schemeClr val="bg1"/>
              </a:solidFill>
              <a:effectLst/>
              <a:latin typeface="Book Antiqua" panose="0204060205030503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2100" b="1" i="0" dirty="0" smtClean="0">
              <a:solidFill>
                <a:schemeClr val="bg1"/>
              </a:solidFill>
              <a:effectLst/>
              <a:latin typeface="Book Antiqua" panose="0204060205030503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2100" b="1" i="0" dirty="0" smtClean="0">
                <a:solidFill>
                  <a:srgbClr val="FFFF00"/>
                </a:solidFill>
                <a:effectLst/>
                <a:latin typeface="Book Antiqua" panose="02040602050305030304" pitchFamily="18" charset="0"/>
              </a:rPr>
              <a:t>6. Ф</a:t>
            </a:r>
            <a:r>
              <a:rPr lang="ru-RU" sz="2100" b="1" i="0" u="sng" dirty="0" smtClean="0">
                <a:solidFill>
                  <a:srgbClr val="FFFF00"/>
                </a:solidFill>
                <a:effectLst/>
                <a:latin typeface="Book Antiqua" panose="02040602050305030304" pitchFamily="18" charset="0"/>
              </a:rPr>
              <a:t>ормирование</a:t>
            </a:r>
            <a:r>
              <a:rPr lang="ru-RU" sz="2100" b="1" i="0" u="sng" dirty="0" smtClean="0">
                <a:solidFill>
                  <a:schemeClr val="bg1"/>
                </a:solidFill>
                <a:effectLst/>
                <a:latin typeface="Book Antiqua" panose="02040602050305030304" pitchFamily="18" charset="0"/>
              </a:rPr>
              <a:t> </a:t>
            </a:r>
            <a:r>
              <a:rPr lang="ru-RU" sz="2100" b="1" i="0" dirty="0" smtClean="0">
                <a:solidFill>
                  <a:schemeClr val="bg1"/>
                </a:solidFill>
                <a:effectLst/>
                <a:latin typeface="Book Antiqua" panose="02040602050305030304" pitchFamily="18" charset="0"/>
              </a:rPr>
              <a:t>(</a:t>
            </a:r>
            <a:r>
              <a:rPr lang="ru-RU" sz="2100" b="1" i="1" dirty="0" err="1" smtClean="0">
                <a:solidFill>
                  <a:schemeClr val="bg1"/>
                </a:solidFill>
                <a:effectLst/>
                <a:latin typeface="Book Antiqua" panose="02040602050305030304" pitchFamily="18" charset="0"/>
              </a:rPr>
              <a:t>рекрутирование</a:t>
            </a:r>
            <a:r>
              <a:rPr lang="ru-RU" sz="2100" b="1" i="0" dirty="0" smtClean="0">
                <a:solidFill>
                  <a:schemeClr val="bg1"/>
                </a:solidFill>
                <a:effectLst/>
                <a:latin typeface="Book Antiqua" panose="02040602050305030304" pitchFamily="18" charset="0"/>
              </a:rPr>
              <a:t>) политической элиты: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100" b="0" i="0" dirty="0" smtClean="0">
                <a:solidFill>
                  <a:schemeClr val="bg1"/>
                </a:solidFill>
                <a:effectLst/>
                <a:latin typeface="Book Antiqua" panose="02040602050305030304" pitchFamily="18" charset="0"/>
              </a:rPr>
              <a:t>    а) система закрытого отбора (авторитарный, тоталитарный режим);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100" b="0" i="0" dirty="0" smtClean="0">
                <a:solidFill>
                  <a:schemeClr val="bg1"/>
                </a:solidFill>
                <a:effectLst/>
                <a:latin typeface="Book Antiqua" panose="02040602050305030304" pitchFamily="18" charset="0"/>
              </a:rPr>
              <a:t>    б) система открытого отбора (</a:t>
            </a:r>
            <a:r>
              <a:rPr lang="ru-RU" sz="21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на условиях честной конкуренции</a:t>
            </a:r>
            <a:r>
              <a:rPr lang="ru-RU" sz="2100" b="0" i="0" dirty="0" smtClean="0">
                <a:solidFill>
                  <a:schemeClr val="bg1"/>
                </a:solidFill>
                <a:effectLst/>
                <a:latin typeface="Book Antiqua" panose="02040602050305030304" pitchFamily="18" charset="0"/>
              </a:rPr>
              <a:t>).</a:t>
            </a:r>
          </a:p>
          <a:p>
            <a:pPr marL="0" indent="0">
              <a:lnSpc>
                <a:spcPct val="100000"/>
              </a:lnSpc>
              <a:buNone/>
            </a:pPr>
            <a:endParaRPr lang="ru-RU" sz="1800" b="0" i="0" dirty="0" smtClean="0">
              <a:solidFill>
                <a:schemeClr val="bg1"/>
              </a:solidFill>
              <a:effectLst/>
              <a:latin typeface="Open Sans"/>
            </a:endParaRP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3738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91070"/>
            <a:ext cx="10515600" cy="668740"/>
          </a:xfrm>
        </p:spPr>
        <p:txBody>
          <a:bodyPr>
            <a:normAutofit fontScale="90000"/>
          </a:bodyPr>
          <a:lstStyle/>
          <a:p>
            <a:pPr lvl="0" algn="ctr">
              <a:spcBef>
                <a:spcPts val="1000"/>
              </a:spcBef>
            </a:pPr>
            <a:r>
              <a:rPr lang="ru-RU" b="1" dirty="0">
                <a:solidFill>
                  <a:srgbClr val="FFFF00"/>
                </a:solidFill>
                <a:latin typeface="Book Antiqua" panose="02040602050305030304" pitchFamily="18" charset="0"/>
                <a:ea typeface="+mn-ea"/>
                <a:cs typeface="+mn-cs"/>
              </a:rPr>
              <a:t>Понятие «политическая элита</a:t>
            </a:r>
            <a:r>
              <a:rPr lang="ru-RU" b="1" dirty="0" smtClean="0">
                <a:solidFill>
                  <a:srgbClr val="FFFF00"/>
                </a:solidFill>
                <a:latin typeface="Book Antiqua" panose="02040602050305030304" pitchFamily="18" charset="0"/>
                <a:ea typeface="+mn-ea"/>
                <a:cs typeface="+mn-cs"/>
              </a:rPr>
              <a:t>»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2829" y="1873265"/>
            <a:ext cx="4844956" cy="478136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8288" y="1630595"/>
            <a:ext cx="6623712" cy="382850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2829" y="859810"/>
            <a:ext cx="1172342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FFFF00"/>
                </a:solidFill>
                <a:latin typeface="Book Antiqua" panose="02040602050305030304" pitchFamily="18" charset="0"/>
              </a:rPr>
              <a:t>«</a:t>
            </a:r>
            <a:r>
              <a:rPr lang="ru-RU" sz="2800" b="1" i="1" u="sng" dirty="0">
                <a:solidFill>
                  <a:srgbClr val="FFFF00"/>
                </a:solidFill>
                <a:latin typeface="Book Antiqua" panose="02040602050305030304" pitchFamily="18" charset="0"/>
              </a:rPr>
              <a:t>Элита</a:t>
            </a:r>
            <a:r>
              <a:rPr lang="ru-RU" sz="2800" b="1" i="1" dirty="0">
                <a:solidFill>
                  <a:srgbClr val="FFFF00"/>
                </a:solidFill>
                <a:latin typeface="Book Antiqua" panose="02040602050305030304" pitchFamily="18" charset="0"/>
              </a:rPr>
              <a:t>» </a:t>
            </a:r>
            <a:r>
              <a:rPr lang="ru-RU" sz="2400" dirty="0">
                <a:solidFill>
                  <a:schemeClr val="bg1"/>
                </a:solidFill>
                <a:latin typeface="Book Antiqua" panose="02040602050305030304" pitchFamily="18" charset="0"/>
              </a:rPr>
              <a:t>в переводе с французского означает </a:t>
            </a:r>
            <a:r>
              <a:rPr lang="ru-RU" sz="3200" b="1" i="1" dirty="0">
                <a:solidFill>
                  <a:schemeClr val="bg1"/>
                </a:solidFill>
                <a:latin typeface="Book Antiqua" panose="02040602050305030304" pitchFamily="18" charset="0"/>
              </a:rPr>
              <a:t>лучшее</a:t>
            </a:r>
            <a:r>
              <a:rPr lang="ru-RU" sz="2400" b="1" i="1" dirty="0">
                <a:solidFill>
                  <a:schemeClr val="bg1"/>
                </a:solidFill>
                <a:latin typeface="Book Antiqua" panose="02040602050305030304" pitchFamily="18" charset="0"/>
              </a:rPr>
              <a:t>, отборное, избранное</a:t>
            </a:r>
            <a:r>
              <a:rPr lang="ru-RU" sz="2400" dirty="0">
                <a:solidFill>
                  <a:schemeClr val="bg1"/>
                </a:solidFill>
                <a:latin typeface="Book Antiqua" panose="02040602050305030304" pitchFamily="18" charset="0"/>
              </a:rPr>
              <a:t>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221481" y="4815840"/>
            <a:ext cx="7970520" cy="1877437"/>
          </a:xfrm>
          <a:prstGeom prst="rect">
            <a:avLst/>
          </a:prstGeom>
          <a:solidFill>
            <a:srgbClr val="6C00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b="1" i="1" u="sng" dirty="0">
                <a:solidFill>
                  <a:schemeClr val="bg1"/>
                </a:solidFill>
                <a:latin typeface="Book Antiqua" panose="02040602050305030304" pitchFamily="18" charset="0"/>
              </a:rPr>
              <a:t>Политическая элита </a:t>
            </a:r>
            <a:r>
              <a:rPr lang="ru-RU" sz="2400" dirty="0">
                <a:solidFill>
                  <a:schemeClr val="bg1"/>
                </a:solidFill>
                <a:latin typeface="Book Antiqua" panose="02040602050305030304" pitchFamily="18" charset="0"/>
              </a:rPr>
              <a:t>– </a:t>
            </a:r>
            <a:r>
              <a:rPr lang="ru-RU" sz="28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небольшая группа людей, </a:t>
            </a:r>
            <a:r>
              <a:rPr lang="ru-RU" sz="2800" dirty="0">
                <a:solidFill>
                  <a:schemeClr val="bg1"/>
                </a:solidFill>
                <a:latin typeface="Book Antiqua" panose="02040602050305030304" pitchFamily="18" charset="0"/>
              </a:rPr>
              <a:t>которая </a:t>
            </a:r>
            <a:r>
              <a:rPr lang="ru-RU" sz="28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концентрирует в своих руках большой объём политической власти и принимает ключевые решения.</a:t>
            </a:r>
            <a:endParaRPr lang="ru-RU" sz="2800" dirty="0"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74723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6680" y="106680"/>
            <a:ext cx="11704320" cy="960119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ЕГЭ определение: «</a:t>
            </a:r>
            <a:r>
              <a:rPr lang="ru-RU" sz="4800" b="1" i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политическая элита»</a:t>
            </a:r>
            <a:endParaRPr lang="ru-RU" sz="4800" b="1" i="1" dirty="0"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274320" y="1478280"/>
            <a:ext cx="5059680" cy="51358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>
                <a:solidFill>
                  <a:srgbClr val="FFFF00"/>
                </a:solidFill>
                <a:latin typeface="Book Antiqua" panose="02040602050305030304" pitchFamily="18" charset="0"/>
              </a:rPr>
              <a:t>Политическая элита </a:t>
            </a: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— 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небольшая группа</a:t>
            </a: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, </a:t>
            </a:r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выделяющаяся привилегированным положением, </a:t>
            </a:r>
            <a:r>
              <a:rPr lang="ru-RU" dirty="0">
                <a:solidFill>
                  <a:schemeClr val="bg1"/>
                </a:solidFill>
                <a:latin typeface="Book Antiqua" panose="02040602050305030304" pitchFamily="18" charset="0"/>
              </a:rPr>
              <a:t>непосредственно и систематически участвующая в принятии решений, связанных с использованием государственной власти или воздействием на нее.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471160" y="1795304"/>
            <a:ext cx="6598920" cy="4149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2955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28601"/>
            <a:ext cx="10515600" cy="88392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prstClr val="white"/>
                </a:solidFill>
                <a:latin typeface="Book Antiqua" panose="02040602050305030304" pitchFamily="18" charset="0"/>
                <a:ea typeface="+mn-ea"/>
                <a:cs typeface="+mn-cs"/>
              </a:rPr>
              <a:t>Признаки элиты</a:t>
            </a:r>
            <a:endParaRPr lang="ru-RU" sz="4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21920" y="3294936"/>
            <a:ext cx="6431280" cy="336804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431281" y="1112521"/>
            <a:ext cx="5760719" cy="5047536"/>
          </a:xfrm>
          <a:prstGeom prst="rect">
            <a:avLst/>
          </a:prstGeom>
          <a:solidFill>
            <a:srgbClr val="00206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u="sng" dirty="0">
                <a:solidFill>
                  <a:srgbClr val="FFFF00"/>
                </a:solidFill>
                <a:latin typeface="Arial Black" panose="020B0A04020102020204" pitchFamily="34" charset="0"/>
              </a:rPr>
              <a:t>Признаки политической элиты</a:t>
            </a:r>
            <a:r>
              <a:rPr lang="ru-RU" sz="2400" dirty="0">
                <a:solidFill>
                  <a:srgbClr val="FFFF00"/>
                </a:solidFill>
                <a:latin typeface="Arial Black" panose="020B0A04020102020204" pitchFamily="34" charset="0"/>
              </a:rPr>
              <a:t>:</a:t>
            </a:r>
          </a:p>
          <a:p>
            <a:pPr algn="ctr"/>
            <a:endParaRPr lang="ru-RU" dirty="0" smtClean="0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sz="2800" b="1" dirty="0" smtClean="0">
              <a:solidFill>
                <a:schemeClr val="bg1"/>
              </a:solidFill>
              <a:latin typeface="Constantia" panose="02030602050306030303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800" b="1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Обладание государственной властью</a:t>
            </a:r>
            <a:r>
              <a:rPr lang="ru-RU" sz="2400" b="1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;</a:t>
            </a:r>
            <a:endParaRPr lang="ru-RU" sz="2400" b="1" dirty="0">
              <a:solidFill>
                <a:schemeClr val="bg1"/>
              </a:solidFill>
              <a:latin typeface="Constantia" panose="02030602050306030303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800" b="1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Высокий социальный статус;</a:t>
            </a:r>
            <a:endParaRPr lang="ru-RU" sz="2800" b="1" dirty="0">
              <a:solidFill>
                <a:schemeClr val="bg1"/>
              </a:solidFill>
              <a:latin typeface="Constantia" panose="02030602050306030303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800" b="1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Наличие специфических норм поведения;</a:t>
            </a:r>
            <a:endParaRPr lang="ru-RU" sz="2800" b="1" dirty="0">
              <a:solidFill>
                <a:schemeClr val="bg1"/>
              </a:solidFill>
              <a:latin typeface="Constantia" panose="02030602050306030303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800" b="1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Монополия на принятие политических решений;</a:t>
            </a:r>
            <a:endParaRPr lang="ru-RU" sz="2800" b="1" dirty="0">
              <a:solidFill>
                <a:schemeClr val="bg1"/>
              </a:solidFill>
              <a:latin typeface="Constantia" panose="02030602050306030303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800" b="1" dirty="0">
                <a:solidFill>
                  <a:schemeClr val="bg1"/>
                </a:solidFill>
                <a:latin typeface="Constantia" panose="02030602050306030303" pitchFamily="18" charset="0"/>
              </a:rPr>
              <a:t>О</a:t>
            </a:r>
            <a:r>
              <a:rPr lang="ru-RU" sz="2800" b="1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рганизаторские </a:t>
            </a:r>
            <a:r>
              <a:rPr lang="ru-RU" sz="2800" b="1" dirty="0">
                <a:solidFill>
                  <a:schemeClr val="bg1"/>
                </a:solidFill>
                <a:latin typeface="Constantia" panose="02030602050306030303" pitchFamily="18" charset="0"/>
              </a:rPr>
              <a:t>способности и талант</a:t>
            </a:r>
            <a:r>
              <a:rPr lang="ru-RU" sz="2800" dirty="0">
                <a:solidFill>
                  <a:schemeClr val="bg1"/>
                </a:solidFill>
                <a:latin typeface="Constantia" panose="02030602050306030303" pitchFamily="18" charset="0"/>
              </a:rPr>
              <a:t>.</a:t>
            </a:r>
          </a:p>
        </p:txBody>
      </p:sp>
      <p:sp>
        <p:nvSpPr>
          <p:cNvPr id="5" name="Стрелка вниз 4"/>
          <p:cNvSpPr/>
          <p:nvPr/>
        </p:nvSpPr>
        <p:spPr>
          <a:xfrm>
            <a:off x="7623673" y="1796944"/>
            <a:ext cx="3117772" cy="398994"/>
          </a:xfrm>
          <a:prstGeom prst="downArrow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3873" y="1385697"/>
            <a:ext cx="2636422" cy="163606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20" y="859316"/>
            <a:ext cx="3275967" cy="2299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4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28601"/>
            <a:ext cx="10515600" cy="944880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ru-RU" sz="4800" b="1" u="sng" dirty="0">
                <a:solidFill>
                  <a:srgbClr val="FFFF00"/>
                </a:solidFill>
                <a:latin typeface="Book Antiqua" panose="02040602050305030304" pitchFamily="18" charset="0"/>
                <a:ea typeface="+mn-ea"/>
                <a:cs typeface="+mn-cs"/>
              </a:rPr>
              <a:t>Субъекты политической элиты</a:t>
            </a:r>
            <a:r>
              <a:rPr lang="ru-RU" sz="4000" b="1" dirty="0" smtClean="0">
                <a:solidFill>
                  <a:prstClr val="white"/>
                </a:solidFill>
                <a:latin typeface="Book Antiqua" panose="02040602050305030304" pitchFamily="18" charset="0"/>
                <a:ea typeface="+mn-ea"/>
                <a:cs typeface="+mn-cs"/>
              </a:rPr>
              <a:t>:</a:t>
            </a:r>
            <a:endParaRPr lang="ru-RU" sz="4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7640" y="1837982"/>
            <a:ext cx="5079862" cy="43513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8840" y="1837982"/>
            <a:ext cx="6111240" cy="4065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746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" y="198121"/>
            <a:ext cx="11780520" cy="1082040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Состав политической элиты</a:t>
            </a:r>
            <a:endParaRPr lang="ru-RU" sz="5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3352801"/>
            <a:ext cx="3337560" cy="233172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98121" y="1889760"/>
            <a:ext cx="29466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глава государства </a:t>
            </a:r>
            <a:endParaRPr lang="ru-RU" sz="3600" b="1" dirty="0">
              <a:solidFill>
                <a:srgbClr val="FFFF00"/>
              </a:solidFill>
              <a:latin typeface="Book Antiqua" panose="0204060205030503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50920" y="1280161"/>
            <a:ext cx="33985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FF00"/>
                </a:solidFill>
                <a:latin typeface="Book Antiqua" panose="02040602050305030304" pitchFamily="18" charset="0"/>
              </a:rPr>
              <a:t>Лидеры </a:t>
            </a:r>
            <a:r>
              <a:rPr lang="ru-RU" sz="2800" b="1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 партий политических движений</a:t>
            </a:r>
            <a:endParaRPr lang="ru-RU" sz="2800" b="1" dirty="0">
              <a:solidFill>
                <a:srgbClr val="FFFF00"/>
              </a:solidFill>
              <a:latin typeface="Book Antiqua" panose="0204060205030503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9473" y="2802315"/>
            <a:ext cx="3398519" cy="288220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7011353" y="1280162"/>
            <a:ext cx="24374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министры</a:t>
            </a:r>
            <a:endParaRPr lang="ru-RU" sz="3200" b="1" dirty="0">
              <a:solidFill>
                <a:srgbClr val="FFFF00"/>
              </a:solidFill>
              <a:latin typeface="Book Antiqua" panose="0204060205030503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1353" y="2143779"/>
            <a:ext cx="2787968" cy="203763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20200" y="3596639"/>
            <a:ext cx="2971800" cy="2754729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9570720" y="2794577"/>
            <a:ext cx="2621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губернаторы</a:t>
            </a:r>
            <a:endParaRPr lang="ru-RU" sz="2800" b="1" dirty="0">
              <a:solidFill>
                <a:srgbClr val="FFFF00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291441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967</TotalTime>
  <Words>1234</Words>
  <Application>Microsoft Office PowerPoint</Application>
  <PresentationFormat>Широкоэкранный</PresentationFormat>
  <Paragraphs>223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40" baseType="lpstr">
      <vt:lpstr>Arial</vt:lpstr>
      <vt:lpstr>Arial Black</vt:lpstr>
      <vt:lpstr>Book Antiqua</vt:lpstr>
      <vt:lpstr>Calibri</vt:lpstr>
      <vt:lpstr>Calibri Light</vt:lpstr>
      <vt:lpstr>Constantia</vt:lpstr>
      <vt:lpstr>Open Sans</vt:lpstr>
      <vt:lpstr>Wingdings</vt:lpstr>
      <vt:lpstr>Тема Office</vt:lpstr>
      <vt:lpstr>Политические элиты</vt:lpstr>
      <vt:lpstr>Какая бывает элита?</vt:lpstr>
      <vt:lpstr>Презентация PowerPoint</vt:lpstr>
      <vt:lpstr>(ЕГЭ) задание 24. Вам необходимо составить сложный план «Политические элиты»</vt:lpstr>
      <vt:lpstr>Понятие «политическая элита»</vt:lpstr>
      <vt:lpstr>ЕГЭ определение: «политическая элита»</vt:lpstr>
      <vt:lpstr>Признаки элиты</vt:lpstr>
      <vt:lpstr>Субъекты политической элиты:</vt:lpstr>
      <vt:lpstr>Состав политической элиты</vt:lpstr>
      <vt:lpstr>Функции политической элиты:</vt:lpstr>
      <vt:lpstr>(ЕГЭ) Выберите верные суждения о функциях политической элиты в демократическом обществе. </vt:lpstr>
      <vt:lpstr>Типы политических элит</vt:lpstr>
      <vt:lpstr>По происхождению</vt:lpstr>
      <vt:lpstr> По отношению к власти:</vt:lpstr>
      <vt:lpstr>По объему полномочий </vt:lpstr>
      <vt:lpstr>По эффективности деятельности</vt:lpstr>
      <vt:lpstr>Обновление политических элит</vt:lpstr>
      <vt:lpstr>Задание ЕГЭ</vt:lpstr>
      <vt:lpstr>Презентация PowerPoint</vt:lpstr>
      <vt:lpstr>Рекрутирование политической элиты</vt:lpstr>
      <vt:lpstr>Качества политического лидера</vt:lpstr>
      <vt:lpstr>В плохие времена, подонки могут стать элитой…</vt:lpstr>
      <vt:lpstr>В плохие времена, подонки могут стать элитой…</vt:lpstr>
      <vt:lpstr>Тренинг: «Политические элиты»</vt:lpstr>
      <vt:lpstr>1. Выберите верные суждения о политической элите </vt:lpstr>
      <vt:lpstr>2. Депутаты Законодательного собрания и представители администрации области Л. добились роста благосостояния народа, политической стабильности, что говорило о компетентности политической элиты, ориентированной на интересы всего общества.</vt:lpstr>
      <vt:lpstr>3. Выберите верные суждения о политической элите</vt:lpstr>
      <vt:lpstr>4. Выберите верные суждения о функциях политической элиты в демократическом обществе</vt:lpstr>
      <vt:lpstr>ЕГЭ Задание 18.</vt:lpstr>
      <vt:lpstr>ЕГЭ Задание 18.</vt:lpstr>
      <vt:lpstr>ЕГЭ. Задание 25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Политические элиты</dc:title>
  <dc:creator>Учетная запись Майкрософт</dc:creator>
  <cp:lastModifiedBy>PK-English</cp:lastModifiedBy>
  <cp:revision>93</cp:revision>
  <dcterms:created xsi:type="dcterms:W3CDTF">2022-11-08T03:37:02Z</dcterms:created>
  <dcterms:modified xsi:type="dcterms:W3CDTF">2023-05-04T04:14:46Z</dcterms:modified>
</cp:coreProperties>
</file>