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2"/>
  </p:notesMasterIdLst>
  <p:sldIdLst>
    <p:sldId id="270" r:id="rId2"/>
    <p:sldId id="278" r:id="rId3"/>
    <p:sldId id="272" r:id="rId4"/>
    <p:sldId id="273" r:id="rId5"/>
    <p:sldId id="274" r:id="rId6"/>
    <p:sldId id="275" r:id="rId7"/>
    <p:sldId id="276" r:id="rId8"/>
    <p:sldId id="277" r:id="rId9"/>
    <p:sldId id="279" r:id="rId10"/>
    <p:sldId id="280" r:id="rId11"/>
    <p:sldId id="271" r:id="rId12"/>
    <p:sldId id="256" r:id="rId13"/>
    <p:sldId id="257" r:id="rId14"/>
    <p:sldId id="258" r:id="rId15"/>
    <p:sldId id="259" r:id="rId16"/>
    <p:sldId id="261" r:id="rId17"/>
    <p:sldId id="262" r:id="rId18"/>
    <p:sldId id="265" r:id="rId19"/>
    <p:sldId id="267" r:id="rId20"/>
    <p:sldId id="268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5DEE8-40A0-49CE-878B-2660A6CABC4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D54331-BC4D-40D2-8D84-0C955BC0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905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AFB48B-5EC2-4FBD-A42F-078775B44C02}" type="slidenum">
              <a:rPr lang="ru-RU"/>
              <a:pPr/>
              <a:t>3</a:t>
            </a:fld>
            <a:endParaRPr lang="ru-RU"/>
          </a:p>
        </p:txBody>
      </p:sp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268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B8819FE-1EF3-4D8B-A563-DA7DF356B790}" type="slidenum">
              <a:rPr lang="ru-RU"/>
              <a:pPr/>
              <a:t>4</a:t>
            </a:fld>
            <a:endParaRPr lang="ru-RU"/>
          </a:p>
        </p:txBody>
      </p:sp>
      <p:sp>
        <p:nvSpPr>
          <p:cNvPr id="225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171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E7BA45B-7FA8-4919-8006-F6FC773A74EB}" type="slidenum">
              <a:rPr lang="ru-RU"/>
              <a:pPr/>
              <a:t>5</a:t>
            </a:fld>
            <a:endParaRPr lang="ru-RU"/>
          </a:p>
        </p:txBody>
      </p:sp>
      <p:sp>
        <p:nvSpPr>
          <p:cNvPr id="23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690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FC64AFD-3700-4DD0-8081-0142430EB68D}" type="slidenum">
              <a:rPr lang="ru-RU"/>
              <a:pPr/>
              <a:t>6</a:t>
            </a:fld>
            <a:endParaRPr lang="ru-RU"/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447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ED8A44B-9B09-4D58-8C8A-C758C0DBC2AF}" type="slidenum">
              <a:rPr lang="ru-RU"/>
              <a:pPr/>
              <a:t>7</a:t>
            </a:fld>
            <a:endParaRPr lang="ru-RU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177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06649C3-F3DB-4AEC-A447-E713F8B94B23}" type="slidenum">
              <a:rPr lang="ru-RU"/>
              <a:pPr/>
              <a:t>8</a:t>
            </a:fld>
            <a:endParaRPr lang="ru-RU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017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81E6-63C3-46E0-AEC2-6D1F0FF38C49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92414-074E-4D99-B007-E63CF0FF4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809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81E6-63C3-46E0-AEC2-6D1F0FF38C49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92414-074E-4D99-B007-E63CF0FF4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429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81E6-63C3-46E0-AEC2-6D1F0FF38C49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92414-074E-4D99-B007-E63CF0FF4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440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81E6-63C3-46E0-AEC2-6D1F0FF38C49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92414-074E-4D99-B007-E63CF0FF4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352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81E6-63C3-46E0-AEC2-6D1F0FF38C49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92414-074E-4D99-B007-E63CF0FF4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80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81E6-63C3-46E0-AEC2-6D1F0FF38C49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92414-074E-4D99-B007-E63CF0FF4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714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81E6-63C3-46E0-AEC2-6D1F0FF38C49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92414-074E-4D99-B007-E63CF0FF4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249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81E6-63C3-46E0-AEC2-6D1F0FF38C49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92414-074E-4D99-B007-E63CF0FF4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454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81E6-63C3-46E0-AEC2-6D1F0FF38C49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92414-074E-4D99-B007-E63CF0FF4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674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81E6-63C3-46E0-AEC2-6D1F0FF38C49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92414-074E-4D99-B007-E63CF0FF4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569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81E6-63C3-46E0-AEC2-6D1F0FF38C49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92414-074E-4D99-B007-E63CF0FF4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416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081E6-63C3-46E0-AEC2-6D1F0FF38C49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92414-074E-4D99-B007-E63CF0FF4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64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pedsovet.su/_ld/461/58695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42" y="0"/>
            <a:ext cx="122032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07067" y="2598734"/>
            <a:ext cx="880891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cs typeface="Aharoni" panose="02010803020104030203" pitchFamily="2" charset="-79"/>
              </a:rPr>
              <a:t>Великая отечественная Война</a:t>
            </a:r>
          </a:p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  <a:cs typeface="Aharoni" panose="02010803020104030203" pitchFamily="2" charset="-79"/>
              </a:rPr>
              <a:t>1941 -1945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3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35979" y="1103971"/>
            <a:ext cx="10682869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dirty="0">
                <a:solidFill>
                  <a:srgbClr val="312C2C"/>
                </a:solidFill>
                <a:latin typeface="Tahoma" panose="020B0604030504040204" pitchFamily="34" charset="0"/>
              </a:rPr>
              <a:t>З</a:t>
            </a:r>
            <a:r>
              <a:rPr lang="ru-RU" sz="2900" dirty="0" smtClean="0">
                <a:solidFill>
                  <a:srgbClr val="312C2C"/>
                </a:solidFill>
                <a:latin typeface="Tahoma" panose="020B0604030504040204" pitchFamily="34" charset="0"/>
              </a:rPr>
              <a:t>а </a:t>
            </a:r>
            <a:r>
              <a:rPr lang="ru-RU" sz="2900" dirty="0">
                <a:solidFill>
                  <a:srgbClr val="312C2C"/>
                </a:solidFill>
                <a:latin typeface="Tahoma" panose="020B0604030504040204" pitchFamily="34" charset="0"/>
              </a:rPr>
              <a:t>годы Великой Отечественной войны на фронт из Ивановской области ушли около 400 000 человек, 132 000 не вернулись. Среди них – павшие на поле боя, умершие в госпиталях, взятые в плен и замученные в фашистских концлагерях, а также пропавшие без вести.</a:t>
            </a:r>
            <a:endParaRPr lang="ru-RU" sz="29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5979" y="3641614"/>
            <a:ext cx="9958041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dirty="0" smtClean="0">
                <a:solidFill>
                  <a:srgbClr val="312C2C"/>
                </a:solidFill>
                <a:latin typeface="Tahoma" panose="020B0604030504040204" pitchFamily="34" charset="0"/>
              </a:rPr>
              <a:t>Боевые и трудовые подвиги наших земляков не забыты. В городе много мемориалов и памятников героям Великой Отечественной Войны.</a:t>
            </a:r>
            <a:endParaRPr lang="ru-RU" sz="2900" dirty="0"/>
          </a:p>
        </p:txBody>
      </p:sp>
    </p:spTree>
    <p:extLst>
      <p:ext uri="{BB962C8B-B14F-4D97-AF65-F5344CB8AC3E}">
        <p14:creationId xmlns:p14="http://schemas.microsoft.com/office/powerpoint/2010/main" val="3290461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7665" y="583843"/>
            <a:ext cx="8596668" cy="1320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ПОМНИТЕ!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7665" y="1656617"/>
            <a:ext cx="9117160" cy="325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580" indent="449580" algn="just" fontAlgn="t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Стоят монументы.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indent="449580" algn="just" fontAlgn="t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Стихами и в прозе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indent="449580" algn="just" fontAlgn="t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Взывают к потомкам святые слова.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indent="449580" algn="just" fontAlgn="t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память живет не в граните и бронзе,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indent="449580" algn="just" fontAlgn="t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в людях — без нас эта память мертва.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96640" indent="449580" algn="just" fontAlgn="t">
              <a:lnSpc>
                <a:spcPct val="107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А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Молчанов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53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5154" y="800789"/>
            <a:ext cx="361896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Мемориал героям фронта и тыла </a:t>
            </a:r>
          </a:p>
          <a:p>
            <a:r>
              <a:rPr lang="ru-RU" dirty="0" smtClean="0"/>
              <a:t>В память о боевых и трудовых свершениях жителей региона в период Великой Отечественной войны в 1986 году был открыт мемориал. В 2010 году, в день празднования Победы здесь впервые загорелся Вечный огонь, и были установлены медальоны с именами земляков, Героев Советского Союза и кавалеров ордена Славы. В мае 2012 года памятник был дополнен двумя пушками 1942 года образца – 76-мм и ЗИС-3. У основания постамента размещены скульптуры ивановских ткачих.</a:t>
            </a:r>
            <a:endParaRPr lang="ru-RU" dirty="0"/>
          </a:p>
        </p:txBody>
      </p:sp>
      <p:pic>
        <p:nvPicPr>
          <p:cNvPr id="1026" name="Picture 2" descr="https://must-see.top/wp-content/uploads/2019/10/memorial-geroyam-fronta-i-tyla-700x4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187" y="909139"/>
            <a:ext cx="8057882" cy="537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4802" y="218236"/>
            <a:ext cx="2918083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Памятник </a:t>
            </a:r>
          </a:p>
          <a:p>
            <a:r>
              <a:rPr lang="ru-RU" b="1" dirty="0" smtClean="0"/>
              <a:t>«Советскому солдату победителю»</a:t>
            </a:r>
          </a:p>
          <a:p>
            <a:r>
              <a:rPr lang="ru-RU" dirty="0" smtClean="0"/>
              <a:t>Открыт у кладбищенских солдатских захоронений в </a:t>
            </a:r>
            <a:r>
              <a:rPr lang="ru-RU" dirty="0" err="1" smtClean="0"/>
              <a:t>Балино</a:t>
            </a:r>
            <a:r>
              <a:rPr lang="ru-RU" dirty="0" smtClean="0"/>
              <a:t> в день памяти и скорби, посвящен 76 годовщине начала Отечественной войны. В центре монумента фигура солдата – символ победы над фашистскими агрессорами. Одной ногой он стоит на руинах побежденной Германии, второй – на пробитой немецкой каске. Идея создания символа принадлежит Ростиславу </a:t>
            </a:r>
            <a:r>
              <a:rPr lang="ru-RU" dirty="0" err="1" smtClean="0"/>
              <a:t>Мединскому</a:t>
            </a:r>
            <a:r>
              <a:rPr lang="ru-RU" dirty="0" smtClean="0"/>
              <a:t>, скульпторы – Денис </a:t>
            </a:r>
            <a:r>
              <a:rPr lang="ru-RU" dirty="0" err="1" smtClean="0"/>
              <a:t>Стретович</a:t>
            </a:r>
            <a:r>
              <a:rPr lang="ru-RU" dirty="0" smtClean="0"/>
              <a:t> и Денис Юрченко. </a:t>
            </a:r>
            <a:endParaRPr lang="ru-RU" dirty="0"/>
          </a:p>
        </p:txBody>
      </p:sp>
      <p:pic>
        <p:nvPicPr>
          <p:cNvPr id="2050" name="Picture 2" descr="https://must-see.top/wp-content/uploads/2019/10/sovetskomu-soldatu-pobeditelyu-700x4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885" y="510102"/>
            <a:ext cx="8813067" cy="587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5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4879" y="161861"/>
            <a:ext cx="3142937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Памятник полку «Нормандия-Неман»</a:t>
            </a:r>
          </a:p>
          <a:p>
            <a:r>
              <a:rPr lang="ru-RU" dirty="0" smtClean="0"/>
              <a:t>Посвящен летчикам и техническим механикам прославленного авиационного полка, имена которых значатся на постаменте. Открытие проводилось 8 августа 2015 года. Памятник изображен в виде французского летчика и советского техника. Французская эскадра Нормандия, дислоцировалась в Иваново 29 ноября 1942 года. 28 ноября 1944-го полку присвоено звание Неманский. Идейный вдохновитель произведения Г. Азеева, скульпторы Суровцевы, архитекторы братья </a:t>
            </a:r>
            <a:r>
              <a:rPr lang="ru-RU" dirty="0" err="1" smtClean="0"/>
              <a:t>Сягины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8" name="Picture 6" descr="https://must-see.top/wp-content/uploads/2019/10/pamyatnik-polku-normandiya-neman-700x4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816" y="423144"/>
            <a:ext cx="8679304" cy="579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173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898" y="299803"/>
            <a:ext cx="2603291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Памятник работникам образования</a:t>
            </a:r>
          </a:p>
          <a:p>
            <a:r>
              <a:rPr lang="ru-RU" dirty="0" smtClean="0"/>
              <a:t>Можно увидеть на улице 8 марта у здания Ивановской архитектурно-строительной гос. академии. Посвящен трудовым и боевым достижениям работников образовательной сферы в тяжелые военные годы. На монументальной табличке вписаны слова «В честь боевых и трудовых подвигов работников образования в Великой Отечественной войне»</a:t>
            </a:r>
            <a:endParaRPr lang="ru-RU" dirty="0"/>
          </a:p>
        </p:txBody>
      </p:sp>
      <p:pic>
        <p:nvPicPr>
          <p:cNvPr id="4098" name="Picture 2" descr="https://must-see.top/wp-content/uploads/2019/10/pamyatnik-rabotnikam-obrazovaniya-700x4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087" y="299803"/>
            <a:ext cx="8889458" cy="593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13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ivanovo1945.ru/foto_memo/ivg_pam_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754" y="206763"/>
            <a:ext cx="5006716" cy="607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24131" y="2772616"/>
            <a:ext cx="2753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 40-летию Победы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пл. 40-летия Победы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108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ivanovo1945.ru/foto_memo/ivg_pam_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896" y="203761"/>
            <a:ext cx="7350176" cy="5512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4852" y="374754"/>
            <a:ext cx="27581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Мемориал на воинском кладбище "</a:t>
            </a:r>
            <a:r>
              <a:rPr lang="ru-RU" b="1" i="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Балино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" </a:t>
            </a:r>
          </a:p>
          <a:p>
            <a:endParaRPr lang="ru-RU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b="1" i="0" dirty="0" smtClean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ru-RU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b="1" i="0" dirty="0" smtClean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ru-RU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"Скорбящая мать"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6477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www.ivanovo1945.ru/foto_memo/ivg_pam_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676" y="244232"/>
            <a:ext cx="6850505" cy="543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4820" y="2191435"/>
            <a:ext cx="29930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Мемориальный знак </a:t>
            </a:r>
            <a:r>
              <a:rPr lang="ru-RU" b="1" i="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блокажникам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1" i="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Лениграда</a:t>
            </a:r>
            <a:endParaRPr lang="ru-RU" b="1" i="0" dirty="0" smtClean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ru-RU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кладбище "</a:t>
            </a:r>
            <a:r>
              <a:rPr lang="ru-RU" b="1" i="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Балино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"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4570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://www.ivanovo1945.ru/foto_memo/ivg_pam_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67" y="147032"/>
            <a:ext cx="4433490" cy="562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04406" y="23113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Погибшим медицинским работникам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пр.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Шереметьевский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854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sarlib.ru/upload/medialibrary/890/8903f86e1a525e78ab324f8875aa7f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721" y="19318"/>
            <a:ext cx="4966901" cy="6870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699"/>
            <a:ext cx="3605503" cy="2591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512" y="2404899"/>
            <a:ext cx="3705378" cy="209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1" y="4095096"/>
            <a:ext cx="3519720" cy="2333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4893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www.ivanovo1945.ru/foto_memo/ivg_pam_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302" y="180534"/>
            <a:ext cx="4073473" cy="566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04407" y="2760926"/>
            <a:ext cx="47318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Работникам железнодорожного депо</a:t>
            </a:r>
          </a:p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Сортировка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899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70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965916" y="653830"/>
            <a:ext cx="9942490" cy="207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9112" rIns="81646" bIns="40823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r>
              <a:rPr lang="ru-RU" sz="2903" b="1" u="sng" dirty="0">
                <a:solidFill>
                  <a:srgbClr val="C5000B"/>
                </a:solidFill>
                <a:latin typeface="Times New Roman" panose="02020603050405020304" pitchFamily="18" charset="0"/>
              </a:rPr>
              <a:t>22 июня 1941</a:t>
            </a:r>
            <a:r>
              <a:rPr lang="ru-RU" sz="2903" dirty="0">
                <a:latin typeface="Times New Roman" panose="02020603050405020304" pitchFamily="18" charset="0"/>
              </a:rPr>
              <a:t> года на нашу Родину напали немецкие фашисты. Напали </a:t>
            </a:r>
            <a:r>
              <a:rPr lang="ru-RU" sz="2903" dirty="0" smtClean="0">
                <a:latin typeface="Times New Roman" panose="02020603050405020304" pitchFamily="18" charset="0"/>
              </a:rPr>
              <a:t>без предупреждения, словно </a:t>
            </a:r>
            <a:r>
              <a:rPr lang="ru-RU" sz="2903" dirty="0">
                <a:latin typeface="Times New Roman" panose="02020603050405020304" pitchFamily="18" charset="0"/>
              </a:rPr>
              <a:t>разбойники. Они хотели захватить наши земли, наши города и сёла, а наших людей </a:t>
            </a:r>
            <a:r>
              <a:rPr lang="ru-RU" sz="2903" dirty="0" smtClean="0">
                <a:latin typeface="Times New Roman" panose="02020603050405020304" pitchFamily="18" charset="0"/>
              </a:rPr>
              <a:t>убить или сделать </a:t>
            </a:r>
            <a:r>
              <a:rPr lang="ru-RU" sz="2903" dirty="0">
                <a:latin typeface="Times New Roman" panose="02020603050405020304" pitchFamily="18" charset="0"/>
              </a:rPr>
              <a:t>своими </a:t>
            </a:r>
            <a:r>
              <a:rPr lang="ru-RU" sz="2903" dirty="0" smtClean="0">
                <a:latin typeface="Times New Roman" panose="02020603050405020304" pitchFamily="18" charset="0"/>
              </a:rPr>
              <a:t> </a:t>
            </a:r>
            <a:r>
              <a:rPr lang="ru-RU" sz="2903" dirty="0">
                <a:latin typeface="Times New Roman" panose="02020603050405020304" pitchFamily="18" charset="0"/>
              </a:rPr>
              <a:t>рабами. 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626" y="2833353"/>
            <a:ext cx="6120646" cy="339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9903115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798490" y="659589"/>
            <a:ext cx="10650828" cy="2148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66427" rIns="81646" bIns="40823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r>
              <a:rPr lang="ru-RU" sz="2903" dirty="0"/>
              <a:t>Началась самая страшная в истории нашей страны Великая Отечественная война. Она длилась почти четыре года </a:t>
            </a:r>
            <a:r>
              <a:rPr lang="ru-RU" sz="2903" dirty="0" smtClean="0"/>
              <a:t>и </a:t>
            </a:r>
            <a:r>
              <a:rPr lang="ru-RU" sz="2903" dirty="0"/>
              <a:t>принесла гибель 30 миллионов советских воинов и мирных жителей.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841" y="2650007"/>
            <a:ext cx="4302125" cy="321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7152885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933244" y="849690"/>
            <a:ext cx="8131094" cy="2351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66427" rIns="81646" bIns="40823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r>
              <a:rPr lang="ru-RU" sz="2903" dirty="0"/>
              <a:t>Смертельная угроза нависла над нашей Родиной. Все, кто мог воевать, пошли на фронт. </a:t>
            </a:r>
            <a:r>
              <a:rPr lang="ru-RU" sz="2903" dirty="0" smtClean="0"/>
              <a:t>Остальные (женины, дети и старики) </a:t>
            </a:r>
            <a:r>
              <a:rPr lang="ru-RU" sz="2903" dirty="0"/>
              <a:t>помогали армии в тылу, обеспечивая её продовольствием, снаряжением и боеприпасами.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494" y="3201457"/>
            <a:ext cx="4428152" cy="2921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491" y="3201457"/>
            <a:ext cx="4114512" cy="3004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127377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16306" y="414739"/>
            <a:ext cx="11384924" cy="1592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66427" rIns="81646" bIns="40823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r>
              <a:rPr lang="ru-RU" sz="2903" dirty="0"/>
              <a:t>Много </a:t>
            </a:r>
            <a:r>
              <a:rPr lang="ru-RU" sz="2903" dirty="0" smtClean="0"/>
              <a:t>тяжелых, кровопролитных сражений </a:t>
            </a:r>
            <a:r>
              <a:rPr lang="ru-RU" sz="2903" dirty="0"/>
              <a:t>произошло на просторах нашей Родины. Только в 1944 году удалось изгнать захватчиков с нашей земли. Но война на этом не закончилась.</a:t>
            </a: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41" y="2970592"/>
            <a:ext cx="5171582" cy="350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838" y="2100240"/>
            <a:ext cx="5176345" cy="3073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2278208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25003" y="593343"/>
            <a:ext cx="11359166" cy="158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66427" rIns="81646" bIns="40823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r>
              <a:rPr lang="ru-RU" sz="2903" dirty="0" smtClean="0"/>
              <a:t>Лишь в </a:t>
            </a:r>
            <a:r>
              <a:rPr lang="ru-RU" sz="2903" dirty="0"/>
              <a:t>мае </a:t>
            </a:r>
            <a:r>
              <a:rPr lang="ru-RU" sz="2903" dirty="0">
                <a:solidFill>
                  <a:srgbClr val="C5000B"/>
                </a:solidFill>
              </a:rPr>
              <a:t>1945 </a:t>
            </a:r>
            <a:r>
              <a:rPr lang="ru-RU" sz="2903" dirty="0"/>
              <a:t>года после ожесточенных </a:t>
            </a:r>
            <a:r>
              <a:rPr lang="ru-RU" sz="2903" dirty="0" smtClean="0"/>
              <a:t>боев наши </a:t>
            </a:r>
            <a:r>
              <a:rPr lang="ru-RU" sz="2903" dirty="0"/>
              <a:t>войска взяли штурмом столицу фашистской Германии и водрузили флаг своего отечества над рейхстагом в центре Берлина.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502" y="2176530"/>
            <a:ext cx="7896349" cy="3853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8719115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573" y="570256"/>
            <a:ext cx="9144000" cy="544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678545" y="1545465"/>
            <a:ext cx="8500056" cy="154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84030" rIns="81646" bIns="40823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/>
            <a:r>
              <a:rPr lang="ru-RU" sz="4899" b="1" dirty="0">
                <a:ln w="0"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 МАЯ </a:t>
            </a:r>
            <a:r>
              <a:rPr lang="ru-RU" sz="4899" b="1" dirty="0" smtClean="0">
                <a:ln w="0"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 ДЕНЬ </a:t>
            </a:r>
            <a:r>
              <a:rPr lang="ru-RU" sz="4899" b="1" dirty="0">
                <a:ln w="0"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ПОБЕДЫ</a:t>
            </a:r>
          </a:p>
        </p:txBody>
      </p:sp>
    </p:spTree>
    <p:extLst>
      <p:ext uri="{BB962C8B-B14F-4D97-AF65-F5344CB8AC3E}">
        <p14:creationId xmlns:p14="http://schemas.microsoft.com/office/powerpoint/2010/main" val="2058347764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kvantorium28.ru/wp-content/uploads/2020/05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863510" y="771763"/>
            <a:ext cx="8127982" cy="695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66427" rIns="81646" bIns="40823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r>
              <a:rPr lang="ru-RU" sz="2903" b="1" dirty="0" smtClean="0"/>
              <a:t>ИВАНОВО</a:t>
            </a:r>
            <a:r>
              <a:rPr lang="ru-RU" sz="2903" dirty="0" smtClean="0"/>
              <a:t> – ГОРОД ТРУДОВОЙ ДОБЛЕСТИ</a:t>
            </a:r>
            <a:endParaRPr lang="ru-RU" sz="2903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33159" y="3288221"/>
            <a:ext cx="11359166" cy="158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66427" rIns="81646" bIns="40823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endParaRPr lang="ru-RU" sz="2903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49711" y="1467170"/>
            <a:ext cx="10292576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dirty="0"/>
              <a:t>В нашем крае в годы войны не выпускались танки, самолеты или артиллерийские орудия, однако благодаря ивановским текстильщикам Красная Армия была одета и не терпела недостатка в обмундировании. Это тоже очень важно: ведь без шинели, гимнастерки, плащ-палатки много не повоюешь.</a:t>
            </a:r>
          </a:p>
        </p:txBody>
      </p:sp>
      <p:pic>
        <p:nvPicPr>
          <p:cNvPr id="11" name="Picture 2" descr="Комсомольско-молодежная бригада за изготовлением мин. Завод № 743 (Ивтекмаш). 1942 год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995" y="3790883"/>
            <a:ext cx="4248614" cy="283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6540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</TotalTime>
  <Words>627</Words>
  <Application>Microsoft Office PowerPoint</Application>
  <PresentationFormat>Широкоэкранный</PresentationFormat>
  <Paragraphs>49</Paragraphs>
  <Slides>20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Microsoft YaHei</vt:lpstr>
      <vt:lpstr>Aharoni</vt:lpstr>
      <vt:lpstr>Arial</vt:lpstr>
      <vt:lpstr>Arial</vt:lpstr>
      <vt:lpstr>Calibri</vt:lpstr>
      <vt:lpstr>Calibri Light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ПОМНИТЕ!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87</cp:revision>
  <dcterms:created xsi:type="dcterms:W3CDTF">2023-04-30T12:37:13Z</dcterms:created>
  <dcterms:modified xsi:type="dcterms:W3CDTF">2023-06-11T10:13:30Z</dcterms:modified>
</cp:coreProperties>
</file>