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19.12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63" r:id="rId4"/>
    <p:sldId id="259" r:id="rId5"/>
    <p:sldId id="286" r:id="rId6"/>
    <p:sldId id="274" r:id="rId7"/>
    <p:sldId id="275" r:id="rId8"/>
    <p:sldId id="287" r:id="rId9"/>
    <p:sldId id="270" r:id="rId10"/>
    <p:sldId id="271" r:id="rId11"/>
    <p:sldId id="272" r:id="rId12"/>
    <p:sldId id="288" r:id="rId13"/>
    <p:sldId id="273" r:id="rId14"/>
    <p:sldId id="265" r:id="rId15"/>
    <p:sldId id="266" r:id="rId16"/>
    <p:sldId id="289" r:id="rId17"/>
    <p:sldId id="267" r:id="rId18"/>
    <p:sldId id="283" r:id="rId19"/>
    <p:sldId id="264" r:id="rId20"/>
    <p:sldId id="290" r:id="rId21"/>
    <p:sldId id="276" r:id="rId22"/>
    <p:sldId id="268" r:id="rId23"/>
    <p:sldId id="291" r:id="rId24"/>
    <p:sldId id="260" r:id="rId25"/>
    <p:sldId id="261" r:id="rId26"/>
    <p:sldId id="269" r:id="rId27"/>
    <p:sldId id="282" r:id="rId28"/>
    <p:sldId id="277" r:id="rId29"/>
    <p:sldId id="278" r:id="rId30"/>
    <p:sldId id="285" r:id="rId31"/>
    <p:sldId id="279" r:id="rId32"/>
    <p:sldId id="280" r:id="rId33"/>
    <p:sldId id="284" r:id="rId34"/>
    <p:sldId id="281" r:id="rId35"/>
  </p:sldIdLst>
  <p:sldSz cx="12192000" cy="6858000"/>
  <p:notesSz cx="6858000" cy="9144000"/>
  <p:custDataLst>
    <p:tags r:id="rId36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slide" Target="slides/slide32.xml" /><Relationship Id="rId34" Type="http://schemas.openxmlformats.org/officeDocument/2006/relationships/slide" Target="slides/slide33.xml" /><Relationship Id="rId35" Type="http://schemas.openxmlformats.org/officeDocument/2006/relationships/slide" Target="slides/slide34.xml" /><Relationship Id="rId36" Type="http://schemas.openxmlformats.org/officeDocument/2006/relationships/tags" Target="tags/tag1.xml" /><Relationship Id="rId37" Type="http://schemas.openxmlformats.org/officeDocument/2006/relationships/presProps" Target="presProps.xml" /><Relationship Id="rId38" Type="http://schemas.openxmlformats.org/officeDocument/2006/relationships/viewProps" Target="viewProps.xml" /><Relationship Id="rId39" Type="http://schemas.openxmlformats.org/officeDocument/2006/relationships/theme" Target="theme/theme1.xml" /><Relationship Id="rId4" Type="http://schemas.openxmlformats.org/officeDocument/2006/relationships/slide" Target="slides/slide3.xml" /><Relationship Id="rId40" Type="http://schemas.openxmlformats.org/officeDocument/2006/relationships/tableStyles" Target="tableStyles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defPPr/>
            </a:lstStyle>
            <a:p/>
          </p:txBody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defPPr/>
            </a:lstStyle>
            <a:p/>
          </p:txBody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defPPr/>
            </a:lstStyle>
            <a:p/>
          </p:txBody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defPPr/>
            </a:lstStyle>
            <a:p/>
          </p:txBody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defPPr/>
            </a:lstStyle>
            <a:p/>
          </p:txBody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defPPr/>
            </a:lstStyle>
            <a:p/>
          </p:txBody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defPPr/>
            </a:lstStyle>
            <a:p/>
          </p:txBody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defPPr/>
            </a:lstStyle>
            <a:p/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pPr/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/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F4ED49A5-B3CE-4C1B-A37B-9082ED53A909}" type="datetimeFigureOut">
              <a:rPr lang="ru-RU" smtClean="0"/>
              <a:pPr/>
              <a:t>22.11.2021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7176CA16-2C4A-45A9-9FBB-9439FA085C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939082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defPPr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F4ED49A5-B3CE-4C1B-A37B-9082ED53A909}" type="datetimeFigureOut">
              <a:rPr lang="ru-RU" smtClean="0"/>
              <a:pPr/>
              <a:t>22.11.2021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7176CA16-2C4A-45A9-9FBB-9439FA085C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9703759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defPPr/>
            </a:lstStyle>
            <a:p>
              <a:pPr/>
            </a:p>
          </p:txBody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defPPr/>
            </a:lstStyle>
            <a:p>
              <a:pPr/>
            </a:p>
          </p:txBody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defPPr/>
            </a:lstStyle>
            <a:p>
              <a:pPr/>
            </a:p>
          </p:txBody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defPPr/>
            </a:lstStyle>
            <a:p>
              <a:pPr/>
            </a:p>
          </p:txBody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defPPr/>
            </a:lstStyle>
            <a:p>
              <a:pPr/>
            </a:p>
          </p:txBody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defPPr/>
            </a:lstStyle>
            <a:p>
              <a:pPr/>
            </a:p>
          </p:txBody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defPPr/>
            </a:lstStyle>
            <a:p>
              <a:pPr/>
            </a:p>
          </p:txBody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defPPr/>
            </a:lstStyle>
            <a:p>
              <a:pPr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defPPr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/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fld id="{F4ED49A5-B3CE-4C1B-A37B-9082ED53A909}" type="datetimeFigureOut">
              <a:rPr lang="ru-RU" smtClean="0"/>
              <a:pPr/>
              <a:t>22.11.2021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/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/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/>
            <a:fld id="{7176CA16-2C4A-45A9-9FBB-9439FA085C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8659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</p:sldLayoutIdLst>
  <p:transition/>
  <p:timing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Relationship Id="rId3" Type="http://schemas.openxmlformats.org/officeDocument/2006/relationships/image" Target="../media/image8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jpeg" /><Relationship Id="rId3" Type="http://schemas.openxmlformats.org/officeDocument/2006/relationships/image" Target="../media/image13.jpeg" /><Relationship Id="rId4" Type="http://schemas.openxmlformats.org/officeDocument/2006/relationships/image" Target="../media/image14.jpeg" /><Relationship Id="rId5" Type="http://schemas.openxmlformats.org/officeDocument/2006/relationships/image" Target="../media/image15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6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6.jpe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7.jpe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8.jpe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jpe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6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64167" y="261404"/>
            <a:ext cx="7766936" cy="1646302"/>
          </a:xfrm>
        </p:spPr>
        <p:txBody>
          <a:bodyPr/>
          <a:lstStyle>
            <a:defPPr/>
          </a:lstStyle>
          <a:p>
            <a:r>
              <a:rPr lang="ru-RU" b="1" smtClean="0">
                <a:solidFill>
                  <a:srgbClr val="FF0000"/>
                </a:solidFill>
              </a:rPr>
              <a:t>Саратовский цирк</a:t>
            </a:r>
            <a:endParaRPr lang="ru-RU" b="1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defPPr/>
          </a:lstStyle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7735" y="2022006"/>
            <a:ext cx="670560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848004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defPPr/>
          </a:lstStyle>
          <a:p>
            <a:r>
              <a:rPr lang="ru-RU" smtClean="0">
                <a:solidFill>
                  <a:srgbClr val="202122"/>
                </a:solidFill>
                <a:latin typeface="Arial" panose="020b0604020202020204" pitchFamily="34" charset="0"/>
              </a:rPr>
              <a:t>.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8519" y="2341880"/>
            <a:ext cx="5629681" cy="4206240"/>
          </a:xfrm>
        </p:spPr>
        <p:txBody>
          <a:bodyPr>
            <a:normAutofit/>
          </a:bodyPr>
          <a:lstStyle>
            <a:defPPr/>
          </a:lstStyle>
          <a:p>
            <a:r>
              <a:rPr lang="ru-RU">
                <a:latin typeface="PT Sans"/>
              </a:rPr>
              <a:t>В </a:t>
            </a:r>
            <a:r>
              <a:rPr lang="ru-RU" b="1">
                <a:latin typeface="PT Sans"/>
              </a:rPr>
              <a:t>1876 </a:t>
            </a:r>
            <a:r>
              <a:rPr lang="ru-RU">
                <a:latin typeface="PT Sans"/>
              </a:rPr>
              <a:t>году на торговой Митрофаньевской площади Саратова было построено круглое деревянное здание с парусиновой крышей, вывеска на нём гласила «Первый Русский цирк братьев Никитиных». Здесь впервые было дано представление, в котором участвовали преимущественно русские цирковые артисты. Именно в нашем городе русский цирк по-настоящему встал на ноги, получил первое и высокое признание. Здание, выстроенное братьями Никитиными, простояло до 1928 года</a:t>
            </a:r>
            <a:endParaRPr lang="ru-RU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3467" y="1605280"/>
            <a:ext cx="6141834" cy="408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002290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ru-RU" smtClean="0"/>
              <a:t>5. Что сейчас находится на месте бывшего здания цирка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defPPr/>
          </a:lstStyle>
          <a:p>
            <a:r>
              <a:rPr lang="ru-RU" sz="3600" smtClean="0"/>
              <a:t>А) Стадион «Кристалл»</a:t>
            </a:r>
          </a:p>
          <a:p>
            <a:r>
              <a:rPr lang="ru-RU" sz="3600"/>
              <a:t>Б) кинотеатр «Победа</a:t>
            </a:r>
            <a:r>
              <a:rPr lang="ru-RU" sz="3600" smtClean="0"/>
              <a:t>»</a:t>
            </a:r>
          </a:p>
          <a:p>
            <a:r>
              <a:rPr lang="ru-RU" sz="3600" smtClean="0"/>
              <a:t>В) здание Саратовской областной Думы</a:t>
            </a:r>
            <a:endParaRPr lang="ru-RU" sz="3600"/>
          </a:p>
        </p:txBody>
      </p:sp>
    </p:spTree>
    <p:extLst>
      <p:ext uri="{BB962C8B-B14F-4D97-AF65-F5344CB8AC3E}">
        <p14:creationId xmlns:p14="http://schemas.microsoft.com/office/powerpoint/2010/main" val="2873689919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94582" y="977900"/>
            <a:ext cx="10128250" cy="506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90785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defPPr/>
          </a:lstStyle>
          <a:p>
            <a:r>
              <a:rPr lang="ru-RU">
                <a:latin typeface="PT Sans"/>
              </a:rPr>
              <a:t>В</a:t>
            </a:r>
            <a:r>
              <a:rPr lang="ru-RU" b="1">
                <a:latin typeface="PT Sans"/>
              </a:rPr>
              <a:t> 1918 </a:t>
            </a:r>
            <a:r>
              <a:rPr lang="ru-RU">
                <a:latin typeface="PT Sans"/>
              </a:rPr>
              <a:t>году при цирке было организовано товарищество артистов под названием «Первый кооперативный цирк», что дало возможность не останавливать работу и выжить в эти смутные времена. Выжил он и в 1921 году, когда катастрофический голод охватил всё Поволжье, огромных усилий стоило сохранить от голодной смерти артистов и животных.</a:t>
            </a:r>
          </a:p>
          <a:p>
            <a:r>
              <a:rPr lang="ru-RU" b="1">
                <a:latin typeface="PT Sans"/>
              </a:rPr>
              <a:t>26 августа 1919 года</a:t>
            </a:r>
            <a:r>
              <a:rPr lang="ru-RU">
                <a:latin typeface="PT Sans"/>
              </a:rPr>
              <a:t> по декрету Совнаркома «Об объединении театрального дела» цирки были национализированы, у них появилась государственная поддержка.</a:t>
            </a:r>
            <a:br>
              <a:rPr lang="ru-RU">
                <a:latin typeface="PT Sans"/>
              </a:rPr>
            </a:br>
            <a:r>
              <a:rPr lang="ru-RU">
                <a:latin typeface="PT Sans"/>
              </a:rPr>
              <a:t>В </a:t>
            </a:r>
            <a:r>
              <a:rPr lang="ru-RU" b="1">
                <a:latin typeface="PT Sans"/>
              </a:rPr>
              <a:t>1925</a:t>
            </a:r>
            <a:r>
              <a:rPr lang="ru-RU">
                <a:latin typeface="PT Sans"/>
              </a:rPr>
              <a:t> году в Саратове был создан Художественный трест, в который вошли все театры, кинотеатры и цирк.</a:t>
            </a:r>
          </a:p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9810344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defPPr/>
          </a:lstStyle>
          <a:p>
            <a:pPr/>
            <a:r>
              <a:rPr lang="ru-RU" b="1"/>
              <a:t>8 октября 1931 года</a:t>
            </a:r>
            <a:r>
              <a:rPr lang="ru-RU"/>
              <a:t> состоялось открытие нового каменного здания цирка (на ул.Чапаева), купол хотя и был деревянным, но не имел опорных колонн, которые мешали смотреть зрителям представления. В те времена таких цирков были единицы. Было построено трёхэтажное деревянное общежитие для проживания артистов, животные получили оборудованные всем необходимым помещения. В программе на открытие нового цирка начал свою творческую деятельность легендарный клоун Народный артист СССР Михаил </a:t>
            </a:r>
            <a:r>
              <a:rPr lang="ru-RU" smtClean="0"/>
              <a:t>Румянцев, </a:t>
            </a:r>
            <a:r>
              <a:rPr lang="ru-RU"/>
              <a:t>здесь в Саратове он сложился как артист-комик, чтобы в последствии обрести любовь и признание во всём мире.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1616025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ru-RU" smtClean="0"/>
              <a:t>6. Назовите цирковой псевдоним Михаила Румянцева 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defPPr/>
          </a:lstStyle>
          <a:p>
            <a:pPr/>
            <a:r>
              <a:rPr lang="ru-RU" smtClean="0"/>
              <a:t>А)  Крош</a:t>
            </a:r>
            <a:endParaRPr lang="ru-RU" smtClean="0"/>
          </a:p>
          <a:p>
            <a:pPr/>
            <a:r>
              <a:rPr lang="ru-RU" smtClean="0"/>
              <a:t>Б) Карандаш</a:t>
            </a:r>
          </a:p>
          <a:p>
            <a:pPr/>
            <a:r>
              <a:rPr lang="ru-RU" smtClean="0"/>
              <a:t>В)  Кнопик</a:t>
            </a:r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4775" y="1930400"/>
            <a:ext cx="61912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478738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ru-RU" smtClean="0"/>
              <a:t>6. Цирковой псевдоним Михаила Румянцева 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defPPr/>
          </a:lstStyle>
          <a:p>
            <a:r>
              <a:rPr lang="ru-RU" sz="3600" smtClean="0"/>
              <a:t>Б) Карандаш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4775" y="1930400"/>
            <a:ext cx="61912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197405"/>
      </p:ext>
    </p:ext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443024"/>
          </a:xfrm>
        </p:spPr>
        <p:txBody>
          <a:bodyPr>
            <a:normAutofit fontScale="90000"/>
          </a:bodyPr>
          <a:lstStyle>
            <a:defPPr/>
          </a:lstStyle>
          <a:p>
            <a:r>
              <a:rPr lang="ru-RU" sz="3200" smtClean="0">
                <a:solidFill>
                  <a:schemeClr val="tx1"/>
                </a:solidFill>
              </a:rPr>
              <a:t>7. Во </a:t>
            </a:r>
            <a:r>
              <a:rPr lang="ru-RU" sz="3200">
                <a:solidFill>
                  <a:schemeClr val="tx1"/>
                </a:solidFill>
              </a:rPr>
              <a:t>время Великой отечественной войны Саратовский цирк, один из немногих, свою деятельность не прекратил, работал, несмотря на все тяготы и лишения военного времени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defPPr/>
          </a:lstStyle>
          <a:p>
            <a:pPr marL="0" indent="0">
              <a:buNone/>
            </a:pPr>
            <a:r>
              <a:rPr lang="ru-RU" smtClean="0"/>
              <a:t> </a:t>
            </a:r>
            <a:r>
              <a:rPr lang="ru-RU" sz="2400"/>
              <a:t>На его базе создавались цирковые бригады, которые выезжали с представлениями на фронт, госпиталя, эвакопункты и предприятия прифронтового города. В годы войны на арене Саратовского цирка сделали свои первые шаги к </a:t>
            </a:r>
            <a:r>
              <a:rPr lang="ru-RU" sz="2400" smtClean="0"/>
              <a:t>славе братья Запашные, легендарные </a:t>
            </a:r>
            <a:r>
              <a:rPr lang="ru-RU" sz="2400"/>
              <a:t>артисты и дрессировщики</a:t>
            </a:r>
            <a:r>
              <a:rPr lang="ru-RU" sz="2400" smtClean="0"/>
              <a:t>. Назовите их имена</a:t>
            </a:r>
          </a:p>
          <a:p>
            <a:pPr/>
            <a:r>
              <a:rPr lang="ru-RU" sz="2400" smtClean="0"/>
              <a:t>А) Эдгар и Аскольд</a:t>
            </a:r>
          </a:p>
          <a:p>
            <a:pPr/>
            <a:r>
              <a:rPr lang="ru-RU" sz="2400" smtClean="0"/>
              <a:t>Б) Спартак и  Фрунзик </a:t>
            </a:r>
          </a:p>
          <a:p>
            <a:pPr/>
            <a:r>
              <a:rPr lang="ru-RU" sz="2400" smtClean="0"/>
              <a:t>В) </a:t>
            </a:r>
            <a:r>
              <a:rPr lang="ru-RU" sz="2400"/>
              <a:t>Вальтер и Мстислав </a:t>
            </a:r>
          </a:p>
        </p:txBody>
      </p:sp>
    </p:spTree>
    <p:extLst>
      <p:ext uri="{BB962C8B-B14F-4D97-AF65-F5344CB8AC3E}">
        <p14:creationId xmlns:p14="http://schemas.microsoft.com/office/powerpoint/2010/main" val="743416049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ru-RU" smtClean="0"/>
              <a:t>В) Вальтер и Мстислав Запашные</a:t>
            </a:r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7836" y="1511300"/>
            <a:ext cx="5894928" cy="4160837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714515" y="1365206"/>
            <a:ext cx="3454385" cy="5184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370289"/>
      </p:ext>
    </p:ext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defPPr/>
          </a:lstStyle>
          <a:p>
            <a:pPr/>
            <a:r>
              <a:rPr lang="ru-RU" sz="2800" smtClean="0">
                <a:solidFill>
                  <a:schemeClr val="tx1"/>
                </a:solidFill>
              </a:rPr>
              <a:t>8. На </a:t>
            </a:r>
            <a:r>
              <a:rPr lang="ru-RU" sz="2800">
                <a:solidFill>
                  <a:schemeClr val="tx1"/>
                </a:solidFill>
              </a:rPr>
              <a:t>арене Саратовского цирка в 1951 </a:t>
            </a:r>
            <a:r>
              <a:rPr lang="ru-RU" sz="2800" smtClean="0">
                <a:solidFill>
                  <a:schemeClr val="tx1"/>
                </a:solidFill>
              </a:rPr>
              <a:t>году дебютировал Народный </a:t>
            </a:r>
            <a:r>
              <a:rPr lang="ru-RU" sz="2800">
                <a:solidFill>
                  <a:schemeClr val="tx1"/>
                </a:solidFill>
              </a:rPr>
              <a:t>артист СССР </a:t>
            </a:r>
            <a:br>
              <a:rPr lang="ru-RU" sz="2800" smtClean="0">
                <a:solidFill>
                  <a:schemeClr val="tx1"/>
                </a:solidFill>
              </a:rPr>
            </a:br>
            <a:r>
              <a:rPr lang="ru-RU" sz="2800" smtClean="0">
                <a:solidFill>
                  <a:schemeClr val="tx1"/>
                </a:solidFill>
              </a:rPr>
              <a:t>Олег </a:t>
            </a:r>
            <a:r>
              <a:rPr lang="ru-RU" sz="2800">
                <a:solidFill>
                  <a:schemeClr val="tx1"/>
                </a:solidFill>
              </a:rPr>
              <a:t>Попов </a:t>
            </a:r>
            <a:r>
              <a:rPr lang="ru-RU" sz="2800" smtClean="0">
                <a:solidFill>
                  <a:schemeClr val="tx1"/>
                </a:solidFill>
              </a:rPr>
              <a:t>как клоун</a:t>
            </a:r>
            <a:endParaRPr lang="ru-RU" sz="280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defPPr/>
          </a:lstStyle>
          <a:p>
            <a:r>
              <a:rPr lang="ru-RU" sz="3200" smtClean="0"/>
              <a:t>А)Солнечный зайчик</a:t>
            </a:r>
          </a:p>
          <a:p>
            <a:r>
              <a:rPr lang="ru-RU" sz="3200" smtClean="0"/>
              <a:t>Б) Солнечный клоун</a:t>
            </a:r>
          </a:p>
          <a:p>
            <a:r>
              <a:rPr lang="ru-RU" sz="3200" smtClean="0"/>
              <a:t>В) Цирковой лучик</a:t>
            </a:r>
            <a:endParaRPr lang="ru-RU" sz="320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rcRect t="13432"/>
          <a:stretch>
            <a:fillRect/>
          </a:stretch>
        </p:blipFill>
        <p:spPr>
          <a:xfrm>
            <a:off x="7734300" y="1054101"/>
            <a:ext cx="4457700" cy="5803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555670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 algn="ctr"/>
            <a:r>
              <a:rPr lang="ru-RU" smtClean="0"/>
              <a:t>1. Саратовский цирк носит имя братьев 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defPPr/>
          </a:lstStyle>
          <a:p>
            <a:r>
              <a:rPr lang="ru-RU" sz="4000" b="1" smtClean="0"/>
              <a:t>А) Никитиных</a:t>
            </a:r>
          </a:p>
          <a:p>
            <a:r>
              <a:rPr lang="ru-RU" sz="4000" b="1" smtClean="0"/>
              <a:t>Б) Запашных</a:t>
            </a:r>
          </a:p>
          <a:p>
            <a:r>
              <a:rPr lang="ru-RU" sz="4000" b="1" smtClean="0"/>
              <a:t>В) Дуровых</a:t>
            </a:r>
            <a:endParaRPr lang="ru-RU" sz="4000" b="1"/>
          </a:p>
        </p:txBody>
      </p:sp>
    </p:spTree>
    <p:extLst>
      <p:ext uri="{BB962C8B-B14F-4D97-AF65-F5344CB8AC3E}">
        <p14:creationId xmlns:p14="http://schemas.microsoft.com/office/powerpoint/2010/main" val="1834557129"/>
      </p:ext>
    </p:ext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defPPr/>
          </a:lstStyle>
          <a:p>
            <a:pPr/>
            <a:r>
              <a:rPr lang="ru-RU" sz="2800" smtClean="0">
                <a:solidFill>
                  <a:schemeClr val="tx1"/>
                </a:solidFill>
              </a:rPr>
              <a:t>8. На </a:t>
            </a:r>
            <a:r>
              <a:rPr lang="ru-RU" sz="2800">
                <a:solidFill>
                  <a:schemeClr val="tx1"/>
                </a:solidFill>
              </a:rPr>
              <a:t>арене Саратовского цирка в 1951 </a:t>
            </a:r>
            <a:r>
              <a:rPr lang="ru-RU" sz="2800" smtClean="0">
                <a:solidFill>
                  <a:schemeClr val="tx1"/>
                </a:solidFill>
              </a:rPr>
              <a:t>году дебютировал Народный </a:t>
            </a:r>
            <a:r>
              <a:rPr lang="ru-RU" sz="2800">
                <a:solidFill>
                  <a:schemeClr val="tx1"/>
                </a:solidFill>
              </a:rPr>
              <a:t>артист СССР </a:t>
            </a:r>
            <a:br>
              <a:rPr lang="ru-RU" sz="2800" smtClean="0">
                <a:solidFill>
                  <a:schemeClr val="tx1"/>
                </a:solidFill>
              </a:rPr>
            </a:br>
            <a:r>
              <a:rPr lang="ru-RU" sz="2800" smtClean="0">
                <a:solidFill>
                  <a:schemeClr val="tx1"/>
                </a:solidFill>
              </a:rPr>
              <a:t>Олег </a:t>
            </a:r>
            <a:r>
              <a:rPr lang="ru-RU" sz="2800">
                <a:solidFill>
                  <a:schemeClr val="tx1"/>
                </a:solidFill>
              </a:rPr>
              <a:t>Попов </a:t>
            </a:r>
            <a:r>
              <a:rPr lang="ru-RU" sz="2800" smtClean="0">
                <a:solidFill>
                  <a:schemeClr val="tx1"/>
                </a:solidFill>
              </a:rPr>
              <a:t>как клоун</a:t>
            </a:r>
            <a:endParaRPr lang="ru-RU" sz="280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defPPr/>
          </a:lstStyle>
          <a:p>
            <a:r>
              <a:rPr lang="ru-RU" sz="3200" smtClean="0"/>
              <a:t>Б) Солнечный клоун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rcRect t="13432"/>
          <a:stretch>
            <a:fillRect/>
          </a:stretch>
        </p:blipFill>
        <p:spPr>
          <a:xfrm>
            <a:off x="7045152" y="1054101"/>
            <a:ext cx="4457700" cy="5803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963550"/>
      </p:ext>
    </p:ext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defPPr/>
          </a:lstStyle>
          <a:p>
            <a:pPr/>
            <a:r>
              <a:rPr lang="ru-RU">
                <a:latin typeface="PT Sans"/>
              </a:rPr>
              <a:t>С </a:t>
            </a:r>
            <a:r>
              <a:rPr lang="ru-RU" b="1">
                <a:latin typeface="PT Sans"/>
              </a:rPr>
              <a:t>1959 по 1963</a:t>
            </a:r>
            <a:r>
              <a:rPr lang="ru-RU">
                <a:latin typeface="PT Sans"/>
              </a:rPr>
              <a:t> год была произведена первая капитальная реконструкция цирка. Заменили деревянный купол на металлический, арочной формы с чешуйчатой кровлей из оцинкованного железа, расширили холлы, увеличили помещения для артистов и животных, выстроили новый фасад, заменили в зрительном зале кресла на удобные и мягкие. Все работы были проведены в межсезонные перерывы, поэтапно не останавливая работы цирка в активный сезон. Одновременно на месте деревянного общежития стали строить цирковую гостиницу «Арена», которую ввели в с строй 1 января 1968 года.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4697007"/>
      </p:ext>
    </p:ext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>
            <a:defPPr/>
          </a:lstStyle>
          <a:p>
            <a:r>
              <a:rPr lang="ru-RU" smtClean="0">
                <a:solidFill>
                  <a:srgbClr val="202122"/>
                </a:solidFill>
                <a:latin typeface="Arial" panose="020b0604020202020204" pitchFamily="34" charset="0"/>
              </a:rPr>
              <a:t>9. В </a:t>
            </a:r>
            <a:r>
              <a:rPr lang="ru-RU">
                <a:solidFill>
                  <a:srgbClr val="202122"/>
                </a:solidFill>
                <a:latin typeface="Arial" panose="020b0604020202020204" pitchFamily="34" charset="0"/>
              </a:rPr>
              <a:t>1971 году на площади перед главным входом цирка заработал </a:t>
            </a:r>
            <a:r>
              <a:rPr lang="ru-RU" smtClean="0">
                <a:solidFill>
                  <a:srgbClr val="202122"/>
                </a:solidFill>
                <a:latin typeface="Arial" panose="020b0604020202020204" pitchFamily="34" charset="0"/>
              </a:rPr>
              <a:t>фонтан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defPPr/>
          </a:lstStyle>
          <a:p>
            <a:pPr/>
            <a:r>
              <a:rPr lang="ru-RU" sz="2800" smtClean="0"/>
              <a:t>А) </a:t>
            </a:r>
            <a:r>
              <a:rPr lang="ru-RU" sz="2800">
                <a:solidFill>
                  <a:srgbClr val="202122"/>
                </a:solidFill>
                <a:latin typeface="Arial" panose="020b0604020202020204" pitchFamily="34" charset="0"/>
              </a:rPr>
              <a:t>«Одуванчик</a:t>
            </a:r>
            <a:r>
              <a:rPr lang="ru-RU" sz="2800" smtClean="0">
                <a:solidFill>
                  <a:srgbClr val="202122"/>
                </a:solidFill>
                <a:latin typeface="Arial" panose="020b0604020202020204" pitchFamily="34" charset="0"/>
              </a:rPr>
              <a:t>»</a:t>
            </a:r>
          </a:p>
          <a:p>
            <a:pPr/>
            <a:r>
              <a:rPr lang="ru-RU" sz="2800" smtClean="0">
                <a:solidFill>
                  <a:srgbClr val="202122"/>
                </a:solidFill>
                <a:latin typeface="Arial" panose="020b0604020202020204" pitchFamily="34" charset="0"/>
              </a:rPr>
              <a:t>Б) «Колокольчик</a:t>
            </a:r>
          </a:p>
          <a:p>
            <a:pPr/>
            <a:r>
              <a:rPr lang="ru-RU" sz="2800" smtClean="0">
                <a:solidFill>
                  <a:srgbClr val="202122"/>
                </a:solidFill>
                <a:latin typeface="Arial" panose="020b0604020202020204" pitchFamily="34" charset="0"/>
              </a:rPr>
              <a:t>В) «Облачко» </a:t>
            </a:r>
            <a:endParaRPr lang="ru-RU" sz="2800"/>
          </a:p>
          <a:p>
            <a:pPr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4075" y="2093595"/>
            <a:ext cx="619125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734523"/>
      </p:ext>
    </p:ext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>
            <a:defPPr/>
          </a:lstStyle>
          <a:p>
            <a:r>
              <a:rPr lang="ru-RU" smtClean="0">
                <a:solidFill>
                  <a:srgbClr val="202122"/>
                </a:solidFill>
                <a:latin typeface="Arial" panose="020b0604020202020204" pitchFamily="34" charset="0"/>
              </a:rPr>
              <a:t>9. В </a:t>
            </a:r>
            <a:r>
              <a:rPr lang="ru-RU">
                <a:solidFill>
                  <a:srgbClr val="202122"/>
                </a:solidFill>
                <a:latin typeface="Arial" panose="020b0604020202020204" pitchFamily="34" charset="0"/>
              </a:rPr>
              <a:t>1971 году на площади перед главным входом цирка заработал </a:t>
            </a:r>
            <a:r>
              <a:rPr lang="ru-RU" smtClean="0">
                <a:solidFill>
                  <a:srgbClr val="202122"/>
                </a:solidFill>
                <a:latin typeface="Arial" panose="020b0604020202020204" pitchFamily="34" charset="0"/>
              </a:rPr>
              <a:t>фонтан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defPPr/>
          </a:lstStyle>
          <a:p>
            <a:pPr/>
            <a:r>
              <a:rPr lang="ru-RU" sz="3600" smtClean="0"/>
              <a:t>А) </a:t>
            </a:r>
            <a:r>
              <a:rPr lang="ru-RU" sz="2800">
                <a:solidFill>
                  <a:srgbClr val="202122"/>
                </a:solidFill>
                <a:latin typeface="Arial" panose="020b0604020202020204" pitchFamily="34" charset="0"/>
              </a:rPr>
              <a:t>«Одуванчик</a:t>
            </a:r>
            <a:r>
              <a:rPr lang="ru-RU" sz="2800" smtClean="0">
                <a:solidFill>
                  <a:srgbClr val="202122"/>
                </a:solidFill>
                <a:latin typeface="Arial" panose="020b0604020202020204" pitchFamily="34" charset="0"/>
              </a:rPr>
              <a:t>»</a:t>
            </a:r>
          </a:p>
          <a:p>
            <a:pPr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4075" y="2093595"/>
            <a:ext cx="619125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126580"/>
      </p:ext>
    </p:ext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defPPr/>
          </a:lstStyle>
          <a:p>
            <a:r>
              <a:rPr lang="ru-RU" smtClean="0"/>
              <a:t>10. Цирк </a:t>
            </a:r>
            <a:r>
              <a:rPr lang="ru-RU"/>
              <a:t>был награждён </a:t>
            </a:r>
            <a:r>
              <a:rPr lang="ru-RU" smtClean="0"/>
              <a:t>орденом Трудового </a:t>
            </a:r>
            <a:r>
              <a:rPr lang="ru-RU"/>
              <a:t>К</a:t>
            </a:r>
            <a:r>
              <a:rPr lang="ru-RU" smtClean="0"/>
              <a:t>расного </a:t>
            </a:r>
            <a:r>
              <a:rPr lang="ru-RU"/>
              <a:t>З</a:t>
            </a:r>
            <a:r>
              <a:rPr lang="ru-RU" smtClean="0"/>
              <a:t>намени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defPPr/>
          </a:lstStyle>
          <a:p>
            <a:pPr/>
            <a:r>
              <a:rPr lang="ru-RU" sz="3200" b="1" smtClean="0">
                <a:solidFill>
                  <a:schemeClr val="tx1"/>
                </a:solidFill>
              </a:rPr>
              <a:t>А) </a:t>
            </a:r>
            <a:r>
              <a:rPr lang="ru-RU" sz="3200" b="1">
                <a:solidFill>
                  <a:schemeClr val="tx1"/>
                </a:solidFill>
                <a:latin typeface="Arial" panose="020b0604020202020204" pitchFamily="34" charset="0"/>
              </a:rPr>
              <a:t>2000 г</a:t>
            </a:r>
            <a:r>
              <a:rPr lang="ru-RU" sz="3200" b="1" smtClean="0">
                <a:solidFill>
                  <a:schemeClr val="tx1"/>
                </a:solidFill>
                <a:latin typeface="Arial" panose="020b0604020202020204" pitchFamily="34" charset="0"/>
              </a:rPr>
              <a:t>.</a:t>
            </a:r>
          </a:p>
          <a:p>
            <a:pPr/>
            <a:r>
              <a:rPr lang="ru-RU" sz="3200" b="1" smtClean="0">
                <a:solidFill>
                  <a:schemeClr val="tx1"/>
                </a:solidFill>
                <a:latin typeface="Arial" panose="020b0604020202020204" pitchFamily="34" charset="0"/>
              </a:rPr>
              <a:t>Б) в 1983 г</a:t>
            </a:r>
          </a:p>
          <a:p>
            <a:pPr/>
            <a:r>
              <a:rPr lang="ru-RU" sz="3200" b="1" smtClean="0">
                <a:solidFill>
                  <a:schemeClr val="tx1"/>
                </a:solidFill>
                <a:latin typeface="Arial" panose="020b0604020202020204" pitchFamily="34" charset="0"/>
              </a:rPr>
              <a:t>В) В </a:t>
            </a:r>
            <a:r>
              <a:rPr lang="ru-RU" sz="3200" b="1">
                <a:solidFill>
                  <a:schemeClr val="tx1"/>
                </a:solidFill>
                <a:latin typeface="Arial" panose="020b0604020202020204" pitchFamily="34" charset="0"/>
              </a:rPr>
              <a:t>1973 </a:t>
            </a:r>
            <a:r>
              <a:rPr lang="ru-RU" sz="3200" b="1" smtClean="0">
                <a:solidFill>
                  <a:schemeClr val="tx1"/>
                </a:solidFill>
                <a:latin typeface="Arial" panose="020b0604020202020204" pitchFamily="34" charset="0"/>
              </a:rPr>
              <a:t>г.</a:t>
            </a:r>
            <a:endParaRPr lang="ru-RU" sz="3200" b="1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/>
            <a:endParaRPr lang="ru-RU" b="1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98013" y="1236980"/>
            <a:ext cx="2485804" cy="5174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885216"/>
      </p:ext>
    </p:ext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defPPr/>
          </a:lstStyle>
          <a:p>
            <a:r>
              <a:rPr lang="ru-RU" smtClean="0"/>
              <a:t>Цирк </a:t>
            </a:r>
            <a:r>
              <a:rPr lang="ru-RU"/>
              <a:t>был награждён </a:t>
            </a:r>
            <a:r>
              <a:rPr lang="ru-RU" smtClean="0"/>
              <a:t>орденом Трудового </a:t>
            </a:r>
            <a:r>
              <a:rPr lang="ru-RU"/>
              <a:t>К</a:t>
            </a:r>
            <a:r>
              <a:rPr lang="ru-RU" smtClean="0"/>
              <a:t>расного </a:t>
            </a:r>
            <a:r>
              <a:rPr lang="ru-RU"/>
              <a:t>З</a:t>
            </a:r>
            <a:r>
              <a:rPr lang="ru-RU" smtClean="0"/>
              <a:t>намени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defPPr/>
          </a:lstStyle>
          <a:p>
            <a:pPr/>
            <a:r>
              <a:rPr lang="ru-RU" sz="4000" b="1" smtClean="0">
                <a:solidFill>
                  <a:schemeClr val="tx1"/>
                </a:solidFill>
                <a:latin typeface="Arial" panose="020b0604020202020204" pitchFamily="34" charset="0"/>
              </a:rPr>
              <a:t>В) В </a:t>
            </a:r>
            <a:r>
              <a:rPr lang="ru-RU" sz="4000" b="1">
                <a:solidFill>
                  <a:schemeClr val="tx1"/>
                </a:solidFill>
                <a:latin typeface="Arial" panose="020b0604020202020204" pitchFamily="34" charset="0"/>
              </a:rPr>
              <a:t>1973 </a:t>
            </a:r>
            <a:r>
              <a:rPr lang="ru-RU" sz="4000" b="1" smtClean="0">
                <a:solidFill>
                  <a:schemeClr val="tx1"/>
                </a:solidFill>
                <a:latin typeface="Arial" panose="020b0604020202020204" pitchFamily="34" charset="0"/>
              </a:rPr>
              <a:t>г.</a:t>
            </a:r>
            <a:endParaRPr lang="ru-RU" sz="4000" b="1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/>
            <a:endParaRPr lang="ru-RU" b="1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98013" y="1236980"/>
            <a:ext cx="2485804" cy="5174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029058"/>
      </p:ext>
    </p:ext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defPPr/>
          </a:lstStyle>
          <a:p>
            <a:pPr/>
            <a:r>
              <a:rPr lang="ru-RU" sz="2800" smtClean="0">
                <a:solidFill>
                  <a:srgbClr val="202122"/>
                </a:solidFill>
                <a:latin typeface="Arial" panose="020b0604020202020204" pitchFamily="34" charset="0"/>
              </a:rPr>
              <a:t>11. В </a:t>
            </a:r>
            <a:r>
              <a:rPr lang="ru-RU" sz="2800">
                <a:solidFill>
                  <a:srgbClr val="202122"/>
                </a:solidFill>
                <a:latin typeface="Arial" panose="020b0604020202020204" pitchFamily="34" charset="0"/>
              </a:rPr>
              <a:t>1998 году к 125-летию цирка Никитиных фонтан «Одуванчик» украсили бронзовые фигуры стоящих на шарах цирковых </a:t>
            </a:r>
            <a:r>
              <a:rPr lang="ru-RU" sz="2800" smtClean="0">
                <a:solidFill>
                  <a:srgbClr val="202122"/>
                </a:solidFill>
                <a:latin typeface="Arial" panose="020b0604020202020204" pitchFamily="34" charset="0"/>
              </a:rPr>
              <a:t>животных. Это</a:t>
            </a:r>
            <a:endParaRPr lang="ru-RU" sz="280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defPPr/>
          </a:lstStyle>
          <a:p>
            <a:r>
              <a:rPr lang="ru-RU" sz="2800"/>
              <a:t>А) </a:t>
            </a:r>
            <a:r>
              <a:rPr lang="ru-RU" sz="2800" smtClean="0"/>
              <a:t>медведь, лев, слон </a:t>
            </a:r>
            <a:r>
              <a:rPr lang="ru-RU" sz="2800"/>
              <a:t>и </a:t>
            </a:r>
            <a:r>
              <a:rPr lang="ru-RU" sz="2800" smtClean="0"/>
              <a:t>морской лев.</a:t>
            </a:r>
          </a:p>
          <a:p>
            <a:r>
              <a:rPr lang="ru-RU" sz="2800" smtClean="0"/>
              <a:t>Б) тигр, лев и слон</a:t>
            </a:r>
          </a:p>
          <a:p>
            <a:r>
              <a:rPr lang="ru-RU" sz="2800" smtClean="0"/>
              <a:t>В) медведь, слон и собака</a:t>
            </a:r>
            <a:endParaRPr lang="ru-RU" sz="2800"/>
          </a:p>
        </p:txBody>
      </p:sp>
    </p:spTree>
    <p:extLst>
      <p:ext uri="{BB962C8B-B14F-4D97-AF65-F5344CB8AC3E}">
        <p14:creationId xmlns:p14="http://schemas.microsoft.com/office/powerpoint/2010/main" val="3637148063"/>
      </p:ext>
    </p:ext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00" y="284176"/>
            <a:ext cx="3365454" cy="506506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444" y="5602998"/>
            <a:ext cx="1494366" cy="1003300"/>
          </a:xfrm>
        </p:spPr>
        <p:txBody>
          <a:bodyPr/>
          <a:lstStyle>
            <a:defPPr/>
          </a:lstStyle>
          <a:p>
            <a:pPr/>
            <a:r>
              <a:rPr lang="ru-RU" b="1" smtClean="0">
                <a:solidFill>
                  <a:schemeClr val="tx1"/>
                </a:solidFill>
              </a:rPr>
              <a:t>А</a:t>
            </a:r>
            <a:endParaRPr lang="ru-RU" b="1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934835" y="2145180"/>
            <a:ext cx="2795234" cy="42068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0069" y="182938"/>
            <a:ext cx="3089275" cy="464941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19344" y="1800692"/>
            <a:ext cx="325302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322432"/>
      </p:ext>
    </p:ext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defPPr/>
          </a:lstStyle>
          <a:p>
            <a:r>
              <a:rPr lang="ru-RU" sz="2400">
                <a:latin typeface="PT Sans"/>
              </a:rPr>
              <a:t>В</a:t>
            </a:r>
            <a:r>
              <a:rPr lang="ru-RU" sz="2400" b="1">
                <a:latin typeface="PT Sans"/>
              </a:rPr>
              <a:t> 1998</a:t>
            </a:r>
            <a:r>
              <a:rPr lang="ru-RU" sz="2400">
                <a:latin typeface="PT Sans"/>
              </a:rPr>
              <a:t> году, к 125-летию со дня основания в Саратове первого Русского цирка, была проведена вторая капитальная реконструкция цирка. В настоящее время это один из лучших цирков России, с уникальными техническими </a:t>
            </a:r>
            <a:r>
              <a:rPr lang="ru-RU" sz="2400" smtClean="0">
                <a:latin typeface="PT Sans"/>
              </a:rPr>
              <a:t>возможностями, современным </a:t>
            </a:r>
            <a:r>
              <a:rPr lang="ru-RU" sz="2400">
                <a:latin typeface="PT Sans"/>
              </a:rPr>
              <a:t>световым и звуковым оборудованием. Для проживания артистов есть полностью отремонтированная гостиница «Арена», с благоустроенными и уютными номерами, а в цирке 18 гримёрных комнат. Животным созданы все условия для удобного размещения и работы.</a:t>
            </a:r>
            <a:endParaRPr lang="ru-RU" sz="2400"/>
          </a:p>
        </p:txBody>
      </p:sp>
    </p:spTree>
    <p:extLst>
      <p:ext uri="{BB962C8B-B14F-4D97-AF65-F5344CB8AC3E}">
        <p14:creationId xmlns:p14="http://schemas.microsoft.com/office/powerpoint/2010/main" val="1237036223"/>
      </p:ext>
    </p:ext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ru-RU" smtClean="0"/>
              <a:t>12. Сколько зрителей может вместить современное здание цирка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defPPr/>
          </a:lstStyle>
          <a:p>
            <a:r>
              <a:rPr lang="ru-RU" sz="3200" smtClean="0"/>
              <a:t>А)1000</a:t>
            </a:r>
          </a:p>
          <a:p>
            <a:r>
              <a:rPr lang="ru-RU" sz="3200" smtClean="0"/>
              <a:t>Б) 1908</a:t>
            </a:r>
          </a:p>
          <a:p>
            <a:r>
              <a:rPr lang="ru-RU" sz="3200" smtClean="0"/>
              <a:t>В) 2000</a:t>
            </a:r>
            <a:endParaRPr lang="ru-RU" sz="320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3500" y="1792213"/>
            <a:ext cx="7835900" cy="5065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45246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 algn="ctr"/>
            <a:r>
              <a:rPr lang="ru-RU" smtClean="0"/>
              <a:t>Саратовский цирк носит имя братьев 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defPPr/>
          </a:lstStyle>
          <a:p>
            <a:r>
              <a:rPr lang="ru-RU" sz="4000" b="1" smtClean="0"/>
              <a:t>А) Никитиных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8700" y="1260642"/>
            <a:ext cx="4279900" cy="570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585216"/>
      </p:ext>
    </p:ext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ru-RU" smtClean="0"/>
              <a:t>Сколько зрителей может вместить современное здание цирка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defPPr/>
          </a:lstStyle>
          <a:p>
            <a:r>
              <a:rPr lang="ru-RU" sz="3200" smtClean="0"/>
              <a:t>Б) 1908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3500" y="1792213"/>
            <a:ext cx="7835900" cy="5065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342636"/>
      </p:ext>
    </p:extLst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defPPr/>
          </a:lstStyle>
          <a:p>
            <a:pPr/>
            <a:r>
              <a:rPr lang="ru-RU" smtClean="0"/>
              <a:t>В настоящее время   </a:t>
            </a:r>
            <a:r>
              <a:rPr lang="ru-RU"/>
              <a:t>Саратовском цирке проводятся фестивали циркового искусства, которые проходят при поддержке Правительства Саратовской </a:t>
            </a:r>
            <a:r>
              <a:rPr lang="ru-RU" smtClean="0"/>
              <a:t>области:</a:t>
            </a:r>
          </a:p>
          <a:p>
            <a:pPr/>
            <a:r>
              <a:rPr lang="ru-RU"/>
              <a:t>-Всероссийский фестиваль-конкурс циркового искусства</a:t>
            </a:r>
            <a:r>
              <a:rPr lang="ru-RU" smtClean="0"/>
              <a:t>;</a:t>
            </a:r>
          </a:p>
          <a:p>
            <a:pPr/>
            <a:r>
              <a:rPr lang="ru-RU" smtClean="0"/>
              <a:t>-Всероссийский </a:t>
            </a:r>
            <a:r>
              <a:rPr lang="ru-RU"/>
              <a:t>фестиваль-конкурс клоунады, эксцентрики и </a:t>
            </a:r>
            <a:r>
              <a:rPr lang="ru-RU" smtClean="0"/>
              <a:t>пародии;</a:t>
            </a:r>
          </a:p>
          <a:p>
            <a:pPr/>
            <a:r>
              <a:rPr lang="ru-RU"/>
              <a:t>-международный конкурс «Принцесса цирка</a:t>
            </a:r>
            <a:r>
              <a:rPr lang="ru-RU" smtClean="0"/>
              <a:t>».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0" y="3992689"/>
            <a:ext cx="4292600" cy="2865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778055"/>
      </p:ext>
    </p:extLst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>
            <a:defPPr/>
          </a:lstStyle>
          <a:p>
            <a:r>
              <a:rPr lang="ru-RU" smtClean="0"/>
              <a:t>13. Когда в  </a:t>
            </a:r>
            <a:r>
              <a:rPr lang="ru-RU"/>
              <a:t>Саратовском </a:t>
            </a:r>
            <a:r>
              <a:rPr lang="ru-RU" smtClean="0"/>
              <a:t>цирке впервые прошел фестиваль </a:t>
            </a:r>
            <a:r>
              <a:rPr lang="ru-RU"/>
              <a:t>циркового </a:t>
            </a:r>
            <a:r>
              <a:rPr lang="ru-RU" smtClean="0"/>
              <a:t>искусства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defPPr/>
          </a:lstStyle>
          <a:p>
            <a:r>
              <a:rPr lang="ru-RU" sz="3200" smtClean="0"/>
              <a:t>А) 2010</a:t>
            </a:r>
          </a:p>
          <a:p>
            <a:r>
              <a:rPr lang="ru-RU" sz="3200" smtClean="0"/>
              <a:t>Б) 2005</a:t>
            </a:r>
          </a:p>
          <a:p>
            <a:r>
              <a:rPr lang="ru-RU" sz="3200" smtClean="0"/>
              <a:t>В) 1999</a:t>
            </a:r>
            <a:endParaRPr lang="ru-RU" sz="320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4100" y="2160589"/>
            <a:ext cx="762000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305939"/>
      </p:ext>
    </p:extLst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>
            <a:defPPr/>
          </a:lstStyle>
          <a:p>
            <a:r>
              <a:rPr lang="ru-RU" smtClean="0"/>
              <a:t>Когда в  </a:t>
            </a:r>
            <a:r>
              <a:rPr lang="ru-RU"/>
              <a:t>Саратовском </a:t>
            </a:r>
            <a:r>
              <a:rPr lang="ru-RU" smtClean="0"/>
              <a:t>цирке впервые прошел фестиваль </a:t>
            </a:r>
            <a:r>
              <a:rPr lang="ru-RU"/>
              <a:t>циркового </a:t>
            </a:r>
            <a:r>
              <a:rPr lang="ru-RU" smtClean="0"/>
              <a:t>искусства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defPPr/>
          </a:lstStyle>
          <a:p>
            <a:r>
              <a:rPr lang="ru-RU" sz="5400" smtClean="0"/>
              <a:t>В) 1999</a:t>
            </a:r>
            <a:endParaRPr lang="ru-RU" sz="540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0" y="1930400"/>
            <a:ext cx="7251700" cy="4832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513673"/>
      </p:ext>
    </p:extLst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" y="2011680"/>
            <a:ext cx="5001305" cy="4206240"/>
          </a:xfrm>
        </p:spPr>
        <p:txBody>
          <a:bodyPr>
            <a:normAutofit/>
          </a:bodyPr>
          <a:lstStyle>
            <a:defPPr/>
          </a:lstStyle>
          <a:p>
            <a:r>
              <a:rPr lang="ru-RU"/>
              <a:t>В настоящее время цирк - это стабильно работающее предприятие. За последние 10 лет цирк неоднократно поощрялся и был награждён штандартом Губернатора области, помещался на областную доску почёта. За отличные результаты был признан Лидером экономического развития и Лучшим налогоплательщиком года в России. Славные традиции, заложенные основателями первого Русского и Саратовского цирка, бережно сохраняются и развиваются. Не случайно цирк гордо носит имя братьев Никитиных.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1306" y="2011680"/>
            <a:ext cx="7012894" cy="4533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464674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 algn="ctr"/>
            <a:r>
              <a:rPr lang="ru-RU" smtClean="0"/>
              <a:t>2. Братьев Никитиных звали</a:t>
            </a:r>
            <a:br>
              <a:rPr lang="ru-RU" smtClean="0"/>
            </a:b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defPPr/>
          </a:lstStyle>
          <a:p>
            <a:r>
              <a:rPr lang="ru-RU" sz="3200" smtClean="0"/>
              <a:t>А) Петр, Аким, Дмитрий</a:t>
            </a:r>
          </a:p>
          <a:p>
            <a:r>
              <a:rPr lang="ru-RU" sz="3200" smtClean="0"/>
              <a:t>Б) Владимир, Николай, Степан</a:t>
            </a:r>
          </a:p>
          <a:p>
            <a:r>
              <a:rPr lang="ru-RU" sz="3200" smtClean="0"/>
              <a:t>В) Игнат, Даниил, Савелий</a:t>
            </a:r>
            <a:endParaRPr lang="ru-RU" sz="320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9328" y="1183612"/>
            <a:ext cx="3913371" cy="5674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283721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 algn="ctr"/>
            <a:r>
              <a:rPr lang="ru-RU" smtClean="0"/>
              <a:t>2. Братьев Никитиных звали</a:t>
            </a:r>
            <a:br>
              <a:rPr lang="ru-RU" smtClean="0"/>
            </a:b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defPPr/>
          </a:lstStyle>
          <a:p>
            <a:r>
              <a:rPr lang="ru-RU" sz="3200" smtClean="0"/>
              <a:t>А) Петр, Аким, Дмитрий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9328" y="1183612"/>
            <a:ext cx="3913371" cy="5674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944558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 algn="ctr"/>
            <a:r>
              <a:rPr lang="ru-RU" smtClean="0"/>
              <a:t>История создания  цирка</a:t>
            </a: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30200" y="1390452"/>
            <a:ext cx="11061700" cy="5078313"/>
          </a:xfrm>
          <a:prstGeom prst="rect">
            <a:avLst/>
          </a:prstGeom>
        </p:spPr>
        <p:txBody>
          <a:bodyPr wrap="square">
            <a:spAutoFit/>
          </a:bodyPr>
          <a:lstStyle>
            <a:defPPr/>
          </a:lstStyle>
          <a:p>
            <a:pPr/>
            <a:endParaRPr lang="ru-RU" smtClean="0"/>
          </a:p>
          <a:p>
            <a:pPr/>
            <a:r>
              <a:rPr lang="ru-RU" smtClean="0"/>
              <a:t>Возвратившись  родной Саратов после длительного гастрольного турне по городам центральной России, братьев Никитины ждала новость: владелец «странствующего» цирка – австрийский подданный Эмануэль Беранек (чех по национальности), пожилой и не очень здоровый человек, уставший от затяжных неудач и убытков, а потому надолго застрявший в Саратове, предложил набирающим силу и предприимчивым братьям войти в дело в качестве компаньонов. Никитины согласились и, сформировав собственную цирковую программу, начали давать представления по уездам Саратовской губернии.</a:t>
            </a:r>
          </a:p>
          <a:p>
            <a:pPr/>
            <a:endParaRPr lang="ru-RU" smtClean="0"/>
          </a:p>
          <a:p>
            <a:pPr/>
            <a:r>
              <a:rPr lang="ru-RU" smtClean="0"/>
              <a:t>Вскоре выяснилось, что командовать делом должен кто-то один, и, дабы избежать надоевших споров и унизительной делёжки выручки, Беранек принял решение продать братьям Никитиным принадлежащее ему «заведение цирка, состоящее из лошадей, фургонов, шапитона, костюмов и прочих принадлежностей».</a:t>
            </a:r>
          </a:p>
          <a:p>
            <a:pPr/>
            <a:endParaRPr lang="ru-RU" smtClean="0"/>
          </a:p>
          <a:p>
            <a:pPr/>
            <a:r>
              <a:rPr lang="ru-RU" smtClean="0"/>
              <a:t>Вскоре  была составлена купчая, где компаньоны обговорили условия передачи циркового имущества и расчёта через Саратовский общественный банк. Так зародился первый русский национальный цирк и заслуга его создания, безусловно, принадлежит братьям Никитиным. До этого дня все цирковые предприятия возглавляли иностранные антрепренёры.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9210298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 algn="ctr"/>
            <a:r>
              <a:rPr lang="ru-RU" smtClean="0"/>
              <a:t>3. Купчая была составлена </a:t>
            </a:r>
            <a:br>
              <a:rPr lang="ru-RU" smtClean="0"/>
            </a:b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defPPr/>
          </a:lstStyle>
          <a:p>
            <a:r>
              <a:rPr lang="ru-RU" sz="2400" smtClean="0"/>
              <a:t>А) 5 декабря 1873 г.</a:t>
            </a:r>
          </a:p>
          <a:p>
            <a:r>
              <a:rPr lang="ru-RU" sz="2400" smtClean="0"/>
              <a:t>Б) 5 декабря 1900 г.</a:t>
            </a:r>
          </a:p>
          <a:p>
            <a:r>
              <a:rPr lang="ru-RU" sz="2400" smtClean="0"/>
              <a:t>В) 5 декабря 1973 г</a:t>
            </a:r>
            <a:endParaRPr lang="ru-RU" sz="2400"/>
          </a:p>
        </p:txBody>
      </p:sp>
    </p:spTree>
    <p:extLst>
      <p:ext uri="{BB962C8B-B14F-4D97-AF65-F5344CB8AC3E}">
        <p14:creationId xmlns:p14="http://schemas.microsoft.com/office/powerpoint/2010/main" val="2798068851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 algn="ctr"/>
            <a:r>
              <a:rPr lang="ru-RU" smtClean="0"/>
              <a:t>3. Купчая была составлена </a:t>
            </a:r>
            <a:br>
              <a:rPr lang="ru-RU" smtClean="0"/>
            </a:b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defPPr/>
          </a:lstStyle>
          <a:p>
            <a:r>
              <a:rPr lang="ru-RU" sz="4400" smtClean="0"/>
              <a:t>А) 5 декабря 1873 г.</a:t>
            </a:r>
          </a:p>
        </p:txBody>
      </p:sp>
    </p:spTree>
    <p:extLst>
      <p:ext uri="{BB962C8B-B14F-4D97-AF65-F5344CB8AC3E}">
        <p14:creationId xmlns:p14="http://schemas.microsoft.com/office/powerpoint/2010/main" val="3807529179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3700" y="284176"/>
            <a:ext cx="11468099" cy="1508760"/>
          </a:xfrm>
        </p:spPr>
        <p:txBody>
          <a:bodyPr>
            <a:normAutofit/>
          </a:bodyPr>
          <a:lstStyle>
            <a:defPPr/>
          </a:lstStyle>
          <a:p>
            <a:pPr algn="ctr"/>
            <a:r>
              <a:rPr lang="ru-RU" smtClean="0">
                <a:solidFill>
                  <a:srgbClr val="202122"/>
                </a:solidFill>
                <a:latin typeface="Arial" panose="020b0604020202020204" pitchFamily="34" charset="0"/>
              </a:rPr>
              <a:t>4. В каком </a:t>
            </a:r>
            <a:r>
              <a:rPr lang="ru-RU">
                <a:solidFill>
                  <a:srgbClr val="202122"/>
                </a:solidFill>
                <a:latin typeface="Arial" panose="020b0604020202020204" pitchFamily="34" charset="0"/>
              </a:rPr>
              <a:t>году братья Никитины построили в Саратове стационарный цирк.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defPPr/>
          </a:lstStyle>
          <a:p>
            <a:r>
              <a:rPr lang="ru-RU" sz="3200" b="1" smtClean="0"/>
              <a:t>А) в 1876</a:t>
            </a:r>
          </a:p>
          <a:p>
            <a:r>
              <a:rPr lang="ru-RU" sz="3200" b="1" smtClean="0"/>
              <a:t>Б) 1875</a:t>
            </a:r>
          </a:p>
          <a:p>
            <a:r>
              <a:rPr lang="ru-RU" sz="3200" b="1" smtClean="0"/>
              <a:t>В) 1900</a:t>
            </a:r>
            <a:endParaRPr lang="ru-RU" sz="3200" b="1"/>
          </a:p>
        </p:txBody>
      </p:sp>
    </p:spTree>
    <p:extLst>
      <p:ext uri="{BB962C8B-B14F-4D97-AF65-F5344CB8AC3E}">
        <p14:creationId xmlns:p14="http://schemas.microsoft.com/office/powerpoint/2010/main" val="1347758781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14393.0"/>
  <p:tag name="AS_RELEASE_DATE" val="2019.12.14"/>
  <p:tag name="AS_TITLE" val="Aspose.Slides for .NET 4.0 Client Profile"/>
  <p:tag name="AS_VERSION" val="19.12"/>
</p:tagLst>
</file>

<file path=ppt/theme/theme1.xml><?xml version="1.0" encoding="utf-8"?>
<a:theme xmlns:r="http://schemas.openxmlformats.org/officeDocument/2006/relationships"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Arial"/>
        <a:cs typeface="Arial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Arial"/>
        <a:cs typeface="Arial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Template>Facet</Template>
  <Company/>
  <PresentationFormat>Широкоэкранный</PresentationFormat>
  <Paragraphs>90</Paragraphs>
  <Slides>34</Slides>
  <Notes>0</Notes>
  <TotalTime>112</TotalTime>
  <HiddenSlides>0</HiddenSlides>
  <MMClips>0</MMClips>
  <ScaleCrop>0</ScaleCrop>
  <HeadingPairs>
    <vt:vector baseType="variant" size="6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baseType="lpstr" size="39">
      <vt:lpstr>Arial</vt:lpstr>
      <vt:lpstr>Trebuchet MS</vt:lpstr>
      <vt:lpstr>Wingdings 3</vt:lpstr>
      <vt:lpstr>PT Sans</vt:lpstr>
      <vt:lpstr>Аспект</vt:lpstr>
      <vt:lpstr>Саратовский цирк</vt:lpstr>
      <vt:lpstr>1. Саратовский цирк носит имя братьев </vt:lpstr>
      <vt:lpstr>Саратовский цирк носит имя братьев </vt:lpstr>
      <vt:lpstr>2. Братьев Никитиных звали</vt:lpstr>
      <vt:lpstr>2. Братьев Никитиных звали</vt:lpstr>
      <vt:lpstr>История создания  цирка</vt:lpstr>
      <vt:lpstr>3. Купчая была составлена </vt:lpstr>
      <vt:lpstr>3. Купчая была составлена </vt:lpstr>
      <vt:lpstr>4. В каком году братья Никитины построили в Саратове стационарный цирк.</vt:lpstr>
      <vt:lpstr>.</vt:lpstr>
      <vt:lpstr>5. Что сейчас находится на месте бывшего здания цирка</vt:lpstr>
      <vt:lpstr>PowerPoint Presentation</vt:lpstr>
      <vt:lpstr>PowerPoint Presentation</vt:lpstr>
      <vt:lpstr>PowerPoint Presentation</vt:lpstr>
      <vt:lpstr>6. Назовите цирковой псевдоним Михаила Румянцева </vt:lpstr>
      <vt:lpstr>6. Цирковой псевдоним Михаила Румянцева </vt:lpstr>
      <vt:lpstr>7. Во время Великой отечественной войны Саратовский цирк, один из немногих, свою деятельность не прекратил, работал, несмотря на все тяготы и лишения военного времени</vt:lpstr>
      <vt:lpstr>В) Вальтер и Мстислав Запашные</vt:lpstr>
      <vt:lpstr>8. На арене Саратовского цирка в 1951 году дебютировал Народный артист СССР Олег Попов как клоун</vt:lpstr>
      <vt:lpstr>8. На арене Саратовского цирка в 1951 году дебютировал Народный артист СССР Олег Попов как клоун</vt:lpstr>
      <vt:lpstr>PowerPoint Presentation</vt:lpstr>
      <vt:lpstr>9. В 1971 году на площади перед главным входом цирка заработал фонтан</vt:lpstr>
      <vt:lpstr>9. В 1971 году на площади перед главным входом цирка заработал фонтан</vt:lpstr>
      <vt:lpstr>10. Цирк был награждён орденом Трудового Красного Знамени</vt:lpstr>
      <vt:lpstr>Цирк был награждён орденом Трудового Красного Знамени</vt:lpstr>
      <vt:lpstr>11. В 1998 году к 125-летию цирка Никитиных фонтан «Одуванчик» украсили бронзовые фигуры стоящих на шарах цирковых животных. Это</vt:lpstr>
      <vt:lpstr>А</vt:lpstr>
      <vt:lpstr>PowerPoint Presentation</vt:lpstr>
      <vt:lpstr>12. Сколько зрителей может вместить современное здание цирка</vt:lpstr>
      <vt:lpstr>Сколько зрителей может вместить современное здание цирка</vt:lpstr>
      <vt:lpstr>PowerPoint Presentation</vt:lpstr>
      <vt:lpstr>13. Когда в  Саратовском цирке впервые прошел фестиваль циркового искусства</vt:lpstr>
      <vt:lpstr>Когда в  Саратовском цирке впервые прошел фестиваль циркового искусства</vt:lpstr>
      <vt:lpstr>PowerPoint Presentation</vt:lpstr>
    </vt:vector>
  </TitlesOfParts>
  <LinksUpToDate>0</LinksUpToDate>
  <SharedDoc>0</SharedDoc>
  <HyperlinksChanged>0</HyperlinksChanged>
  <Application>Aspose.Slides for .NET</Application>
  <AppVersion>19.1200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Саратовский цирк</dc:title>
  <dc:creator>user</dc:creator>
  <cp:lastModifiedBy>user</cp:lastModifiedBy>
  <cp:revision>12</cp:revision>
  <dcterms:created xsi:type="dcterms:W3CDTF">2021-11-22T16:10:59Z</dcterms:created>
  <dcterms:modified xsi:type="dcterms:W3CDTF">2023-06-11T11:03:36Z</dcterms:modified>
</cp:coreProperties>
</file>