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 varScale="1">
        <p:scale>
          <a:sx n="70" d="100"/>
          <a:sy n="70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218" y="908720"/>
            <a:ext cx="73132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latin typeface="Bahnschrift SemiBold Condensed" panose="020B0502040204020203" pitchFamily="34" charset="0"/>
              </a:rPr>
              <a:t>          </a:t>
            </a:r>
            <a:r>
              <a:rPr lang="ru-RU" sz="3600" i="1" dirty="0" smtClean="0">
                <a:latin typeface="Bahnschrift SemiBold Condensed" panose="020B0502040204020203" pitchFamily="34" charset="0"/>
              </a:rPr>
              <a:t>Презентация </a:t>
            </a:r>
            <a:r>
              <a:rPr lang="ru-RU" sz="3600" i="1" dirty="0" smtClean="0">
                <a:latin typeface="Bahnschrift SemiBold Condensed" panose="020B0502040204020203" pitchFamily="34" charset="0"/>
              </a:rPr>
              <a:t>на тему: </a:t>
            </a:r>
          </a:p>
          <a:p>
            <a:r>
              <a:rPr lang="ru-RU" sz="3600" i="1" dirty="0" smtClean="0">
                <a:latin typeface="Bahnschrift SemiBold Condensed" panose="020B0502040204020203" pitchFamily="34" charset="0"/>
              </a:rPr>
              <a:t> </a:t>
            </a:r>
            <a:r>
              <a:rPr lang="ru-RU" sz="3600" i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«</a:t>
            </a:r>
            <a:r>
              <a:rPr lang="ru-RU" sz="32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Сказка как средство, наиболее способствующее пониманию экономических явлений дошкольниками.»  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                                            Подготовила :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                              </a:t>
            </a:r>
            <a:r>
              <a:rPr lang="ru-RU" sz="2400" b="1" dirty="0" err="1" smtClean="0">
                <a:solidFill>
                  <a:srgbClr val="C00000"/>
                </a:solidFill>
              </a:rPr>
              <a:t>Невмержицкая</a:t>
            </a:r>
            <a:r>
              <a:rPr lang="ru-RU" sz="2400" b="1" dirty="0" smtClean="0">
                <a:solidFill>
                  <a:srgbClr val="C00000"/>
                </a:solidFill>
              </a:rPr>
              <a:t> Юлия Станиславовна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001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5"/>
            <a:ext cx="9149961" cy="68535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404663"/>
            <a:ext cx="61321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Сказки о труде :</a:t>
            </a:r>
          </a:p>
          <a:p>
            <a:r>
              <a:rPr lang="ru-RU" dirty="0"/>
              <a:t> </a:t>
            </a:r>
            <a:r>
              <a:rPr lang="ru-RU" dirty="0" smtClean="0"/>
              <a:t>Народные сказки «Терем - теремок»,   «</a:t>
            </a:r>
            <a:r>
              <a:rPr lang="ru-RU" dirty="0" err="1" smtClean="0"/>
              <a:t>Хаврошечка</a:t>
            </a:r>
            <a:r>
              <a:rPr lang="ru-RU" dirty="0" smtClean="0"/>
              <a:t>»,  «Морозко»   </a:t>
            </a:r>
          </a:p>
          <a:p>
            <a:r>
              <a:rPr lang="ru-RU" dirty="0" smtClean="0"/>
              <a:t>«Мужик и медведь»</a:t>
            </a:r>
          </a:p>
          <a:p>
            <a:r>
              <a:rPr lang="ru-RU" dirty="0"/>
              <a:t>А. С. Пушкин «Сказка о попе и  работнике  его </a:t>
            </a:r>
            <a:r>
              <a:rPr lang="ru-RU" dirty="0" err="1"/>
              <a:t>Балде</a:t>
            </a:r>
            <a:r>
              <a:rPr lang="ru-RU" dirty="0"/>
              <a:t>»</a:t>
            </a:r>
          </a:p>
          <a:p>
            <a:r>
              <a:rPr lang="ru-RU" dirty="0"/>
              <a:t>К. Д. Ушинский «Петушок и бобовое зёрнышко»</a:t>
            </a:r>
          </a:p>
          <a:p>
            <a:r>
              <a:rPr lang="ru-RU" dirty="0"/>
              <a:t>К. И. Чуковский «</a:t>
            </a:r>
            <a:r>
              <a:rPr lang="ru-RU" dirty="0" err="1"/>
              <a:t>Федорино</a:t>
            </a:r>
            <a:r>
              <a:rPr lang="ru-RU" dirty="0"/>
              <a:t> горе»</a:t>
            </a:r>
          </a:p>
          <a:p>
            <a:r>
              <a:rPr lang="ru-RU" dirty="0" smtClean="0"/>
              <a:t>Э. Успенский «Трое из Простоквашино»</a:t>
            </a:r>
          </a:p>
          <a:p>
            <a:endParaRPr lang="ru-RU" dirty="0"/>
          </a:p>
          <a:p>
            <a:r>
              <a:rPr lang="ru-RU" sz="2400" b="1" dirty="0" smtClean="0">
                <a:solidFill>
                  <a:srgbClr val="FF0000"/>
                </a:solidFill>
              </a:rPr>
              <a:t>Сказки о бартере:</a:t>
            </a:r>
          </a:p>
          <a:p>
            <a:r>
              <a:rPr lang="ru-RU" dirty="0" smtClean="0"/>
              <a:t>Народные сказки «Лисичка со скалочкой»,    «</a:t>
            </a:r>
            <a:r>
              <a:rPr lang="ru-RU" dirty="0" err="1" smtClean="0"/>
              <a:t>Зайкина</a:t>
            </a:r>
            <a:r>
              <a:rPr lang="ru-RU" dirty="0" smtClean="0"/>
              <a:t> избушка»,   </a:t>
            </a:r>
          </a:p>
          <a:p>
            <a:r>
              <a:rPr lang="ru-RU" dirty="0" smtClean="0"/>
              <a:t>«Выгодное дело»</a:t>
            </a:r>
          </a:p>
          <a:p>
            <a:r>
              <a:rPr lang="ru-RU" dirty="0" smtClean="0"/>
              <a:t>В. Катаев «Дудочка и кувшинчик»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7011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0"/>
            <a:ext cx="9144000" cy="6849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332656"/>
            <a:ext cx="956928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Сказки о деньгах: </a:t>
            </a:r>
          </a:p>
          <a:p>
            <a:r>
              <a:rPr lang="ru-RU" dirty="0" smtClean="0"/>
              <a:t>К. И. Чуковский «Муха - цокотуха», Г. Х. Андерсен «Огниво», </a:t>
            </a:r>
          </a:p>
          <a:p>
            <a:r>
              <a:rPr lang="ru-RU" dirty="0" smtClean="0"/>
              <a:t>А. Н. Толстой «Золотой ключик или приключения Буратино»,</a:t>
            </a:r>
          </a:p>
          <a:p>
            <a:r>
              <a:rPr lang="ru-RU" dirty="0" smtClean="0"/>
              <a:t>Народные сказки  «Лисичка со скалочкой», «</a:t>
            </a:r>
            <a:r>
              <a:rPr lang="ru-RU" dirty="0" err="1" smtClean="0"/>
              <a:t>Зайкина</a:t>
            </a:r>
            <a:r>
              <a:rPr lang="ru-RU" dirty="0" smtClean="0"/>
              <a:t> избушка»,  </a:t>
            </a:r>
          </a:p>
          <a:p>
            <a:r>
              <a:rPr lang="ru-RU" dirty="0" smtClean="0"/>
              <a:t>«Кот и лиса», «Гуси - лебеди», «Золотая антилопа»,  «Али –баба и </a:t>
            </a:r>
          </a:p>
          <a:p>
            <a:r>
              <a:rPr lang="ru-RU" dirty="0"/>
              <a:t> </a:t>
            </a:r>
            <a:r>
              <a:rPr lang="ru-RU" dirty="0" smtClean="0"/>
              <a:t> сорок разбойников»</a:t>
            </a:r>
          </a:p>
          <a:p>
            <a:endParaRPr lang="ru-RU" dirty="0"/>
          </a:p>
          <a:p>
            <a:r>
              <a:rPr lang="ru-RU" sz="2400" b="1" dirty="0" smtClean="0">
                <a:solidFill>
                  <a:srgbClr val="FF0000"/>
                </a:solidFill>
              </a:rPr>
              <a:t>Сказки о рекламе :</a:t>
            </a:r>
          </a:p>
          <a:p>
            <a:r>
              <a:rPr lang="ru-RU" dirty="0" smtClean="0"/>
              <a:t>Народные сказки «Лиса и козёл», «Два мороза»,  «Колобок»,</a:t>
            </a:r>
          </a:p>
          <a:p>
            <a:r>
              <a:rPr lang="ru-RU" dirty="0" smtClean="0"/>
              <a:t>Г. Х. Андерсен  «Новое платье короля», Ш. Перро «Кот в сапогах»,</a:t>
            </a:r>
          </a:p>
          <a:p>
            <a:r>
              <a:rPr lang="ru-RU" dirty="0" smtClean="0"/>
              <a:t>С. Михайлов  «Как старик корову продавал»</a:t>
            </a:r>
          </a:p>
          <a:p>
            <a:endParaRPr lang="ru-RU" dirty="0"/>
          </a:p>
          <a:p>
            <a:r>
              <a:rPr lang="ru-RU" sz="2400" b="1" dirty="0" smtClean="0">
                <a:solidFill>
                  <a:srgbClr val="FF0000"/>
                </a:solidFill>
              </a:rPr>
              <a:t>Чтение и обсуждение сказок о купле – продаже:</a:t>
            </a:r>
          </a:p>
          <a:p>
            <a:r>
              <a:rPr lang="ru-RU" dirty="0" smtClean="0"/>
              <a:t>Народные сказки «Мальчик – с - пальчик», «Чудесная рубашка», </a:t>
            </a:r>
          </a:p>
          <a:p>
            <a:r>
              <a:rPr lang="ru-RU" dirty="0" smtClean="0"/>
              <a:t>                                        С. Т. Аксаков «Как старик корову продавал»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949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" y="0"/>
            <a:ext cx="913611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1916832"/>
            <a:ext cx="724743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Сказка является эффективным средством формирования у старших  дошкольников </a:t>
            </a:r>
          </a:p>
          <a:p>
            <a:r>
              <a:rPr lang="ru-RU" sz="2400" dirty="0" smtClean="0"/>
              <a:t>экономической компетентности,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ервоначальных экономических знаний и</a:t>
            </a:r>
          </a:p>
          <a:p>
            <a:r>
              <a:rPr lang="ru-RU" sz="2400" dirty="0" smtClean="0"/>
              <a:t> умений, развития предпосылок </a:t>
            </a:r>
          </a:p>
          <a:p>
            <a:r>
              <a:rPr lang="ru-RU" sz="2400" dirty="0" smtClean="0"/>
              <a:t>экономического мышления, воспитания </a:t>
            </a:r>
          </a:p>
          <a:p>
            <a:r>
              <a:rPr lang="ru-RU" sz="2400" dirty="0"/>
              <a:t>л</a:t>
            </a:r>
            <a:r>
              <a:rPr lang="ru-RU" sz="2400" dirty="0" smtClean="0"/>
              <a:t>ичностных качеств и эмоционального </a:t>
            </a:r>
          </a:p>
          <a:p>
            <a:r>
              <a:rPr lang="ru-RU" sz="2400" dirty="0" smtClean="0"/>
              <a:t>развития.</a:t>
            </a:r>
          </a:p>
          <a:p>
            <a:endParaRPr lang="ru-RU" sz="2400" dirty="0"/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</a:t>
            </a:r>
            <a:r>
              <a:rPr lang="ru-RU" sz="3200" b="1" i="1" dirty="0" smtClean="0">
                <a:solidFill>
                  <a:srgbClr val="FF0000"/>
                </a:solidFill>
              </a:rPr>
              <a:t>Спасибо </a:t>
            </a:r>
            <a:r>
              <a:rPr lang="ru-RU" sz="3200" b="1" i="1" smtClean="0">
                <a:solidFill>
                  <a:srgbClr val="FF0000"/>
                </a:solidFill>
              </a:rPr>
              <a:t>за внимание! 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005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764704"/>
            <a:ext cx="5688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Цель: </a:t>
            </a:r>
            <a:r>
              <a:rPr lang="ru-RU" sz="3200" dirty="0" smtClean="0"/>
              <a:t>совершенствование профессиональной компетентности педагогов в  вопросах экономического воспитания дошкольников, посредством сказки.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40925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70"/>
            <a:ext cx="9216470" cy="68228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404664"/>
            <a:ext cx="203079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«Сказка </a:t>
            </a:r>
            <a:r>
              <a:rPr lang="ru-RU" sz="2400" dirty="0"/>
              <a:t>для ребенка такое же серьезное и настоящее дело, </a:t>
            </a:r>
            <a:endParaRPr lang="ru-RU" sz="2400" dirty="0" smtClean="0"/>
          </a:p>
          <a:p>
            <a:r>
              <a:rPr lang="ru-RU" sz="2400" dirty="0" smtClean="0"/>
              <a:t>как </a:t>
            </a:r>
            <a:r>
              <a:rPr lang="ru-RU" sz="2400" dirty="0"/>
              <a:t>игра: она нужна ему для того, чтобы определиться, чтобы </a:t>
            </a:r>
            <a:endParaRPr lang="ru-RU" sz="2400" dirty="0" smtClean="0"/>
          </a:p>
          <a:p>
            <a:r>
              <a:rPr lang="ru-RU" sz="2400" dirty="0" smtClean="0"/>
              <a:t>изучить </a:t>
            </a:r>
            <a:r>
              <a:rPr lang="ru-RU" sz="2400" dirty="0"/>
              <a:t>себя, измерить, </a:t>
            </a:r>
            <a:r>
              <a:rPr lang="ru-RU" sz="2400" dirty="0" smtClean="0"/>
              <a:t>оценить </a:t>
            </a:r>
            <a:r>
              <a:rPr lang="ru-RU" sz="2400" dirty="0"/>
              <a:t>свои возможности</a:t>
            </a:r>
            <a:r>
              <a:rPr lang="ru-RU" sz="2400" dirty="0" smtClean="0"/>
              <a:t>». </a:t>
            </a:r>
          </a:p>
          <a:p>
            <a:r>
              <a:rPr lang="ru-RU" sz="2400" dirty="0" smtClean="0"/>
              <a:t>Сказка </a:t>
            </a:r>
            <a:r>
              <a:rPr lang="ru-RU" sz="2400" dirty="0"/>
              <a:t>занимает особое место в жизни ребенка. </a:t>
            </a:r>
            <a:endParaRPr lang="ru-RU" sz="2400" dirty="0" smtClean="0"/>
          </a:p>
          <a:p>
            <a:r>
              <a:rPr lang="ru-RU" sz="2400" dirty="0" smtClean="0"/>
              <a:t>Потребность </a:t>
            </a:r>
            <a:r>
              <a:rPr lang="ru-RU" sz="2400" dirty="0"/>
              <a:t>в ней сохраняется у него на многие годы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Сказка – это средство, с помощью которого происходит </a:t>
            </a:r>
          </a:p>
          <a:p>
            <a:r>
              <a:rPr lang="ru-RU" sz="2400" dirty="0"/>
              <a:t>э</a:t>
            </a:r>
            <a:r>
              <a:rPr lang="ru-RU" sz="2400" dirty="0" smtClean="0"/>
              <a:t>моционально – волевое развитие и духовно – </a:t>
            </a:r>
          </a:p>
          <a:p>
            <a:r>
              <a:rPr lang="ru-RU" sz="2400" dirty="0" smtClean="0"/>
              <a:t>нравственное воспитание дошкольников.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95862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836712"/>
            <a:ext cx="712879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Традиционно, персонажей сказок мы привыкли</a:t>
            </a:r>
          </a:p>
          <a:p>
            <a:pPr algn="ctr"/>
            <a:r>
              <a:rPr lang="ru-RU" sz="2000" dirty="0" smtClean="0"/>
              <a:t> обсуждать с точки зрения категорий </a:t>
            </a:r>
          </a:p>
          <a:p>
            <a:pPr algn="ctr"/>
            <a:r>
              <a:rPr lang="ru-RU" sz="2000" dirty="0"/>
              <a:t>д</a:t>
            </a:r>
            <a:r>
              <a:rPr lang="ru-RU" sz="2000" dirty="0" smtClean="0"/>
              <a:t>обра и зла, хитрости и глупости, трудолюбия и лености.</a:t>
            </a:r>
          </a:p>
          <a:p>
            <a:pPr algn="ctr"/>
            <a:r>
              <a:rPr lang="ru-RU" sz="2000" dirty="0" smtClean="0"/>
              <a:t> Понимание многих экономических явлений, развитию</a:t>
            </a:r>
          </a:p>
          <a:p>
            <a:pPr algn="ctr"/>
            <a:r>
              <a:rPr lang="ru-RU" sz="2000" dirty="0"/>
              <a:t> </a:t>
            </a:r>
            <a:r>
              <a:rPr lang="ru-RU" sz="2000" dirty="0" smtClean="0"/>
              <a:t>познавательного интереса к экономике, созданию </a:t>
            </a:r>
          </a:p>
          <a:p>
            <a:pPr algn="ctr"/>
            <a:r>
              <a:rPr lang="ru-RU" sz="2000" dirty="0"/>
              <a:t>п</a:t>
            </a:r>
            <a:r>
              <a:rPr lang="ru-RU" sz="2000" dirty="0" smtClean="0"/>
              <a:t>оложительной мотивации к её изучению в </a:t>
            </a:r>
          </a:p>
          <a:p>
            <a:pPr algn="ctr"/>
            <a:r>
              <a:rPr lang="ru-RU" sz="2000" dirty="0"/>
              <a:t> </a:t>
            </a:r>
            <a:r>
              <a:rPr lang="ru-RU" sz="2000" dirty="0" smtClean="0"/>
              <a:t>                      значительной степени способствует Сказка.</a:t>
            </a:r>
          </a:p>
          <a:p>
            <a:pPr algn="ctr"/>
            <a:r>
              <a:rPr lang="ru-RU" sz="2000" dirty="0" smtClean="0"/>
              <a:t>                        Любая сказка  (народная или авторская)  «обучает </a:t>
            </a:r>
          </a:p>
          <a:p>
            <a:pPr algn="ctr"/>
            <a:r>
              <a:rPr lang="ru-RU" sz="2000" dirty="0" smtClean="0"/>
              <a:t>                    и воспитывает», то есть несёт в себе большой </a:t>
            </a:r>
          </a:p>
          <a:p>
            <a:pPr algn="ctr"/>
            <a:r>
              <a:rPr lang="ru-RU" sz="2000" dirty="0" smtClean="0"/>
              <a:t>       образовательный и воспитательный потенциал.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91093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654"/>
            <a:ext cx="9144000" cy="68886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764704"/>
            <a:ext cx="8770867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У сказок множество функций ориентируемых на освоение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 экономических понятий :</a:t>
            </a:r>
          </a:p>
          <a:p>
            <a:r>
              <a:rPr lang="ru-RU" dirty="0"/>
              <a:t> </a:t>
            </a:r>
            <a:r>
              <a:rPr lang="ru-RU" dirty="0" smtClean="0"/>
              <a:t>   - Сказка помогает реализовывать эмоциональные и познавательные </a:t>
            </a:r>
          </a:p>
          <a:p>
            <a:r>
              <a:rPr lang="ru-RU" dirty="0" smtClean="0"/>
              <a:t>потребности ребёнка</a:t>
            </a:r>
          </a:p>
          <a:p>
            <a:r>
              <a:rPr lang="ru-RU" dirty="0" smtClean="0"/>
              <a:t>   - пробуждает фантазию, творческую активность</a:t>
            </a:r>
          </a:p>
          <a:p>
            <a:r>
              <a:rPr lang="ru-RU" dirty="0"/>
              <a:t> </a:t>
            </a:r>
            <a:r>
              <a:rPr lang="ru-RU" dirty="0" smtClean="0"/>
              <a:t>  - способствует пониманию внутреннего мира людей</a:t>
            </a:r>
          </a:p>
          <a:p>
            <a:r>
              <a:rPr lang="ru-RU" dirty="0" smtClean="0"/>
              <a:t>   - знакомит с лексическими особенностями народного и литературного </a:t>
            </a:r>
          </a:p>
          <a:p>
            <a:r>
              <a:rPr lang="ru-RU" dirty="0" smtClean="0"/>
              <a:t>языка</a:t>
            </a:r>
          </a:p>
          <a:p>
            <a:r>
              <a:rPr lang="ru-RU" dirty="0"/>
              <a:t> </a:t>
            </a:r>
            <a:r>
              <a:rPr lang="ru-RU" dirty="0" smtClean="0"/>
              <a:t>  - помогает формированию умению мысленно действовать в </a:t>
            </a:r>
          </a:p>
          <a:p>
            <a:r>
              <a:rPr lang="ru-RU" dirty="0" smtClean="0"/>
              <a:t>воображаемой ситуации</a:t>
            </a:r>
          </a:p>
          <a:p>
            <a:r>
              <a:rPr lang="ru-RU" dirty="0"/>
              <a:t> </a:t>
            </a:r>
            <a:r>
              <a:rPr lang="ru-RU" dirty="0" smtClean="0"/>
              <a:t>  - помогает преодолеть негативные стороны формирующейся личности.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801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490495"/>
            <a:ext cx="75643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Задачи</a:t>
            </a:r>
            <a:r>
              <a:rPr lang="ru-RU" sz="2400" b="1" dirty="0">
                <a:solidFill>
                  <a:srgbClr val="FF0000"/>
                </a:solidFill>
              </a:rPr>
              <a:t>: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457200" indent="-457200">
              <a:buAutoNum type="arabicPeriod"/>
            </a:pPr>
            <a:r>
              <a:rPr lang="ru-RU" sz="2000" dirty="0" smtClean="0"/>
              <a:t>Построить </a:t>
            </a:r>
            <a:r>
              <a:rPr lang="ru-RU" sz="2000" dirty="0"/>
              <a:t>систему применения сказок, позволяющую вводить </a:t>
            </a:r>
            <a:endParaRPr lang="ru-RU" sz="2000" dirty="0" smtClean="0"/>
          </a:p>
          <a:p>
            <a:r>
              <a:rPr lang="ru-RU" sz="2000" dirty="0" smtClean="0"/>
              <a:t>детей </a:t>
            </a:r>
            <a:r>
              <a:rPr lang="ru-RU" sz="2000" dirty="0"/>
              <a:t>в новую – экономическую – </a:t>
            </a:r>
            <a:r>
              <a:rPr lang="ru-RU" sz="2000" dirty="0" smtClean="0"/>
              <a:t>сферу </a:t>
            </a:r>
            <a:r>
              <a:rPr lang="ru-RU" sz="2000" dirty="0"/>
              <a:t>социальной жизни людей </a:t>
            </a:r>
            <a:endParaRPr lang="ru-RU" sz="2000" dirty="0" smtClean="0"/>
          </a:p>
          <a:p>
            <a:r>
              <a:rPr lang="ru-RU" sz="2000" dirty="0" smtClean="0"/>
              <a:t>и </a:t>
            </a:r>
            <a:r>
              <a:rPr lang="ru-RU" sz="2000" dirty="0"/>
              <a:t>способствующую формированию нравственных качеств, </a:t>
            </a:r>
            <a:endParaRPr lang="ru-RU" sz="2000" dirty="0" smtClean="0"/>
          </a:p>
          <a:p>
            <a:r>
              <a:rPr lang="ru-RU" sz="2000" dirty="0" smtClean="0"/>
              <a:t>необходимых </a:t>
            </a:r>
            <a:r>
              <a:rPr lang="ru-RU" sz="2000" dirty="0"/>
              <a:t>в экономической деятельности. </a:t>
            </a:r>
            <a:endParaRPr lang="ru-RU" sz="2000" dirty="0" smtClean="0"/>
          </a:p>
          <a:p>
            <a:r>
              <a:rPr lang="ru-RU" sz="2000" dirty="0" smtClean="0"/>
              <a:t>2. </a:t>
            </a:r>
            <a:r>
              <a:rPr lang="ru-RU" sz="2000" dirty="0"/>
              <a:t>Разработать методику использования сказок с </a:t>
            </a:r>
            <a:endParaRPr lang="ru-RU" sz="2000" dirty="0" smtClean="0"/>
          </a:p>
          <a:p>
            <a:r>
              <a:rPr lang="ru-RU" sz="2000" dirty="0" smtClean="0"/>
              <a:t>целью </a:t>
            </a:r>
            <a:r>
              <a:rPr lang="ru-RU" sz="2000" dirty="0"/>
              <a:t>экономического образования </a:t>
            </a:r>
            <a:r>
              <a:rPr lang="ru-RU" sz="2000" dirty="0" smtClean="0"/>
              <a:t>дошкольников.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88495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620688"/>
            <a:ext cx="782830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Выделяют несколько групп сказок,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ориентированных на освоение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экономических понятий :</a:t>
            </a:r>
          </a:p>
          <a:p>
            <a:endParaRPr lang="ru-RU" dirty="0" smtClean="0"/>
          </a:p>
          <a:p>
            <a:r>
              <a:rPr lang="ru-RU" dirty="0" smtClean="0"/>
              <a:t>1.сказки</a:t>
            </a:r>
            <a:r>
              <a:rPr lang="ru-RU" dirty="0"/>
              <a:t>, раскрывающие потребности (в </a:t>
            </a:r>
            <a:endParaRPr lang="ru-RU" dirty="0" smtClean="0"/>
          </a:p>
          <a:p>
            <a:r>
              <a:rPr lang="ru-RU" dirty="0" smtClean="0"/>
              <a:t>производстве </a:t>
            </a:r>
            <a:r>
              <a:rPr lang="ru-RU" dirty="0"/>
              <a:t>и </a:t>
            </a:r>
            <a:r>
              <a:rPr lang="ru-RU" dirty="0" smtClean="0"/>
              <a:t>потреблении </a:t>
            </a:r>
            <a:r>
              <a:rPr lang="ru-RU" dirty="0"/>
              <a:t>товаров, в их сбыте, </a:t>
            </a:r>
            <a:endParaRPr lang="ru-RU" dirty="0" smtClean="0"/>
          </a:p>
          <a:p>
            <a:r>
              <a:rPr lang="ru-RU" dirty="0" smtClean="0"/>
              <a:t>распределении</a:t>
            </a:r>
            <a:r>
              <a:rPr lang="ru-RU" dirty="0"/>
              <a:t>) и </a:t>
            </a:r>
            <a:r>
              <a:rPr lang="ru-RU" dirty="0" smtClean="0"/>
              <a:t>возможности </a:t>
            </a:r>
            <a:r>
              <a:rPr lang="ru-RU" dirty="0"/>
              <a:t>их удовлетворения </a:t>
            </a:r>
            <a:endParaRPr lang="ru-RU" dirty="0" smtClean="0"/>
          </a:p>
          <a:p>
            <a:r>
              <a:rPr lang="ru-RU" dirty="0" smtClean="0"/>
              <a:t>(«</a:t>
            </a:r>
            <a:r>
              <a:rPr lang="ru-RU" dirty="0"/>
              <a:t>Мохнатый, </a:t>
            </a:r>
            <a:r>
              <a:rPr lang="ru-RU" dirty="0" smtClean="0"/>
              <a:t>крылатый </a:t>
            </a:r>
            <a:r>
              <a:rPr lang="ru-RU" dirty="0"/>
              <a:t>да масляный», «Вершки и </a:t>
            </a:r>
            <a:endParaRPr lang="ru-RU" dirty="0" smtClean="0"/>
          </a:p>
          <a:p>
            <a:r>
              <a:rPr lang="ru-RU" dirty="0" smtClean="0"/>
              <a:t>корешки»). С  их помощью у детей формируются </a:t>
            </a:r>
          </a:p>
          <a:p>
            <a:r>
              <a:rPr lang="ru-RU" dirty="0" smtClean="0"/>
              <a:t>представления  о видах потребностей (материальные, </a:t>
            </a:r>
          </a:p>
          <a:p>
            <a:r>
              <a:rPr lang="ru-RU" dirty="0" smtClean="0"/>
              <a:t>духовные и социальные), дети устанавливают </a:t>
            </a:r>
          </a:p>
          <a:p>
            <a:r>
              <a:rPr lang="ru-RU" dirty="0" smtClean="0"/>
              <a:t>взаимосвязь потребностей и возможностей, </a:t>
            </a:r>
          </a:p>
          <a:p>
            <a:r>
              <a:rPr lang="ru-RU" dirty="0" smtClean="0"/>
              <a:t>знакомятся с понятиями: потребности, возможности,</a:t>
            </a:r>
          </a:p>
          <a:p>
            <a:r>
              <a:rPr lang="ru-RU" dirty="0" smtClean="0"/>
              <a:t> долг, обязанность.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787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836712"/>
            <a:ext cx="112886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2. сказки показывающие  быт семьи, традиции, </a:t>
            </a:r>
          </a:p>
          <a:p>
            <a:r>
              <a:rPr lang="ru-RU" dirty="0" smtClean="0"/>
              <a:t>особенности ведения домашнего хозяйства</a:t>
            </a:r>
          </a:p>
          <a:p>
            <a:r>
              <a:rPr lang="ru-RU" dirty="0"/>
              <a:t> </a:t>
            </a:r>
            <a:r>
              <a:rPr lang="ru-RU" dirty="0" smtClean="0"/>
              <a:t>«Морозко», </a:t>
            </a:r>
          </a:p>
          <a:p>
            <a:r>
              <a:rPr lang="ru-RU" dirty="0" smtClean="0"/>
              <a:t>3. сказки, знакомящие с понятиями  «деньги»,</a:t>
            </a:r>
          </a:p>
          <a:p>
            <a:r>
              <a:rPr lang="ru-RU" dirty="0" smtClean="0"/>
              <a:t> «расходы»,  «доходы», экономическими </a:t>
            </a:r>
          </a:p>
          <a:p>
            <a:r>
              <a:rPr lang="ru-RU" dirty="0" smtClean="0"/>
              <a:t>категориями : труд, распределение, обмен, </a:t>
            </a:r>
          </a:p>
          <a:p>
            <a:r>
              <a:rPr lang="ru-RU" dirty="0" smtClean="0"/>
              <a:t>производство, «Лев Толстой «Буратино». </a:t>
            </a:r>
          </a:p>
          <a:p>
            <a:r>
              <a:rPr lang="ru-RU" dirty="0" smtClean="0"/>
              <a:t>Они формируют представление детей о достоинстве </a:t>
            </a:r>
          </a:p>
          <a:p>
            <a:r>
              <a:rPr lang="ru-RU" dirty="0"/>
              <a:t>д</a:t>
            </a:r>
            <a:r>
              <a:rPr lang="ru-RU" dirty="0" smtClean="0"/>
              <a:t>енег, воспитывают бережливость, трудолюбие.</a:t>
            </a:r>
          </a:p>
          <a:p>
            <a:r>
              <a:rPr lang="ru-RU" dirty="0"/>
              <a:t>4. сказки, помогающие понять значение таких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экономических» качеств личности, </a:t>
            </a:r>
          </a:p>
          <a:p>
            <a:r>
              <a:rPr lang="ru-RU" dirty="0"/>
              <a:t>как экономность, предприимчивость, расчетливость,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практичность </a:t>
            </a:r>
            <a:r>
              <a:rPr lang="ru-RU" dirty="0"/>
              <a:t>и др. («Кот в сапогах»).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475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0"/>
            <a:ext cx="9144000" cy="6849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32656"/>
            <a:ext cx="693990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Сказки отражающие труд людей:</a:t>
            </a:r>
          </a:p>
          <a:p>
            <a:r>
              <a:rPr lang="ru-RU" dirty="0"/>
              <a:t> </a:t>
            </a:r>
            <a:r>
              <a:rPr lang="ru-RU" dirty="0" smtClean="0"/>
              <a:t>«Терем - теремок» ,    «</a:t>
            </a:r>
            <a:r>
              <a:rPr lang="ru-RU" dirty="0" err="1" smtClean="0"/>
              <a:t>Хаврошечка</a:t>
            </a:r>
            <a:r>
              <a:rPr lang="ru-RU" dirty="0" smtClean="0"/>
              <a:t>»,   «Морозко»,    «Мужик и медведь» </a:t>
            </a:r>
          </a:p>
          <a:p>
            <a:r>
              <a:rPr lang="ru-RU" dirty="0" smtClean="0"/>
              <a:t>А. С. Пушкин «Сказка о попе и  работнике  его </a:t>
            </a:r>
            <a:r>
              <a:rPr lang="ru-RU" dirty="0" err="1" smtClean="0"/>
              <a:t>Балде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К. Д. Ушинский «Петушок и бобовое зёрнышко»</a:t>
            </a:r>
          </a:p>
          <a:p>
            <a:r>
              <a:rPr lang="ru-RU" dirty="0" smtClean="0"/>
              <a:t>К. И. Чуковский «</a:t>
            </a:r>
            <a:r>
              <a:rPr lang="ru-RU" dirty="0" err="1" smtClean="0"/>
              <a:t>Федорино</a:t>
            </a:r>
            <a:r>
              <a:rPr lang="ru-RU" dirty="0" smtClean="0"/>
              <a:t> горе»</a:t>
            </a:r>
          </a:p>
          <a:p>
            <a:endParaRPr lang="ru-RU" dirty="0" smtClean="0"/>
          </a:p>
          <a:p>
            <a:r>
              <a:rPr lang="ru-RU" sz="2400" b="1" dirty="0" smtClean="0">
                <a:solidFill>
                  <a:srgbClr val="FF0000"/>
                </a:solidFill>
              </a:rPr>
              <a:t>Сказки о потребностях и возможностях:</a:t>
            </a:r>
          </a:p>
          <a:p>
            <a:r>
              <a:rPr lang="ru-RU" dirty="0"/>
              <a:t> </a:t>
            </a:r>
            <a:r>
              <a:rPr lang="ru-RU" dirty="0" smtClean="0"/>
              <a:t>Народные сказки  «Жадная старуха», </a:t>
            </a:r>
          </a:p>
          <a:p>
            <a:r>
              <a:rPr lang="ru-RU" dirty="0" smtClean="0"/>
              <a:t>«Иван – царевич и серый волк»,  «Как коза избушку построила»</a:t>
            </a:r>
          </a:p>
          <a:p>
            <a:r>
              <a:rPr lang="ru-RU" dirty="0" smtClean="0"/>
              <a:t>   А. С. Пушкин  «Сказка о рыбаке и рыбке»</a:t>
            </a:r>
          </a:p>
          <a:p>
            <a:r>
              <a:rPr lang="ru-RU" dirty="0" smtClean="0"/>
              <a:t>       К. </a:t>
            </a:r>
            <a:r>
              <a:rPr lang="ru-RU" dirty="0" err="1" smtClean="0"/>
              <a:t>И.Чуковский</a:t>
            </a:r>
            <a:r>
              <a:rPr lang="ru-RU" dirty="0" smtClean="0"/>
              <a:t>  «Телефон»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7398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792</Words>
  <Application>Microsoft Office PowerPoint</Application>
  <PresentationFormat>Экран (4:3)</PresentationFormat>
  <Paragraphs>118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W</cp:lastModifiedBy>
  <cp:revision>19</cp:revision>
  <dcterms:created xsi:type="dcterms:W3CDTF">2023-03-16T09:36:17Z</dcterms:created>
  <dcterms:modified xsi:type="dcterms:W3CDTF">2023-04-26T18:30:25Z</dcterms:modified>
</cp:coreProperties>
</file>