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3" r:id="rId2"/>
    <p:sldId id="294" r:id="rId3"/>
    <p:sldId id="298" r:id="rId4"/>
    <p:sldId id="299" r:id="rId5"/>
    <p:sldId id="297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78" r:id="rId15"/>
    <p:sldId id="379" r:id="rId16"/>
    <p:sldId id="308" r:id="rId17"/>
    <p:sldId id="314" r:id="rId18"/>
    <p:sldId id="309" r:id="rId19"/>
    <p:sldId id="383" r:id="rId20"/>
    <p:sldId id="310" r:id="rId21"/>
    <p:sldId id="311" r:id="rId22"/>
    <p:sldId id="281" r:id="rId23"/>
    <p:sldId id="333" r:id="rId24"/>
    <p:sldId id="381" r:id="rId25"/>
    <p:sldId id="384" r:id="rId26"/>
    <p:sldId id="312" r:id="rId27"/>
    <p:sldId id="313" r:id="rId28"/>
    <p:sldId id="276" r:id="rId29"/>
    <p:sldId id="315" r:id="rId30"/>
    <p:sldId id="380" r:id="rId31"/>
    <p:sldId id="296" r:id="rId32"/>
    <p:sldId id="316" r:id="rId33"/>
    <p:sldId id="317" r:id="rId34"/>
    <p:sldId id="38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704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54283-3F5A-47AF-B94F-ADC2F473762E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964E8-26A9-4E09-B9AE-4299D2C3D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E%D0%BB%D0%BD%D0%BE%D0%BB%D1%83%D0%BD%D0%B8%D0%B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hyperlink" Target="https://ru.wikipedia.org/wiki/%D0%92%D1%80%D0%B5%D0%BC%D0%B5%D0%BD%D0%B0_%D0%B3%D0%BE%D0%B4%D0%B0" TargetMode="External"/><Relationship Id="rId4" Type="http://schemas.openxmlformats.org/officeDocument/2006/relationships/hyperlink" Target="https://ru.wikipedia.org/wiki/%D0%93%D0%BE%D0%BB%D1%83%D0%B1%D0%B0%D1%8F_%D0%BB%D1%83%D0%BD%D0%B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/index.php?title=%D0%A3%D0%B1%D1%8B%D0%B2%D0%B0%D1%8E%D1%89%D0%B0%D1%8F_%D0%BB%D1%83%D0%BD%D0%B0&amp;action=edit&amp;redlink=1" TargetMode="External"/><Relationship Id="rId3" Type="http://schemas.openxmlformats.org/officeDocument/2006/relationships/hyperlink" Target="https://ru.wikipedia.org/wiki/%D0%9D%D0%BE%D0%B2%D0%BE%D0%BB%D1%83%D0%BD%D0%B8%D0%B5" TargetMode="External"/><Relationship Id="rId7" Type="http://schemas.openxmlformats.org/officeDocument/2006/relationships/hyperlink" Target="https://ru.wikipedia.org/wiki/%D0%9F%D0%BE%D0%BB%D0%BD%D0%BE%D0%BB%D1%83%D0%BD%D0%B8%D0%B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/index.php?title=%D0%9F%D1%80%D0%B8%D0%B1%D1%8B%D0%B2%D0%B0%D1%8E%D1%89%D0%B0%D1%8F_%D0%BB%D1%83%D0%BD%D0%B0&amp;action=edit&amp;redlink=1" TargetMode="External"/><Relationship Id="rId11" Type="http://schemas.openxmlformats.org/officeDocument/2006/relationships/image" Target="../media/image24.png"/><Relationship Id="rId5" Type="http://schemas.openxmlformats.org/officeDocument/2006/relationships/hyperlink" Target="https://ru.wikipedia.org/wiki/%D0%9F%D0%B5%D1%80%D0%B2%D0%B0%D1%8F_%D1%87%D0%B5%D1%82%D0%B2%D0%B5%D1%80%D1%82%D1%8C" TargetMode="External"/><Relationship Id="rId10" Type="http://schemas.openxmlformats.org/officeDocument/2006/relationships/hyperlink" Target="https://ru.wikipedia.org/w/index.php?title=%D0%A1%D1%82%D0%B0%D1%80%D0%B0%D1%8F_%D0%BB%D1%83%D0%BD%D0%B0&amp;action=edit&amp;redlink=1" TargetMode="External"/><Relationship Id="rId4" Type="http://schemas.openxmlformats.org/officeDocument/2006/relationships/hyperlink" Target="https://ru.wikipedia.org/wiki/%D0%9D%D0%B5%D0%BE%D0%BC%D0%B5%D0%BD%D0%B8%D1%8F" TargetMode="External"/><Relationship Id="rId9" Type="http://schemas.openxmlformats.org/officeDocument/2006/relationships/hyperlink" Target="https://ru.wikipedia.org/w/index.php?title=%D0%9F%D0%BE%D1%81%D0%BB%D0%B5%D0%B4%D0%BD%D1%8F%D1%8F_%D1%87%D0%B5%D1%82%D0%B2%D0%B5%D1%80%D1%82%D1%8C&amp;action=edit&amp;redlink=1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Mond_Phasen_South.svg?uselang=ru" TargetMode="External"/><Relationship Id="rId7" Type="http://schemas.openxmlformats.org/officeDocument/2006/relationships/image" Target="../media/image32.png"/><Relationship Id="rId2" Type="http://schemas.openxmlformats.org/officeDocument/2006/relationships/hyperlink" Target="https://commons.wikimedia.org/wiki/File:Mond_Phasen.svg?uselang=r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hyperlink" Target="https://commons.wikimedia.org/wiki/File:Mond_Phasen_Equator.svg?uselang=ru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 чем  размышляют поэты?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rgbClr val="FFC000"/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2600" dirty="0" smtClean="0"/>
              <a:t>На </a:t>
            </a:r>
            <a:r>
              <a:rPr lang="ru-RU" sz="2600" dirty="0"/>
              <a:t>горе Фудзияма</a:t>
            </a:r>
            <a:br>
              <a:rPr lang="ru-RU" sz="2600" dirty="0"/>
            </a:br>
            <a:r>
              <a:rPr lang="ru-RU" sz="2600" dirty="0"/>
              <a:t>Два учёных японца</a:t>
            </a:r>
            <a:br>
              <a:rPr lang="ru-RU" sz="2600" dirty="0"/>
            </a:br>
            <a:r>
              <a:rPr lang="ru-RU" sz="2600" dirty="0"/>
              <a:t>Глядели прямо</a:t>
            </a:r>
            <a:br>
              <a:rPr lang="ru-RU" sz="2600" dirty="0"/>
            </a:br>
            <a:r>
              <a:rPr lang="ru-RU" sz="2600" dirty="0"/>
              <a:t>На солнце.</a:t>
            </a:r>
            <a:br>
              <a:rPr lang="ru-RU" sz="2600" dirty="0"/>
            </a:br>
            <a:r>
              <a:rPr lang="ru-RU" sz="2600" dirty="0"/>
              <a:t>Солнце было скрыто</a:t>
            </a:r>
            <a:br>
              <a:rPr lang="ru-RU" sz="2600" dirty="0"/>
            </a:br>
            <a:r>
              <a:rPr lang="ru-RU" sz="2600" dirty="0"/>
              <a:t>Тенью.</a:t>
            </a:r>
            <a:br>
              <a:rPr lang="ru-RU" sz="2600" dirty="0"/>
            </a:br>
            <a:r>
              <a:rPr lang="ru-RU" sz="2600" dirty="0"/>
              <a:t>Было полное затменье.</a:t>
            </a:r>
            <a:br>
              <a:rPr lang="ru-RU" sz="2600" dirty="0"/>
            </a:br>
            <a:r>
              <a:rPr lang="ru-RU" sz="2600" dirty="0"/>
              <a:t>Но японцы</a:t>
            </a:r>
            <a:br>
              <a:rPr lang="ru-RU" sz="2600" dirty="0"/>
            </a:br>
            <a:r>
              <a:rPr lang="ru-RU" sz="2600" dirty="0"/>
              <a:t>Были учёные</a:t>
            </a:r>
            <a:br>
              <a:rPr lang="ru-RU" sz="2600" dirty="0"/>
            </a:br>
            <a:r>
              <a:rPr lang="ru-RU" sz="2600" dirty="0"/>
              <a:t>И глядели в стекло</a:t>
            </a:r>
            <a:br>
              <a:rPr lang="ru-RU" sz="2600" dirty="0"/>
            </a:br>
            <a:r>
              <a:rPr lang="ru-RU" sz="2600" dirty="0"/>
              <a:t>Закопчённое</a:t>
            </a:r>
            <a:r>
              <a:rPr lang="ru-RU" sz="2600" dirty="0" smtClean="0"/>
              <a:t>.</a:t>
            </a:r>
          </a:p>
          <a:p>
            <a:pPr algn="r">
              <a:buNone/>
            </a:pPr>
            <a:r>
              <a:rPr lang="ru-RU" sz="2600" dirty="0" smtClean="0"/>
              <a:t>Генрих Сапгир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1025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323528" y="1813466"/>
            <a:ext cx="4032448" cy="378565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 Unicode MS" pitchFamily="34" charset="-128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 Unicode MS" pitchFamily="34" charset="-128"/>
              </a:rPr>
              <a:t>В венце багряных туч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 Unicode MS" pitchFamily="34" charset="-128"/>
              </a:rPr>
              <a:t>с востока солнце встало,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 Unicode MS" pitchFamily="34" charset="-128"/>
              </a:rPr>
              <a:t>      Луна на западе печальна и бледна,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 Unicode MS" pitchFamily="34" charset="-128"/>
              </a:rPr>
              <a:t>      Фиалка клонится, росой отягчена,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 Unicode MS" pitchFamily="34" charset="-128"/>
              </a:rPr>
              <a:t>      А роза от зари румянцем запылала.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 Unicode MS" pitchFamily="34" charset="-128"/>
              </a:rPr>
              <a:t>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 Unicode MS" pitchFamily="34" charset="-128"/>
              </a:rPr>
              <a:t>            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 Unicode MS" pitchFamily="34" charset="-128"/>
              </a:rPr>
              <a:t>Адам Мицкевич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www.ephotozine.com/articles/astronomy-photographer-of-the-year-2019--people-s-choice--revealed--34518/images/A-Titanium-Moon-Miguel-Cla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0264"/>
            <a:ext cx="6948264" cy="69482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020272" y="188640"/>
            <a:ext cx="2123728" cy="54726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Видимая сторона Луны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-4693"/>
            <a:ext cx="9144000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Движение Луны вокруг Земли очень сложное. Поэтому его изучение является одной из самых трудных задач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небесной механики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Однако при наблюдении за Луной с Земли мы с вами легко можем наблюдать изменение её вида.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Луна не имеет собственного свечения — она лишь отражает Солнечный свет. В свою очередь, Солнце освещает лишь половину лунного шара. Поэтому, по мере движения Луны по своей орбите её видимая освещённая часть постоянно меняется — происходит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смена лунных фаз.</a:t>
            </a:r>
            <a:endParaRPr kumimoji="0" lang="ru-RU" sz="20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1" name="Picture 3" descr="https://i.ytimg.com/vi/_-hk9NosA0g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7857" y="2708920"/>
            <a:ext cx="7376143" cy="414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753600" cy="6505576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-81659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Кстати, освещённая сторона Луны всегда указывает в сторону Солнца, даже если оно скрыто за горизонтом. А линия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светораздела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отделяющая освещённую часть Луны от неосвещённой, называется 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терминатором.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08-dvizhenie-i-fazy-luny.files/image0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484784"/>
            <a:ext cx="4680520" cy="440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" y="5877273"/>
            <a:ext cx="9144000" cy="98072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Терминатор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линия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светораздела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отделяющая освещённую часть Луны от неосвещённой.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-37791"/>
            <a:ext cx="9144000" cy="120032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Принято различать четыре основные фазы Луны: новолуние, первая четверть, полнолуние и последняя четверть.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08-dvizhenie-i-fazy-luny.files/image0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350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4723113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Фаза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новолуния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наступает тогда, когда Луна проходит между Солнцем и Землёй. В этот момент мы её не видим, так как она обращена к нам своей тёмной стороной и располагается где-то недалеко от Солнца.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Через пару дней в западной части неба появляется и продолжает расти узкий и яркий серп молодой Луны. Иногда при этом можно наблюдать и остальную часть Луны, которая светиться тусклым сероватым свечением, так называемым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пепельным светом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Это явление объясняется тем, что лунный серп освещается непосредственно Солнцем, а остальная часть её поверхности — рассеянным солнечным светом, отражённым Землёй.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5425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756576" cy="92333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chemeClr val="accent2"/>
                </a:solidFill>
              </a:rPr>
              <a:t>Пепельный</a:t>
            </a:r>
            <a:r>
              <a:rPr lang="ru-RU" u="sng" dirty="0" smtClean="0">
                <a:solidFill>
                  <a:schemeClr val="accent2"/>
                </a:solidFill>
              </a:rPr>
              <a:t> </a:t>
            </a:r>
            <a:r>
              <a:rPr lang="ru-RU" b="1" u="sng" dirty="0" smtClean="0">
                <a:solidFill>
                  <a:schemeClr val="accent2"/>
                </a:solidFill>
              </a:rPr>
              <a:t>свет</a:t>
            </a:r>
            <a:r>
              <a:rPr lang="ru-RU" u="sng" dirty="0" smtClean="0">
                <a:solidFill>
                  <a:schemeClr val="accent2"/>
                </a:solidFill>
              </a:rPr>
              <a:t> </a:t>
            </a:r>
            <a:r>
              <a:rPr lang="ru-RU" b="1" u="sng" dirty="0" smtClean="0">
                <a:solidFill>
                  <a:schemeClr val="accent2"/>
                </a:solidFill>
              </a:rPr>
              <a:t>Луны</a:t>
            </a:r>
            <a:r>
              <a:rPr lang="ru-RU" dirty="0" smtClean="0"/>
              <a:t> — слабое свечение части </a:t>
            </a:r>
            <a:r>
              <a:rPr lang="ru-RU" b="1" dirty="0" smtClean="0"/>
              <a:t>Луны</a:t>
            </a:r>
            <a:r>
              <a:rPr lang="ru-RU" dirty="0" smtClean="0"/>
              <a:t>, не освещённой прямым солнечным </a:t>
            </a:r>
            <a:r>
              <a:rPr lang="ru-RU" b="1" dirty="0" smtClean="0"/>
              <a:t>светом</a:t>
            </a:r>
            <a:r>
              <a:rPr lang="ru-RU" dirty="0" smtClean="0"/>
              <a:t>. Имеет характерный </a:t>
            </a:r>
            <a:r>
              <a:rPr lang="ru-RU" b="1" dirty="0" smtClean="0"/>
              <a:t>пепельный</a:t>
            </a:r>
            <a:r>
              <a:rPr lang="ru-RU" dirty="0" smtClean="0"/>
              <a:t> цвет. Наблюдается незадолго до и вскоре после новолуния (в начале первой четверти и в конце последней четверти).</a:t>
            </a:r>
            <a:endParaRPr lang="ru-RU" dirty="0"/>
          </a:p>
        </p:txBody>
      </p:sp>
      <p:pic>
        <p:nvPicPr>
          <p:cNvPr id="1026" name="Picture 2" descr="https://sun9-73.userapi.com/c850220/v850220699/160564/H4OIh_-zM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24771"/>
            <a:ext cx="8892480" cy="59332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www.roscosmos.ru/media/img/foto/2018/Astro/svet.lu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54256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260648"/>
            <a:ext cx="914400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Ещё в течение нескольких дней можно видеть, как серп Луны увеличивается по ширине, и его угловое расстояние от Солнца возрастает. 	Спустя 7 суток после новолуния становится видна́ правая половина лунного диска — наступает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фаза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первой четверти.</a:t>
            </a:r>
            <a:endParaRPr kumimoji="0" lang="ru-RU" sz="20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08-dvizhenie-i-fazy-luny.files/image0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833"/>
            <a:ext cx="9144000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753600" cy="6505576"/>
          </a:xfrm>
          <a:prstGeom prst="rect">
            <a:avLst/>
          </a:prstGeom>
          <a:noFill/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Чтобы суметь отличить первую четверть Луны от последней, наблюдатель, находящийся в северном полушарии, может использовать следующее мнемоническое правило. Если лунный серп в небе похож на букву «С», то это Луна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«Стареющая»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"Сходящая",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 есть это последняя четверть. Если же мысленно приставив палочку к лунному серпу можно получить букву «Р», то это луна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«Растущая»,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 есть это первая четверть.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7" name="Picture 3" descr="https://ic.pics.livejournal.com/smirnova_luda/10537580/575633/575633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181013"/>
            <a:ext cx="7524328" cy="4676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-371120"/>
            <a:ext cx="914400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Далее фаза увеличивается, и через 14—15 суток после новолуния Луна приходит в противостояние с Солнцем. Её фаза становится полной — наступает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полнолуние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Солнечные лучи освещают всё лунное полушарие, обращённое к Земле. В этой фазе Луна видна над горизонтом в течение всей ночи: она восходит при заходе Солнца, проходит через южную сторону неба, и заходит за горизонт в момент восхода Солнца.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7" name="Picture 3" descr="https://im0-tub-ru.yandex.net/i?id=07e0b54efa5fd91119fc0e139cbfa428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575899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Обычно на каждый календарный месяц выпадает по одному </a:t>
            </a:r>
            <a:r>
              <a:rPr lang="ru-RU" sz="2000" dirty="0" smtClean="0">
                <a:hlinkClick r:id="rId3" tooltip="Полнолуние"/>
              </a:rPr>
              <a:t>полнолунию</a:t>
            </a:r>
            <a:r>
              <a:rPr lang="ru-RU" sz="2000" dirty="0" smtClean="0"/>
              <a:t>, но так как фазы Луны сменяются немного быстрее, чем 12 раз в году, иногда случаются и вторые полнолуния за месяц, называемые </a:t>
            </a:r>
            <a:r>
              <a:rPr lang="ru-RU" sz="2000" u="sng" dirty="0" err="1" smtClean="0">
                <a:hlinkClick r:id="rId4"/>
              </a:rPr>
              <a:t>голубой</a:t>
            </a:r>
            <a:r>
              <a:rPr lang="ru-RU" sz="2000" u="sng" dirty="0" smtClean="0">
                <a:hlinkClick r:id="rId4"/>
              </a:rPr>
              <a:t> луной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826675"/>
            <a:ext cx="9144000" cy="20313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	</a:t>
            </a:r>
            <a:r>
              <a:rPr lang="ru-RU" b="1" u="sng" dirty="0" err="1" smtClean="0"/>
              <a:t>Голубая</a:t>
            </a:r>
            <a:r>
              <a:rPr lang="ru-RU" b="1" u="sng" dirty="0" smtClean="0"/>
              <a:t> луна</a:t>
            </a:r>
            <a:r>
              <a:rPr lang="ru-RU" dirty="0" smtClean="0"/>
              <a:t> — выражение, используемое в двух значениях:</a:t>
            </a:r>
            <a:r>
              <a:rPr lang="ru-RU" baseline="30000" dirty="0" smtClean="0"/>
              <a:t> </a:t>
            </a:r>
            <a:endParaRPr lang="ru-RU" dirty="0" smtClean="0"/>
          </a:p>
          <a:p>
            <a:r>
              <a:rPr lang="ru-RU" dirty="0" smtClean="0"/>
              <a:t>1) Традиционное (сезонное) — «</a:t>
            </a:r>
            <a:r>
              <a:rPr lang="ru-RU" dirty="0" err="1" smtClean="0"/>
              <a:t>Голубой</a:t>
            </a:r>
            <a:r>
              <a:rPr lang="ru-RU" dirty="0" smtClean="0"/>
              <a:t> Луной» называется третье полнолуние в том </a:t>
            </a:r>
            <a:r>
              <a:rPr lang="ru-RU" dirty="0" smtClean="0">
                <a:hlinkClick r:id="rId5" tooltip="Времена года"/>
              </a:rPr>
              <a:t>астрономическом сезоне</a:t>
            </a:r>
            <a:r>
              <a:rPr lang="ru-RU" dirty="0" smtClean="0"/>
              <a:t>, на который приходится четыре полнолуния вместо трех. Летосчисление при этом ведется по системе с тропическим годом, в которой началом года считается день зимнего солнцестояния.</a:t>
            </a:r>
          </a:p>
          <a:p>
            <a:r>
              <a:rPr lang="ru-RU" dirty="0" smtClean="0"/>
              <a:t>2) Современное (месячное) — «</a:t>
            </a:r>
            <a:r>
              <a:rPr lang="ru-RU" dirty="0" err="1" smtClean="0"/>
              <a:t>Голубой</a:t>
            </a:r>
            <a:r>
              <a:rPr lang="ru-RU" dirty="0" smtClean="0"/>
              <a:t> Луной» называется второе полнолуние, приходящееся на один календарный месяц.</a:t>
            </a:r>
            <a:endParaRPr lang="ru-RU" dirty="0"/>
          </a:p>
        </p:txBody>
      </p:sp>
      <p:pic>
        <p:nvPicPr>
          <p:cNvPr id="83970" name="Picture 2" descr="https://i01.fotocdn.net/s109/e6e2aa23241f2d45/public_pin_l/24141389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980728"/>
            <a:ext cx="4770530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36512" y="-1"/>
            <a:ext cx="9180512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780928"/>
            <a:ext cx="9144000" cy="1830387"/>
          </a:xfrm>
          <a:noFill/>
        </p:spPr>
        <p:txBody>
          <a:bodyPr anchorCtr="1"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Тема : «ДВИЖЕНИЕ И ФАЗЫ </a:t>
            </a:r>
            <a:r>
              <a:rPr lang="ru-RU" b="1" smtClean="0">
                <a:solidFill>
                  <a:srgbClr val="FFFF00"/>
                </a:solidFill>
              </a:rPr>
              <a:t>ЛУНЫ. ЗАТМЕНИЯ СОЛНЦА И ЛУНЫ»</a:t>
            </a:r>
            <a:endParaRPr lang="ru-RU" altLang="ru-RU" b="1" dirty="0" smtClean="0">
              <a:solidFill>
                <a:srgbClr val="FFFF00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1331913" y="5876925"/>
            <a:ext cx="63357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-82651"/>
            <a:ext cx="9144000" cy="2308324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 полнолуния Луна начинает постепенно приближаться к Солнцу. Сначала на правом крае лунного диска появляется небольшой ущерб в форме серпа́, который в течение нескольких дней увеличивается в размерах. Спустя неделю после полнолуния наступает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фаза третьей или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последней четверти.</a:t>
            </a:r>
            <a:endParaRPr kumimoji="0" lang="ru-RU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этой фазе мы вновь, как и в первой четверти, видим половину освещённого полушария Луны, но ту, которая в первой четверти была не освещена.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Луна восходит где-то около полуночи. К моменту восхода Солнца она оказывается в южной стороне неба. А заходит днём.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1" name="Picture 3" descr="http://www.moscowaleks.narod.ru/moonatlas/moon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04864"/>
            <a:ext cx="5678232" cy="4653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54933"/>
            <a:ext cx="914400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дальнейшем лунный серп будет обращён выпуклостью влево (к востоку), так как Луна, постепенно приближаясь к Солнцу с запада, освещается им слева. Теперь мы можем наблюдать Луну только под утро, незадолго до восхода Солнца. Затем вновь наступает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новолуние.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Интервал времени, прошедшей, например, от новолуния до новолуния, непостоянен и в среднем составляет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29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12 ч 44 мин 03 с.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5" name="Picture 3" descr="https://badangling.com/wp-content/uploads/2019/12/Every-phase-of-the-m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005237"/>
            <a:ext cx="5832648" cy="48527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681592" cy="6858000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628800"/>
            <a:ext cx="5716156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0"/>
            <a:ext cx="8928992" cy="163121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C00000"/>
                </a:solidFill>
              </a:rPr>
              <a:t>Синодический месяц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i="1" dirty="0" smtClean="0">
                <a:solidFill>
                  <a:schemeClr val="bg1">
                    <a:lumMod val="50000"/>
                  </a:schemeClr>
                </a:solidFill>
              </a:rPr>
              <a:t>(от греч. </a:t>
            </a:r>
            <a:r>
              <a:rPr lang="en-US" sz="2000" i="1" dirty="0" err="1" smtClean="0">
                <a:solidFill>
                  <a:schemeClr val="bg1">
                    <a:lumMod val="50000"/>
                  </a:schemeClr>
                </a:solidFill>
              </a:rPr>
              <a:t>synodos</a:t>
            </a:r>
            <a:r>
              <a:rPr lang="ru-RU" sz="2000" i="1" dirty="0" smtClean="0">
                <a:solidFill>
                  <a:schemeClr val="bg1">
                    <a:lumMod val="50000"/>
                  </a:schemeClr>
                </a:solidFill>
              </a:rPr>
              <a:t> – соединение)</a:t>
            </a:r>
            <a:r>
              <a:rPr lang="ru-RU" sz="2000" dirty="0" smtClean="0"/>
              <a:t>- промежуток времени между двумя последовательными одинаковыми фазами Луны. </a:t>
            </a:r>
          </a:p>
          <a:p>
            <a:r>
              <a:rPr lang="ru-RU" sz="2000" b="1" u="sng" dirty="0" smtClean="0">
                <a:solidFill>
                  <a:srgbClr val="C00000"/>
                </a:solidFill>
              </a:rPr>
              <a:t>Синодический</a:t>
            </a:r>
            <a:r>
              <a:rPr lang="ru-RU" sz="2000" u="sng" dirty="0" smtClean="0">
                <a:solidFill>
                  <a:srgbClr val="C00000"/>
                </a:solidFill>
              </a:rPr>
              <a:t> или </a:t>
            </a:r>
            <a:r>
              <a:rPr lang="ru-RU" sz="2000" b="1" u="sng" dirty="0" smtClean="0">
                <a:solidFill>
                  <a:srgbClr val="C00000"/>
                </a:solidFill>
              </a:rPr>
              <a:t>лунный месяц</a:t>
            </a:r>
            <a:r>
              <a:rPr lang="ru-RU" sz="2000" dirty="0" smtClean="0"/>
              <a:t> - период смены лунных фаз (29</a:t>
            </a:r>
            <a:r>
              <a:rPr lang="ru-RU" sz="2000" baseline="30000" dirty="0" smtClean="0"/>
              <a:t>d</a:t>
            </a:r>
            <a:r>
              <a:rPr lang="ru-RU" sz="2000" dirty="0" smtClean="0"/>
              <a:t>12</a:t>
            </a:r>
            <a:r>
              <a:rPr lang="ru-RU" sz="2000" baseline="30000" dirty="0" smtClean="0"/>
              <a:t>h</a:t>
            </a:r>
            <a:r>
              <a:rPr lang="ru-RU" sz="2000" dirty="0" smtClean="0"/>
              <a:t>44</a:t>
            </a:r>
            <a:r>
              <a:rPr lang="ru-RU" sz="2000" baseline="30000" dirty="0" smtClean="0"/>
              <a:t>m</a:t>
            </a:r>
            <a:r>
              <a:rPr lang="ru-RU" sz="2000" dirty="0" smtClean="0"/>
              <a:t>03</a:t>
            </a:r>
            <a:r>
              <a:rPr lang="ru-RU" sz="2000" baseline="30000" dirty="0" smtClean="0"/>
              <a:t>s</a:t>
            </a:r>
            <a:r>
              <a:rPr lang="ru-RU" sz="2000" dirty="0" smtClean="0"/>
              <a:t> = 29.53059 </a:t>
            </a:r>
            <a:r>
              <a:rPr lang="ru-RU" sz="2000" dirty="0" err="1" smtClean="0"/>
              <a:t>сут</a:t>
            </a:r>
            <a:r>
              <a:rPr lang="ru-RU" sz="2000" dirty="0" smtClean="0"/>
              <a:t>; меняется от 29.25</a:t>
            </a:r>
            <a:r>
              <a:rPr lang="ru-RU" sz="2000" baseline="30000" dirty="0" smtClean="0"/>
              <a:t>d</a:t>
            </a:r>
            <a:r>
              <a:rPr lang="ru-RU" sz="2000" dirty="0" smtClean="0"/>
              <a:t> до 29.83</a:t>
            </a:r>
            <a:r>
              <a:rPr lang="ru-RU" sz="2000" baseline="30000" dirty="0" smtClean="0"/>
              <a:t>d</a:t>
            </a:r>
            <a:r>
              <a:rPr lang="ru-RU" sz="2000" dirty="0" smtClean="0"/>
              <a:t> вследствие эллиптичности лунной орбиты); служит основанием лунных календарей.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5373216"/>
            <a:ext cx="3419872" cy="1202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Полный цикл смены лунных фаз составляет </a:t>
            </a:r>
            <a:r>
              <a:rPr lang="ru-RU" sz="2400" b="1" dirty="0" smtClean="0">
                <a:solidFill>
                  <a:srgbClr val="FFFF00"/>
                </a:solidFill>
              </a:rPr>
              <a:t>29,5 суток.</a:t>
            </a:r>
          </a:p>
        </p:txBody>
      </p:sp>
    </p:spTree>
    <p:extLst>
      <p:ext uri="{BB962C8B-B14F-4D97-AF65-F5344CB8AC3E}">
        <p14:creationId xmlns:p14="http://schemas.microsoft.com/office/powerpoint/2010/main" xmlns="" val="395449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lunnyj-kalendar-1024x7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52413"/>
            <a:ext cx="9753600" cy="73628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252536" y="6381328"/>
            <a:ext cx="2232248" cy="4766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Зарисовать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8378" y="0"/>
            <a:ext cx="10281978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-252536" y="0"/>
            <a:ext cx="9793088" cy="258532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accent2"/>
                </a:solidFill>
              </a:rPr>
              <a:t>Луна проходит следующие фазы освещения: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3" tooltip="Новолуние"/>
              </a:rPr>
              <a:t>новолуние</a:t>
            </a:r>
            <a:r>
              <a:rPr lang="ru-RU" dirty="0" smtClean="0"/>
              <a:t> — состояние, когда Луна не видна.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4" tooltip="Неомения"/>
              </a:rPr>
              <a:t>молодая луна</a:t>
            </a:r>
            <a:r>
              <a:rPr lang="ru-RU" dirty="0" smtClean="0"/>
              <a:t> — первое появление Луны на небе после новолуния в виде узкого серпа.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5" tooltip="Первая четверть"/>
              </a:rPr>
              <a:t>первая четверть</a:t>
            </a:r>
            <a:r>
              <a:rPr lang="ru-RU" dirty="0" smtClean="0"/>
              <a:t> — состояние, когда освещена половина Луны.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6" tooltip="Прибывающая луна (страница отсутствует)"/>
              </a:rPr>
              <a:t>прибывающая луна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7" tooltip="Полнолуние"/>
              </a:rPr>
              <a:t>полнолуние</a:t>
            </a:r>
            <a:r>
              <a:rPr lang="ru-RU" dirty="0" smtClean="0"/>
              <a:t> — состояние, когда освещена вся Луна целиком.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8" tooltip="Убывающая луна (страница отсутствует)"/>
              </a:rPr>
              <a:t>убывающая луна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9" tooltip="Последняя четверть (страница отсутствует)"/>
              </a:rPr>
              <a:t>последняя четверть</a:t>
            </a:r>
            <a:r>
              <a:rPr lang="ru-RU" dirty="0" smtClean="0"/>
              <a:t> — состояние, когда снова освещена половина Луны.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hlinkClick r:id="rId10" tooltip="Старая луна (страница отсутствует)"/>
              </a:rPr>
              <a:t>старая луна</a:t>
            </a:r>
            <a:endParaRPr lang="ru-RU" dirty="0"/>
          </a:p>
        </p:txBody>
      </p:sp>
      <p:pic>
        <p:nvPicPr>
          <p:cNvPr id="81922" name="Picture 2" descr="Mond Grafik.sv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19672" y="2598636"/>
            <a:ext cx="5688632" cy="4259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gifer.com/58P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9144000" cy="45365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60648"/>
            <a:ext cx="9144000" cy="1196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Смена Лунных фаз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im0-tub-ru.yandex.net/i?id=52a82f8759c86cd7a7ae4ba1269c43d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25000" cy="742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8378" y="0"/>
            <a:ext cx="1028197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93022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Теперь давайте сравним синодический и сидерический месяцы: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s://fsd.videouroki.net/products/conspekty/astr11/08-dvizhenie-i-fazy-luny.files/image0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668218"/>
            <a:ext cx="4104456" cy="364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Различие между синодическим и сидерическим месяцами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548680"/>
            <a:ext cx="3779912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9912" y="654264"/>
            <a:ext cx="5364088" cy="48628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1 — взаимное положение Солнца, Земли и Луны, при котором происходит </a:t>
            </a:r>
            <a:r>
              <a:rPr lang="ru-RU" dirty="0" smtClean="0">
                <a:solidFill>
                  <a:srgbClr val="C00000"/>
                </a:solidFill>
              </a:rPr>
              <a:t>полнолуние</a:t>
            </a:r>
            <a:r>
              <a:rPr lang="ru-RU" dirty="0" smtClean="0"/>
              <a:t>; </a:t>
            </a:r>
          </a:p>
          <a:p>
            <a:endParaRPr lang="ru-RU" dirty="0"/>
          </a:p>
          <a:p>
            <a:r>
              <a:rPr lang="ru-RU" sz="1600" dirty="0" smtClean="0"/>
              <a:t>Через 27,3 суток Луна займёт на небе прежнее положение относительно звёзд. Земля, перемещаясь на 1° в сутки, пройдёт по орбите дугу в 27°.</a:t>
            </a:r>
          </a:p>
          <a:p>
            <a:endParaRPr lang="ru-RU" dirty="0" smtClean="0"/>
          </a:p>
          <a:p>
            <a:r>
              <a:rPr lang="ru-RU" dirty="0"/>
              <a:t>2 — положение Луны после полного оборота вокруг Земли (</a:t>
            </a:r>
            <a:r>
              <a:rPr lang="ru-RU" dirty="0">
                <a:solidFill>
                  <a:srgbClr val="C00000"/>
                </a:solidFill>
              </a:rPr>
              <a:t>прошел сидерический месяц</a:t>
            </a:r>
            <a:r>
              <a:rPr lang="ru-RU" dirty="0"/>
              <a:t>).</a:t>
            </a:r>
          </a:p>
          <a:p>
            <a:endParaRPr lang="ru-RU" dirty="0" smtClean="0"/>
          </a:p>
          <a:p>
            <a:r>
              <a:rPr lang="ru-RU" sz="1600" dirty="0" smtClean="0"/>
              <a:t>Луне, для того чтобы снова оказаться в новолунии придётся пройти по орбите такую же дугу в </a:t>
            </a:r>
            <a:r>
              <a:rPr lang="ru-RU" sz="1600" dirty="0"/>
              <a:t>27</a:t>
            </a:r>
            <a:r>
              <a:rPr lang="ru-RU" sz="1600" dirty="0" smtClean="0"/>
              <a:t>°. На это потребуется немногим более двух суток, поскольку за сутки Луна смещается на 13°.</a:t>
            </a:r>
            <a:endParaRPr lang="ru-RU" sz="1600" dirty="0"/>
          </a:p>
          <a:p>
            <a:endParaRPr lang="ru-RU" dirty="0"/>
          </a:p>
          <a:p>
            <a:r>
              <a:rPr lang="ru-RU" dirty="0" smtClean="0"/>
              <a:t>3 </a:t>
            </a:r>
            <a:r>
              <a:rPr lang="ru-RU" dirty="0"/>
              <a:t>— взаимное положение Солнца, Земли и Луны, при котором происходит </a:t>
            </a:r>
            <a:r>
              <a:rPr lang="ru-RU" dirty="0">
                <a:solidFill>
                  <a:srgbClr val="C00000"/>
                </a:solidFill>
              </a:rPr>
              <a:t>полнолуние</a:t>
            </a:r>
            <a:r>
              <a:rPr lang="ru-RU" dirty="0"/>
              <a:t> (</a:t>
            </a:r>
            <a:r>
              <a:rPr lang="ru-RU" dirty="0">
                <a:solidFill>
                  <a:srgbClr val="C00000"/>
                </a:solidFill>
              </a:rPr>
              <a:t>прошел синодический месяц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372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 же в астрономии принято выделять и 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лунный год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который равен 12 лунным месяцам или примерно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354 земным суткам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что на 11 дней короче календарного года. 	Такая разница приводит к тому, что одни и те же фазы Луны из года в год будут приходиться на разные даты.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 повторяться в одни и те же дни они будут 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только раз в 19 лет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1" name="Picture 3" descr="https://www.vladtime.ru/uploads/posts/2019-10/1572398372_snimok-jekrana-2019-10-30-v-11_17_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337362"/>
            <a:ext cx="5615107" cy="4520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60648"/>
            <a:ext cx="9144000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</a:rPr>
              <a:t>Луна</a:t>
            </a:r>
            <a:r>
              <a:rPr lang="ru-RU" sz="2800" u="sng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– ближайшее к Земле небесное тело, </a:t>
            </a:r>
          </a:p>
          <a:p>
            <a:pPr algn="ctr"/>
            <a:r>
              <a:rPr lang="ru-RU" sz="2800" dirty="0" smtClean="0"/>
              <a:t>её единственный естественный спутник</a:t>
            </a:r>
            <a:endParaRPr lang="ru-RU" sz="2800" i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2147" y="1268760"/>
            <a:ext cx="9236147" cy="461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03848" y="6093296"/>
            <a:ext cx="5828968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dirty="0"/>
              <a:t>Снимок Земли и Луны с борта </a:t>
            </a:r>
            <a:r>
              <a:rPr lang="ru-RU" sz="2400" b="1" dirty="0" err="1"/>
              <a:t>Mars</a:t>
            </a:r>
            <a:r>
              <a:rPr lang="ru-RU" sz="2400" b="1" dirty="0"/>
              <a:t> </a:t>
            </a:r>
            <a:r>
              <a:rPr lang="ru-RU" sz="2400" b="1" dirty="0" err="1"/>
              <a:t>Express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80240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0" y="-101580"/>
            <a:ext cx="9144000" cy="5355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</a:rPr>
              <a:t>Последовательное изменение видимой луны на небе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2"/>
              </a:rPr>
              <a:t> при наблюдении из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645AD"/>
                </a:solidFill>
                <a:effectLst/>
                <a:cs typeface="Arial" charset="0"/>
                <a:hlinkClick r:id="rId2"/>
              </a:rPr>
              <a:t>Северного полушария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2"/>
              </a:rPr>
              <a:t> Земли: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202122"/>
              </a:solidFill>
              <a:cs typeface="Arial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202122"/>
              </a:solidFill>
              <a:effectLst/>
              <a:cs typeface="Arial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2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2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645AD"/>
                </a:solidFill>
                <a:effectLst/>
                <a:cs typeface="Arial" charset="0"/>
                <a:hlinkClick r:id="rId2"/>
              </a:rPr>
              <a:t>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</a:rPr>
              <a:t>Последовательное изменение видимой луны на небе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3"/>
              </a:rPr>
              <a:t> при наблюдении из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645AD"/>
                </a:solidFill>
                <a:effectLst/>
                <a:cs typeface="Arial" charset="0"/>
                <a:hlinkClick r:id="rId3"/>
              </a:rPr>
              <a:t>Южного полушария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3"/>
              </a:rPr>
              <a:t> Земли: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202122"/>
              </a:solidFill>
              <a:cs typeface="Arial" charset="0"/>
              <a:hlinkClick r:id="rId3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202122"/>
              </a:solidFill>
              <a:effectLst/>
              <a:cs typeface="Arial" charset="0"/>
              <a:hlinkClick r:id="rId3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202122"/>
              </a:solidFill>
              <a:cs typeface="Arial" charset="0"/>
              <a:hlinkClick r:id="rId3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202122"/>
              </a:solidFill>
              <a:effectLst/>
              <a:cs typeface="Arial" charset="0"/>
              <a:hlinkClick r:id="rId3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645AD"/>
                </a:solidFill>
                <a:effectLst/>
                <a:cs typeface="Arial" charset="0"/>
                <a:hlinkClick r:id="rId3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</a:rPr>
              <a:t>Последовательное изменение видимой луны на небе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cs typeface="Arial" charset="0"/>
              </a:rPr>
              <a:t>п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4"/>
              </a:rPr>
              <a:t>ри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4"/>
              </a:rPr>
              <a:t> наблюдении на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645AD"/>
                </a:solidFill>
                <a:effectLst/>
                <a:cs typeface="Arial" charset="0"/>
                <a:hlinkClick r:id="rId4"/>
              </a:rPr>
              <a:t>экваторе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4"/>
              </a:rPr>
              <a:t> при её восходе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cs typeface="Arial" charset="0"/>
                <a:hlinkClick r:id="rId4"/>
              </a:rPr>
              <a:t>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latin typeface="Arial" charset="0"/>
                <a:cs typeface="Arial" charset="0"/>
                <a:hlinkClick r:id="rId4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latin typeface="Arial" charset="0"/>
                <a:cs typeface="Arial" charset="0"/>
                <a:hlinkClick r:id="rId4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645AD"/>
                </a:solidFill>
                <a:effectLst/>
                <a:latin typeface="Arial" charset="0"/>
                <a:cs typeface="Arial" charset="0"/>
                <a:hlinkClick r:id="rId4"/>
              </a:rPr>
              <a:t>  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rgbClr val="0645AD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79875" name="Picture 3" descr="Mond Phasen.svg">
            <a:hlinkClick r:id="rId2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0688"/>
            <a:ext cx="9144000" cy="1440160"/>
          </a:xfrm>
          <a:prstGeom prst="rect">
            <a:avLst/>
          </a:prstGeom>
          <a:noFill/>
        </p:spPr>
      </p:pic>
      <p:pic>
        <p:nvPicPr>
          <p:cNvPr id="79876" name="Picture 4" descr="Mond Phasen South.svg">
            <a:hlinkClick r:id="rId3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36912"/>
            <a:ext cx="9144001" cy="1584176"/>
          </a:xfrm>
          <a:prstGeom prst="rect">
            <a:avLst/>
          </a:prstGeom>
          <a:noFill/>
        </p:spPr>
      </p:pic>
      <p:pic>
        <p:nvPicPr>
          <p:cNvPr id="79877" name="Picture 5" descr="Mond Phasen Equator.svg">
            <a:hlinkClick r:id="rId4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85184"/>
            <a:ext cx="9144000" cy="17728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avatars.yandex.net/get-music-content/119639/37aa0112.a.5140105-1/m1000x10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907704"/>
            <a:ext cx="10136560" cy="97657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70609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Закончи предложение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4499992" cy="623731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>
            <a:noAutofit/>
          </a:bodyPr>
          <a:lstStyle/>
          <a:p>
            <a:r>
              <a:rPr lang="ru-RU" sz="1800" dirty="0" smtClean="0"/>
              <a:t>Сидерический месяц – это…</a:t>
            </a:r>
          </a:p>
          <a:p>
            <a:r>
              <a:rPr lang="ru-RU" sz="1800" dirty="0" smtClean="0"/>
              <a:t>Синодический месяц – это …</a:t>
            </a:r>
          </a:p>
          <a:p>
            <a:r>
              <a:rPr lang="ru-RU" sz="1800" dirty="0" smtClean="0"/>
              <a:t>Причина смены лунных фаз …</a:t>
            </a:r>
          </a:p>
          <a:p>
            <a:endParaRPr lang="ru-RU" sz="1800" dirty="0" smtClean="0"/>
          </a:p>
          <a:p>
            <a:r>
              <a:rPr lang="ru-RU" sz="1800" dirty="0" smtClean="0"/>
              <a:t>Определить, какая лунная фаза описана: </a:t>
            </a:r>
          </a:p>
          <a:p>
            <a:pPr>
              <a:buNone/>
            </a:pPr>
            <a:r>
              <a:rPr lang="ru-RU" sz="1800" dirty="0" smtClean="0"/>
              <a:t> 1) Я не звал тебя - сама ты</a:t>
            </a:r>
          </a:p>
          <a:p>
            <a:pPr>
              <a:buNone/>
            </a:pPr>
            <a:r>
              <a:rPr lang="ru-RU" sz="1800" dirty="0" smtClean="0"/>
              <a:t>   Подошла.</a:t>
            </a:r>
          </a:p>
          <a:p>
            <a:pPr>
              <a:buNone/>
            </a:pPr>
            <a:r>
              <a:rPr lang="ru-RU" sz="1800" dirty="0" smtClean="0"/>
              <a:t>  Каждый вечер - запах мяты,</a:t>
            </a:r>
          </a:p>
          <a:p>
            <a:pPr>
              <a:buNone/>
            </a:pPr>
            <a:r>
              <a:rPr lang="ru-RU" sz="1800" dirty="0" smtClean="0"/>
              <a:t>  Месяц узкий и щербатый,</a:t>
            </a:r>
          </a:p>
          <a:p>
            <a:pPr>
              <a:buNone/>
            </a:pPr>
            <a:r>
              <a:rPr lang="ru-RU" sz="1800" dirty="0" smtClean="0"/>
              <a:t>  Тишь и мгла.   </a:t>
            </a:r>
            <a:r>
              <a:rPr lang="ru-RU" sz="1800" i="1" dirty="0" smtClean="0"/>
              <a:t>(Александр Блок)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2) Цвели хризантемы</a:t>
            </a:r>
          </a:p>
          <a:p>
            <a:pPr>
              <a:buNone/>
            </a:pPr>
            <a:r>
              <a:rPr lang="ru-RU" sz="1800" dirty="0" smtClean="0"/>
              <a:t>         И отцвели.</a:t>
            </a:r>
          </a:p>
          <a:p>
            <a:pPr>
              <a:buNone/>
            </a:pPr>
            <a:r>
              <a:rPr lang="ru-RU" sz="1800" dirty="0" smtClean="0"/>
              <a:t>      Гусь в вышине крылатый</a:t>
            </a:r>
          </a:p>
          <a:p>
            <a:pPr>
              <a:buNone/>
            </a:pPr>
            <a:r>
              <a:rPr lang="ru-RU" sz="1800" dirty="0" smtClean="0"/>
              <a:t>      Вернуться с заставы спешит дотемна.</a:t>
            </a:r>
          </a:p>
          <a:p>
            <a:pPr>
              <a:buNone/>
            </a:pPr>
            <a:r>
              <a:rPr lang="ru-RU" sz="1800" dirty="0" smtClean="0"/>
              <a:t>      Ветер за шторою. Всходит луна.</a:t>
            </a:r>
          </a:p>
          <a:p>
            <a:pPr>
              <a:buNone/>
            </a:pPr>
            <a:r>
              <a:rPr lang="ru-RU" sz="1800" dirty="0" smtClean="0"/>
              <a:t>         И мне только нет возврата.  </a:t>
            </a:r>
          </a:p>
          <a:p>
            <a:pPr>
              <a:buNone/>
            </a:pPr>
            <a:r>
              <a:rPr lang="ru-RU" sz="1800" dirty="0" smtClean="0"/>
              <a:t>                                        </a:t>
            </a:r>
            <a:r>
              <a:rPr lang="ru-RU" sz="1800" i="1" dirty="0" smtClean="0"/>
              <a:t>(Ли </a:t>
            </a:r>
            <a:r>
              <a:rPr lang="ru-RU" sz="1800" i="1" dirty="0" err="1" smtClean="0"/>
              <a:t>Юй</a:t>
            </a:r>
            <a:r>
              <a:rPr lang="ru-RU" sz="1800" i="1" dirty="0" smtClean="0"/>
              <a:t>)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Проверь себя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0" y="908720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одной из книг приводится такое описание ночного неба: «За парком, низко над землёй, висел острый серп месяца, рогами налево... Большая Медведица клонилась к западу. Чувствовалось, что уже за полночь, но только-только после первых петухов". Здесь описано осеннее небо в Литве, средняя широта которой 55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Проверьте правильность описания.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2636912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месяц был острым серпом и с рогами налево, то это был "молодой" месяц. А мы уже выяснили, что до полуночи на небе такая Луна не задерживается. Значит, описание ночного неба в Литве, с точки зрения астрономии, неверное.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869160"/>
            <a:ext cx="9144000" cy="83099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Опровергните мнение: «Мы видим только одно полушарие Луны потому, что Луна не вращается вокруг своей оси» 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Домашнее задание: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815715" y="1482552"/>
            <a:ext cx="7512569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Заполните таблицу и сделайте поясняющие рисунки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2060848"/>
          <a:ext cx="8964490" cy="3384375"/>
        </p:xfrm>
        <a:graphic>
          <a:graphicData uri="http://schemas.openxmlformats.org/drawingml/2006/table">
            <a:tbl>
              <a:tblPr/>
              <a:tblGrid>
                <a:gridCol w="1547665"/>
                <a:gridCol w="2037459"/>
                <a:gridCol w="1792562"/>
                <a:gridCol w="1793402"/>
                <a:gridCol w="1793402"/>
              </a:tblGrid>
              <a:tr h="11281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Название фазы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Вид Луны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Угол фазы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Время видимости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Рисунок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64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Не видна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64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270</a:t>
                      </a:r>
                      <a:r>
                        <a:rPr lang="ru-RU" sz="2400" baseline="300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64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Вечером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64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Полный круг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Всю ночь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88" name="Picture 44" descr="https://cf2.ppt-online.org/files2/slide/t/t2QynGJz8cwvW3S4fu9D0YEKCbXjgaRmhixTHpklF/slide-8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-1188640" y="-891480"/>
            <a:ext cx="12673408" cy="8280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Находясь на расстоянии около 380 тыс. км от Земли, Луна обращается вокруг неё в том же направлении, в котором Земля вращается вокруг своей оси.</a:t>
            </a:r>
            <a:endParaRPr lang="ru-RU" sz="2800" i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776"/>
            <a:ext cx="5229200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39752" y="6488668"/>
            <a:ext cx="4546245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dirty="0"/>
              <a:t>Снимки космического аппарата </a:t>
            </a:r>
            <a:r>
              <a:rPr lang="ru-RU" dirty="0" err="1"/>
              <a:t>Deep</a:t>
            </a:r>
            <a:r>
              <a:rPr lang="ru-RU" dirty="0"/>
              <a:t> </a:t>
            </a:r>
            <a:r>
              <a:rPr lang="ru-RU" dirty="0" err="1" smtClean="0"/>
              <a:t>Impact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2723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328498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Аналогично движению Солнца Луна также перемещается относительно звёзд. Но её движение происходит по сложной траектории, которая складывается из двух движений: движения вокруг Земли и движения вместе с Землёй вокруг Солнца. При этом Луна движется вокруг Земли по эллиптической орбите в ту же сторону, в какую Земля вращается вокруг своей оси. Поэтому мы видим Луну перемещающейся среди звёзд навстречу вращению неба.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https://fsd.videouroki.net/products/conspekty/astr11/08-dvizhenie-i-fazy-luny.files/image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317240"/>
            <a:ext cx="3569970" cy="354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37212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Направление движения Луны всегда одно и то же — с запада на восток. Видимая орбита Луны на небесной сфере — это большой круг, который наклонён к плоскости эклиптики всего на 05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09’.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видим, этот круг пересекает эклиптику в двух точках, которые называются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узлами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драконическими  точками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s://fsd.videouroki.net/products/conspekty/astr11/08-dvizhenie-i-fazy-luny.files/image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556792"/>
            <a:ext cx="5616624" cy="530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753600" cy="6858000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29570"/>
            <a:ext cx="9144000" cy="156966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Драконический месяц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- промежуток времени между последовательными прохождениями Луны через один и тот же узел ее орбиты на эклиптике (27.21222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 имеет значение в теории затмений.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8760"/>
            <a:ext cx="4248472" cy="3993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5042118"/>
            <a:ext cx="9143999" cy="181588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Полный оборот вокруг Земли Луна совершает за 27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7 ч 43 мин 6 с. </a:t>
            </a:r>
            <a:r>
              <a:rPr lang="ru-RU" sz="2800" dirty="0" smtClean="0"/>
              <a:t>За каждые сутки Луна перемещается относительно звёзд примерно на 13°.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Это, так называемый, 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сидерический 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или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звёздный месяц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-106072"/>
            <a:ext cx="9144000" cy="267765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Сидерический 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или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звёздный месяц</a:t>
            </a:r>
            <a:r>
              <a:rPr lang="ru-RU" sz="2400" i="1" dirty="0" smtClean="0">
                <a:solidFill>
                  <a:schemeClr val="bg1">
                    <a:lumMod val="50000"/>
                  </a:schemeClr>
                </a:solidFill>
              </a:rPr>
              <a:t>(от лат. </a:t>
            </a:r>
            <a:r>
              <a:rPr lang="en-US" sz="2400" i="1" dirty="0" err="1" smtClean="0">
                <a:solidFill>
                  <a:schemeClr val="bg1">
                    <a:lumMod val="50000"/>
                  </a:schemeClr>
                </a:solidFill>
              </a:rPr>
              <a:t>sidus</a:t>
            </a:r>
            <a:r>
              <a:rPr lang="ru-RU" sz="2400" i="1" dirty="0" smtClean="0">
                <a:solidFill>
                  <a:schemeClr val="bg1">
                    <a:lumMod val="50000"/>
                  </a:schemeClr>
                </a:solidFill>
              </a:rPr>
              <a:t> – звезда) </a:t>
            </a:r>
            <a:endParaRPr lang="ru-RU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это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промежуток времени, за который Луна совершает оборот вокруг Земли и возвращается в ту же точку небесной сферы относительно звезд; равен периоду вращения Луны (27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07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43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= 27.32166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1" name="Picture 5" descr="https://avatars.mds.yandex.net/get-zen_doc/1545908/pub_5d0a2e5e721e9100ae8e2ec0_5d0a2ed4b694f400af37b052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9202465" cy="4581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image.winudf.com/v2/image/Y29tLmlwbW9iaWxlc29sdXRpb25zLndhbGxwYXBlcnN1bml2ZXJzZV9zY3JlZW5fMV8xNTIyNjU5MDM2XzAwOA/screen-1.jpg?fakeurl=1&amp;typ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4"/>
            <a:ext cx="9753600" cy="6505576"/>
          </a:xfrm>
          <a:prstGeom prst="rect">
            <a:avLst/>
          </a:prstGeom>
          <a:noFill/>
        </p:spPr>
      </p:pic>
      <p:pic>
        <p:nvPicPr>
          <p:cNvPr id="2" name="Picture 3" descr="https://i.c97.org/gi/33311/167387-1507657323-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16833"/>
            <a:ext cx="8352928" cy="49411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9168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Самое интересное в этом то, что именно за такой же промежуток времени Луна делает один оборот вокруг своей оси. Поэтому нам на Земле всегда видна только одна её сторона. Эту сторону называют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светлой стороной Луны</a:t>
            </a: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3233</TotalTime>
  <Words>994</Words>
  <Application>Microsoft Office PowerPoint</Application>
  <PresentationFormat>Экран (4:3)</PresentationFormat>
  <Paragraphs>120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О чем  размышляют поэты?</vt:lpstr>
      <vt:lpstr>Тема : «ДВИЖЕНИЕ И ФАЗЫ ЛУНЫ. ЗАТМЕНИЯ СОЛНЦА И ЛУНЫ»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Теперь давайте сравним синодический и сидерический месяцы: </vt:lpstr>
      <vt:lpstr>Слайд 28</vt:lpstr>
      <vt:lpstr>Слайд 29</vt:lpstr>
      <vt:lpstr>Слайд 30</vt:lpstr>
      <vt:lpstr>Закончи предложение</vt:lpstr>
      <vt:lpstr>Проверь себя</vt:lpstr>
      <vt:lpstr> Домашнее задание: 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ВИДИМОЕ ДВИЖЕНИЕ ЗВЁЗД НА РАЗНЫХ  ГЕОГРАФИЧЕСКИХ ШИРОТАХ</dc:title>
  <dc:creator>admin</dc:creator>
  <cp:lastModifiedBy>Светлана Николаевна</cp:lastModifiedBy>
  <cp:revision>126</cp:revision>
  <dcterms:created xsi:type="dcterms:W3CDTF">2017-09-10T06:47:45Z</dcterms:created>
  <dcterms:modified xsi:type="dcterms:W3CDTF">2023-06-11T12:06:53Z</dcterms:modified>
</cp:coreProperties>
</file>