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40" r:id="rId2"/>
    <p:sldId id="283" r:id="rId3"/>
    <p:sldId id="341" r:id="rId4"/>
    <p:sldId id="342" r:id="rId5"/>
    <p:sldId id="343" r:id="rId6"/>
    <p:sldId id="344" r:id="rId7"/>
    <p:sldId id="345" r:id="rId8"/>
    <p:sldId id="349" r:id="rId9"/>
    <p:sldId id="366" r:id="rId10"/>
    <p:sldId id="360" r:id="rId11"/>
    <p:sldId id="346" r:id="rId12"/>
    <p:sldId id="350" r:id="rId13"/>
    <p:sldId id="372" r:id="rId14"/>
    <p:sldId id="347" r:id="rId15"/>
    <p:sldId id="351" r:id="rId16"/>
    <p:sldId id="348" r:id="rId17"/>
    <p:sldId id="373" r:id="rId18"/>
    <p:sldId id="374" r:id="rId19"/>
    <p:sldId id="375" r:id="rId20"/>
    <p:sldId id="376" r:id="rId21"/>
    <p:sldId id="377" r:id="rId22"/>
    <p:sldId id="287" r:id="rId23"/>
    <p:sldId id="352" r:id="rId24"/>
    <p:sldId id="353" r:id="rId25"/>
    <p:sldId id="354" r:id="rId26"/>
    <p:sldId id="367" r:id="rId27"/>
    <p:sldId id="355" r:id="rId28"/>
    <p:sldId id="368" r:id="rId29"/>
    <p:sldId id="356" r:id="rId30"/>
    <p:sldId id="357" r:id="rId31"/>
    <p:sldId id="365" r:id="rId32"/>
    <p:sldId id="358" r:id="rId33"/>
    <p:sldId id="359" r:id="rId34"/>
    <p:sldId id="361" r:id="rId35"/>
    <p:sldId id="362" r:id="rId36"/>
    <p:sldId id="363" r:id="rId37"/>
    <p:sldId id="364"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p:scale>
          <a:sx n="75" d="100"/>
          <a:sy n="75" d="100"/>
        </p:scale>
        <p:origin x="-1704" y="-33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9E54283-3F5A-47AF-B94F-ADC2F473762E}" type="datetimeFigureOut">
              <a:rPr lang="ru-RU" smtClean="0"/>
              <a:pPr/>
              <a:t>11.06.2023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C964E8-26A9-4E09-B9AE-4299D2C3DB6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E54283-3F5A-47AF-B94F-ADC2F473762E}" type="datetimeFigureOut">
              <a:rPr lang="ru-RU" smtClean="0"/>
              <a:pPr/>
              <a:t>11.06.2023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C964E8-26A9-4E09-B9AE-4299D2C3DB6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im0-tub-ru.yandex.net/i?id=e7043b814cd95ed56c57c643371eae3f-l&amp;ref=rim&amp;n=13&amp;w=3000&amp;h=2250"/>
          <p:cNvPicPr>
            <a:picLocks noChangeAspect="1" noChangeArrowheads="1"/>
          </p:cNvPicPr>
          <p:nvPr/>
        </p:nvPicPr>
        <p:blipFill>
          <a:blip r:embed="rId2" cstate="print"/>
          <a:srcRect/>
          <a:stretch>
            <a:fillRect/>
          </a:stretch>
        </p:blipFill>
        <p:spPr bwMode="auto">
          <a:xfrm>
            <a:off x="0" y="-9775848"/>
            <a:ext cx="22178464" cy="16633848"/>
          </a:xfrm>
          <a:prstGeom prst="rect">
            <a:avLst/>
          </a:prstGeom>
          <a:noFill/>
        </p:spPr>
      </p:pic>
      <p:sp>
        <p:nvSpPr>
          <p:cNvPr id="2" name="Заголовок 1"/>
          <p:cNvSpPr>
            <a:spLocks noGrp="1"/>
          </p:cNvSpPr>
          <p:nvPr>
            <p:ph type="title"/>
          </p:nvPr>
        </p:nvSpPr>
        <p:spPr>
          <a:xfrm>
            <a:off x="1331640" y="0"/>
            <a:ext cx="6696744" cy="1143000"/>
          </a:xfrm>
          <a:solidFill>
            <a:srgbClr val="FFC000"/>
          </a:solidFill>
        </p:spPr>
        <p:txBody>
          <a:bodyPr/>
          <a:lstStyle/>
          <a:p>
            <a:r>
              <a:rPr lang="ru-RU" dirty="0" smtClean="0"/>
              <a:t>И. </a:t>
            </a:r>
            <a:r>
              <a:rPr lang="ru-RU" dirty="0" smtClean="0"/>
              <a:t>Тургенев «</a:t>
            </a:r>
            <a:r>
              <a:rPr lang="ru-RU" dirty="0" err="1" smtClean="0"/>
              <a:t>Бежин</a:t>
            </a:r>
            <a:r>
              <a:rPr lang="ru-RU" dirty="0" smtClean="0"/>
              <a:t> луг</a:t>
            </a:r>
            <a:r>
              <a:rPr lang="ru-RU" dirty="0" smtClean="0"/>
              <a:t>».</a:t>
            </a:r>
            <a:endParaRPr lang="ru-RU" dirty="0"/>
          </a:p>
        </p:txBody>
      </p:sp>
      <p:sp>
        <p:nvSpPr>
          <p:cNvPr id="3" name="Содержимое 2"/>
          <p:cNvSpPr>
            <a:spLocks noGrp="1"/>
          </p:cNvSpPr>
          <p:nvPr>
            <p:ph idx="1"/>
          </p:nvPr>
        </p:nvSpPr>
        <p:spPr>
          <a:xfrm>
            <a:off x="467544" y="1340768"/>
            <a:ext cx="8676456" cy="4680520"/>
          </a:xfrm>
          <a:solidFill>
            <a:schemeClr val="tx2">
              <a:lumMod val="20000"/>
              <a:lumOff val="80000"/>
            </a:schemeClr>
          </a:solidFill>
        </p:spPr>
        <p:txBody>
          <a:bodyPr>
            <a:normAutofit fontScale="62500" lnSpcReduction="20000"/>
          </a:bodyPr>
          <a:lstStyle/>
          <a:p>
            <a:pPr>
              <a:buNone/>
            </a:pPr>
            <a:r>
              <a:rPr lang="ru-RU" dirty="0"/>
              <a:t>- А скажи, пожалуй, Павлуша, - начал Федя, - что, у вас тоже в Шаламове было видать предвиденье-то небесное?* </a:t>
            </a:r>
          </a:p>
          <a:p>
            <a:pPr>
              <a:buNone/>
            </a:pPr>
            <a:r>
              <a:rPr lang="ru-RU" dirty="0"/>
              <a:t>- Как солнца-то не стало видно? Как же.</a:t>
            </a:r>
          </a:p>
          <a:p>
            <a:pPr>
              <a:buNone/>
            </a:pPr>
            <a:r>
              <a:rPr lang="ru-RU" dirty="0"/>
              <a:t>- Чай, напугались и вы?</a:t>
            </a:r>
          </a:p>
          <a:p>
            <a:pPr>
              <a:buNone/>
            </a:pPr>
            <a:r>
              <a:rPr lang="ru-RU" dirty="0"/>
              <a:t> </a:t>
            </a:r>
            <a:br>
              <a:rPr lang="ru-RU" dirty="0"/>
            </a:br>
            <a:r>
              <a:rPr lang="ru-RU" dirty="0"/>
              <a:t>- Да не мы одни. Барин-то наш, </a:t>
            </a:r>
            <a:r>
              <a:rPr lang="ru-RU" dirty="0" err="1"/>
              <a:t>хоша</a:t>
            </a:r>
            <a:r>
              <a:rPr lang="ru-RU" dirty="0"/>
              <a:t> и толковал нам </a:t>
            </a:r>
            <a:r>
              <a:rPr lang="ru-RU" dirty="0" err="1"/>
              <a:t>напредки</a:t>
            </a:r>
            <a:r>
              <a:rPr lang="ru-RU" dirty="0"/>
              <a:t>, что, дескать, будет вам предвиденье, а как затемнело, сам, говорят, так перетрусился, что </a:t>
            </a:r>
            <a:r>
              <a:rPr lang="ru-RU" dirty="0" err="1"/>
              <a:t>на-поди</a:t>
            </a:r>
            <a:r>
              <a:rPr lang="ru-RU" dirty="0"/>
              <a:t>. А на дворовой избе баба-стряпуха, так та, как только затемнело, слышь, взяла да ухватом все горшки перебила в печи: "Кому теперь есть, говорит, наступило </a:t>
            </a:r>
            <a:r>
              <a:rPr lang="ru-RU" dirty="0" err="1"/>
              <a:t>светопрестановление</a:t>
            </a:r>
            <a:r>
              <a:rPr lang="ru-RU" dirty="0"/>
              <a:t>". Так </a:t>
            </a:r>
            <a:r>
              <a:rPr lang="ru-RU" dirty="0" err="1"/>
              <a:t>шти</a:t>
            </a:r>
            <a:r>
              <a:rPr lang="ru-RU" dirty="0"/>
              <a:t> и потекли. А у нас на деревне такие, брат, слухи ходили, что, мол, белые волки по земле побегут, людей есть будут, хищная птица полетит, а то и самого </a:t>
            </a:r>
            <a:r>
              <a:rPr lang="ru-RU" dirty="0" err="1"/>
              <a:t>Тришку</a:t>
            </a:r>
            <a:r>
              <a:rPr lang="ru-RU" dirty="0"/>
              <a:t>* увидят.</a:t>
            </a:r>
          </a:p>
          <a:p>
            <a:pPr>
              <a:buNone/>
            </a:pPr>
            <a:endParaRPr lang="ru-RU" sz="3800" b="1" i="1" dirty="0" smtClean="0"/>
          </a:p>
          <a:p>
            <a:pPr>
              <a:buNone/>
            </a:pPr>
            <a:r>
              <a:rPr lang="ru-RU" sz="3800" b="1" i="1" dirty="0" smtClean="0"/>
              <a:t>Как вы думаете, о каком явлении идет речь в данном отрывке?</a:t>
            </a:r>
            <a:endParaRPr lang="ru-RU" sz="3800"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Sun_eclipce_view_3"/>
          <p:cNvPicPr>
            <a:picLocks noChangeAspect="1" noChangeArrowheads="1"/>
          </p:cNvPicPr>
          <p:nvPr/>
        </p:nvPicPr>
        <p:blipFill>
          <a:blip r:embed="rId2" cstate="print">
            <a:lum bright="-10000" contrast="10000"/>
            <a:extLst>
              <a:ext uri="{28A0092B-C50C-407E-A947-70E740481C1C}">
                <a14:useLocalDpi xmlns:a14="http://schemas.microsoft.com/office/drawing/2010/main" xmlns="" val="0"/>
              </a:ext>
            </a:extLst>
          </a:blip>
          <a:srcRect/>
          <a:stretch>
            <a:fillRect/>
          </a:stretch>
        </p:blipFill>
        <p:spPr bwMode="auto">
          <a:xfrm>
            <a:off x="0" y="0"/>
            <a:ext cx="9144000" cy="5911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7" name="Text Box 3"/>
          <p:cNvSpPr txBox="1">
            <a:spLocks noChangeArrowheads="1"/>
          </p:cNvSpPr>
          <p:nvPr/>
        </p:nvSpPr>
        <p:spPr bwMode="auto">
          <a:xfrm>
            <a:off x="0" y="5877272"/>
            <a:ext cx="9144000" cy="1015663"/>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2000" dirty="0" smtClean="0"/>
              <a:t>        Самый </a:t>
            </a:r>
            <a:r>
              <a:rPr lang="ru-RU" sz="2000" dirty="0"/>
              <a:t>безопасный способ наблюдения солнечного затмения – </a:t>
            </a:r>
            <a:r>
              <a:rPr lang="ru-RU" sz="2000" dirty="0" smtClean="0"/>
              <a:t>спроецировать   изображение </a:t>
            </a:r>
            <a:r>
              <a:rPr lang="ru-RU" sz="2000" dirty="0"/>
              <a:t>Солнца, полученное при помощи телескопа, на экран.</a:t>
            </a:r>
          </a:p>
        </p:txBody>
      </p:sp>
    </p:spTree>
    <p:extLst>
      <p:ext uri="{BB962C8B-B14F-4D97-AF65-F5344CB8AC3E}">
        <p14:creationId xmlns:p14="http://schemas.microsoft.com/office/powerpoint/2010/main" xmlns="" val="27681226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0" y="0"/>
            <a:ext cx="9144000" cy="1631216"/>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Как правило, тень от Луны на поверхности нашей планеты не превышает в диаметре 270 километров. Поэтому солнечное затмение может наблюдаться лишь в узкой полосе на пути тени.</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Путь лунной тени по земной поверхности называется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полосой полного солнечного затмения.</a:t>
            </a:r>
            <a:endParaRPr kumimoji="0" lang="ru-RU" sz="20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75779" name="Picture 3" descr="https://cstor.nn2.ru/blog/data/blog/2015-03/561161.jpg"/>
          <p:cNvPicPr>
            <a:picLocks noChangeAspect="1" noChangeArrowheads="1"/>
          </p:cNvPicPr>
          <p:nvPr/>
        </p:nvPicPr>
        <p:blipFill>
          <a:blip r:embed="rId2" cstate="print">
            <a:lum bright="-20000" contrast="10000"/>
          </a:blip>
          <a:srcRect/>
          <a:stretch>
            <a:fillRect/>
          </a:stretch>
        </p:blipFill>
        <p:spPr bwMode="auto">
          <a:xfrm>
            <a:off x="611560" y="1628800"/>
            <a:ext cx="8248650" cy="52292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628800"/>
            <a:ext cx="9144000" cy="522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0" y="0"/>
            <a:ext cx="9144000" cy="1569660"/>
          </a:xfrm>
          <a:prstGeom prst="rect">
            <a:avLst/>
          </a:prstGeom>
          <a:solidFill>
            <a:srgbClr val="FFC000"/>
          </a:solidFill>
        </p:spPr>
        <p:txBody>
          <a:bodyPr wrap="square" rtlCol="0">
            <a:spAutoFit/>
          </a:bodyPr>
          <a:lstStyle/>
          <a:p>
            <a:pPr algn="ctr"/>
            <a:r>
              <a:rPr lang="ru-RU" sz="2400" dirty="0" smtClean="0"/>
              <a:t>Тень Луны со скоростью около 1 км/с движется по поверхности Земли примерно с запада на восток, поэтому в каждом пункте Земли полное затмение продолжается лишь несколько минут (вблизи экватора до 7 мин 31 с).</a:t>
            </a:r>
          </a:p>
        </p:txBody>
      </p:sp>
    </p:spTree>
    <p:extLst>
      <p:ext uri="{BB962C8B-B14F-4D97-AF65-F5344CB8AC3E}">
        <p14:creationId xmlns:p14="http://schemas.microsoft.com/office/powerpoint/2010/main" xmlns="" val="1952382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endParaRPr lang="ru-RU"/>
          </a:p>
        </p:txBody>
      </p:sp>
      <p:sp>
        <p:nvSpPr>
          <p:cNvPr id="25603" name="Rectangle 3"/>
          <p:cNvSpPr>
            <a:spLocks noGrp="1" noChangeArrowheads="1"/>
          </p:cNvSpPr>
          <p:nvPr>
            <p:ph type="body" idx="1"/>
          </p:nvPr>
        </p:nvSpPr>
        <p:spPr>
          <a:xfrm>
            <a:off x="0" y="260648"/>
            <a:ext cx="9144000" cy="1412775"/>
          </a:xfrm>
          <a:solidFill>
            <a:srgbClr val="FFC000"/>
          </a:solidFill>
        </p:spPr>
        <p:txBody>
          <a:bodyPr>
            <a:normAutofit lnSpcReduction="10000"/>
          </a:bodyPr>
          <a:lstStyle/>
          <a:p>
            <a:pPr>
              <a:buNone/>
            </a:pPr>
            <a:r>
              <a:rPr lang="ru-RU" dirty="0" smtClean="0"/>
              <a:t>	В </a:t>
            </a:r>
            <a:r>
              <a:rPr lang="ru-RU" dirty="0"/>
              <a:t>первой половине </a:t>
            </a:r>
            <a:r>
              <a:rPr lang="ru-RU" b="1" dirty="0"/>
              <a:t>ХХI века на территории России </a:t>
            </a:r>
            <a:r>
              <a:rPr lang="ru-RU" dirty="0"/>
              <a:t>будут наблюдаться лишь три полных и кольцеобразных солнечных затмения:</a:t>
            </a:r>
          </a:p>
          <a:p>
            <a:endParaRPr lang="ru-RU" dirty="0"/>
          </a:p>
        </p:txBody>
      </p:sp>
      <p:pic>
        <p:nvPicPr>
          <p:cNvPr id="25604" name="Picture 4"/>
          <p:cNvPicPr>
            <a:picLocks noChangeAspect="1" noChangeArrowheads="1"/>
          </p:cNvPicPr>
          <p:nvPr/>
        </p:nvPicPr>
        <p:blipFill>
          <a:blip r:embed="rId2" cstate="print"/>
          <a:srcRect l="6267" t="58681" r="36150" b="24588"/>
          <a:stretch>
            <a:fillRect/>
          </a:stretch>
        </p:blipFill>
        <p:spPr bwMode="auto">
          <a:xfrm>
            <a:off x="0" y="1988840"/>
            <a:ext cx="9144000" cy="39604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0" y="692696"/>
            <a:ext cx="9144000" cy="2246769"/>
          </a:xfrm>
          <a:prstGeom prst="rect">
            <a:avLst/>
          </a:prstGeom>
          <a:solidFill>
            <a:schemeClr val="accent5">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Ежегодно на нашей планете можно наблюдать от 2 до 5 солнечных затмений. Однако в одном и том же месте Земли полное солнечное затмение, как правило, наблюдается очень редко — примерно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раз в 200—300 лет.</a:t>
            </a:r>
            <a:endPar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 например, в окрестностях Москвы последний раз полное солнечное затмение наблюдалось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 августа 1887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следующий раз это произойдёт лишь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16 сентября 2126 года.</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4" name="Заголовок 3"/>
          <p:cNvSpPr>
            <a:spLocks noGrp="1"/>
          </p:cNvSpPr>
          <p:nvPr>
            <p:ph type="title"/>
          </p:nvPr>
        </p:nvSpPr>
        <p:spPr>
          <a:xfrm>
            <a:off x="539552" y="0"/>
            <a:ext cx="8229600" cy="706090"/>
          </a:xfrm>
          <a:solidFill>
            <a:srgbClr val="FFFF00"/>
          </a:solidFill>
        </p:spPr>
        <p:txBody>
          <a:bodyPr>
            <a:normAutofit fontScale="90000"/>
          </a:bodyPr>
          <a:lstStyle/>
          <a:p>
            <a:r>
              <a:rPr lang="ru-RU" b="1" dirty="0" smtClean="0">
                <a:solidFill>
                  <a:srgbClr val="C00000"/>
                </a:solidFill>
              </a:rPr>
              <a:t>Интересные факты</a:t>
            </a:r>
            <a:endParaRPr lang="ru-RU" b="1" dirty="0">
              <a:solidFill>
                <a:srgbClr val="C00000"/>
              </a:solidFill>
            </a:endParaRPr>
          </a:p>
        </p:txBody>
      </p:sp>
      <p:pic>
        <p:nvPicPr>
          <p:cNvPr id="6" name="Рисунок 5" descr="Астронет &gt; Полное солнечное затмение 9 марта 2016 года"/>
          <p:cNvPicPr/>
          <p:nvPr/>
        </p:nvPicPr>
        <p:blipFill>
          <a:blip r:embed="rId2" cstate="print"/>
          <a:srcRect/>
          <a:stretch>
            <a:fillRect/>
          </a:stretch>
        </p:blipFill>
        <p:spPr bwMode="auto">
          <a:xfrm>
            <a:off x="1691680" y="2852936"/>
            <a:ext cx="5616624" cy="4005064"/>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jl-sa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8746" y="188640"/>
            <a:ext cx="4085221" cy="490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Box 7"/>
          <p:cNvSpPr txBox="1">
            <a:spLocks noChangeArrowheads="1"/>
          </p:cNvSpPr>
          <p:nvPr/>
        </p:nvSpPr>
        <p:spPr bwMode="auto">
          <a:xfrm>
            <a:off x="-3894" y="5206695"/>
            <a:ext cx="4287862" cy="1754326"/>
          </a:xfrm>
          <a:prstGeom prst="rect">
            <a:avLst/>
          </a:prstGeom>
          <a:solidFill>
            <a:srgbClr val="FFC000"/>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ru-RU" sz="2400" dirty="0">
                <a:latin typeface="Times New Roman" pitchFamily="18" charset="0"/>
                <a:cs typeface="Times New Roman" pitchFamily="18" charset="0"/>
              </a:rPr>
              <a:t>Последовательность фаз кольцеобразного солнечного затмения 24 декабря </a:t>
            </a:r>
            <a:r>
              <a:rPr lang="ru-RU" sz="2400" dirty="0" smtClean="0">
                <a:latin typeface="Times New Roman" pitchFamily="18" charset="0"/>
                <a:cs typeface="Times New Roman" pitchFamily="18" charset="0"/>
              </a:rPr>
              <a:t>1973г</a:t>
            </a:r>
          </a:p>
          <a:p>
            <a:pPr algn="ctr" eaLnBrk="1" hangingPunct="1">
              <a:spcBef>
                <a:spcPct val="50000"/>
              </a:spcBef>
            </a:pPr>
            <a:r>
              <a:rPr lang="ru-RU" sz="2400" dirty="0" smtClean="0">
                <a:latin typeface="Times New Roman" pitchFamily="18" charset="0"/>
                <a:cs typeface="Times New Roman" pitchFamily="18" charset="0"/>
              </a:rPr>
              <a:t>(период </a:t>
            </a:r>
            <a:r>
              <a:rPr lang="ru-RU" sz="2400" dirty="0">
                <a:latin typeface="Times New Roman" pitchFamily="18" charset="0"/>
                <a:cs typeface="Times New Roman" pitchFamily="18" charset="0"/>
              </a:rPr>
              <a:t>1,5 ч.)</a:t>
            </a:r>
          </a:p>
        </p:txBody>
      </p:sp>
      <p:pic>
        <p:nvPicPr>
          <p:cNvPr id="6" name="Рисунок 5" descr="Этапы кольцеобразного затмения"/>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9992" y="188640"/>
            <a:ext cx="4464496" cy="4878382"/>
          </a:xfrm>
          <a:prstGeom prst="rect">
            <a:avLst/>
          </a:prstGeom>
          <a:noFill/>
          <a:ln>
            <a:noFill/>
          </a:ln>
        </p:spPr>
      </p:pic>
      <p:sp>
        <p:nvSpPr>
          <p:cNvPr id="7" name="Прямоугольник 6"/>
          <p:cNvSpPr/>
          <p:nvPr/>
        </p:nvSpPr>
        <p:spPr>
          <a:xfrm>
            <a:off x="4499992" y="5232142"/>
            <a:ext cx="4464496" cy="1200329"/>
          </a:xfrm>
          <a:prstGeom prst="rect">
            <a:avLst/>
          </a:prstGeom>
          <a:solidFill>
            <a:srgbClr val="FFC000"/>
          </a:solidFill>
        </p:spPr>
        <p:txBody>
          <a:bodyPr wrap="square">
            <a:spAutoFit/>
          </a:bodyPr>
          <a:lstStyle/>
          <a:p>
            <a:pPr algn="ctr"/>
            <a:r>
              <a:rPr lang="ru-RU" sz="2400" dirty="0">
                <a:latin typeface="Times New Roman" pitchFamily="18" charset="0"/>
                <a:cs typeface="Times New Roman" pitchFamily="18" charset="0"/>
              </a:rPr>
              <a:t>Последовательно снятые фазы </a:t>
            </a:r>
            <a:r>
              <a:rPr lang="ru-RU" sz="2400" dirty="0" smtClean="0">
                <a:latin typeface="Times New Roman" pitchFamily="18" charset="0"/>
                <a:cs typeface="Times New Roman" pitchFamily="18" charset="0"/>
              </a:rPr>
              <a:t>кольцеобразного </a:t>
            </a:r>
            <a:r>
              <a:rPr lang="ru-RU" sz="2400" dirty="0">
                <a:latin typeface="Times New Roman" pitchFamily="18" charset="0"/>
                <a:cs typeface="Times New Roman" pitchFamily="18" charset="0"/>
              </a:rPr>
              <a:t>солнечного затмения 16 февраля 1999 года</a:t>
            </a:r>
          </a:p>
        </p:txBody>
      </p:sp>
    </p:spTree>
    <p:extLst>
      <p:ext uri="{BB962C8B-B14F-4D97-AF65-F5344CB8AC3E}">
        <p14:creationId xmlns:p14="http://schemas.microsoft.com/office/powerpoint/2010/main" xmlns="" val="1952570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7" name="Picture 3" descr="https://www.vladtime.ru/uploads/posts/2017-06/1498222399_ba89e585b6c357f9525699ed5f12560e.jpg"/>
          <p:cNvPicPr>
            <a:picLocks noChangeAspect="1" noChangeArrowheads="1"/>
          </p:cNvPicPr>
          <p:nvPr/>
        </p:nvPicPr>
        <p:blipFill>
          <a:blip r:embed="rId2" cstate="print"/>
          <a:srcRect/>
          <a:stretch>
            <a:fillRect/>
          </a:stretch>
        </p:blipFill>
        <p:spPr bwMode="auto">
          <a:xfrm>
            <a:off x="-387769" y="-1035495"/>
            <a:ext cx="9531770" cy="7893496"/>
          </a:xfrm>
          <a:prstGeom prst="rect">
            <a:avLst/>
          </a:prstGeom>
          <a:noFill/>
        </p:spPr>
      </p:pic>
      <p:sp>
        <p:nvSpPr>
          <p:cNvPr id="77825" name="Rectangle 1"/>
          <p:cNvSpPr>
            <a:spLocks noChangeArrowheads="1"/>
          </p:cNvSpPr>
          <p:nvPr/>
        </p:nvSpPr>
        <p:spPr bwMode="auto">
          <a:xfrm>
            <a:off x="-396552" y="4303455"/>
            <a:ext cx="9540552" cy="255454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Но бывают и </a:t>
            </a:r>
            <a:r>
              <a:rPr kumimoji="0" lang="ru-RU" sz="20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исключения</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Например, в районе города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Бийска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(Алтайский край), в период с 1981 года по 2008 наблюдалось целых три полных солнечных затмения: 31 июля 1981 года, 29 марта 2006 года и 1 августа 2008 года.</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Продолжительность затмения обычно не превышает 7 мин 31 с. </a:t>
            </a: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самое длительное кольцеобразное солнечное затмение произошло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15 января 2010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тропической Африке и Юго-Восточной Азии. Длилось оно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более 11 минут.</a:t>
            </a:r>
            <a:endParaRPr kumimoji="0" lang="ru-RU" sz="2000" b="1" i="0" u="none" strike="noStrike" cap="none" normalizeH="0" baseline="0" dirty="0" smtClean="0">
              <a:ln>
                <a:noFill/>
              </a:ln>
              <a:solidFill>
                <a:srgbClr val="C00000"/>
              </a:solidFill>
              <a:effectLst/>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0" y="1"/>
            <a:ext cx="9144000" cy="2132856"/>
          </a:xfrm>
          <a:solidFill>
            <a:srgbClr val="FFC000"/>
          </a:solidFill>
        </p:spPr>
        <p:txBody>
          <a:bodyPr>
            <a:normAutofit/>
          </a:bodyPr>
          <a:lstStyle/>
          <a:p>
            <a:pPr>
              <a:lnSpc>
                <a:spcPct val="80000"/>
              </a:lnSpc>
              <a:buNone/>
            </a:pPr>
            <a:r>
              <a:rPr lang="ru-RU" sz="2400" dirty="0" smtClean="0"/>
              <a:t>		В </a:t>
            </a:r>
            <a:r>
              <a:rPr lang="ru-RU" sz="2400" dirty="0"/>
              <a:t>период </a:t>
            </a:r>
            <a:r>
              <a:rPr lang="ru-RU" sz="2400" b="1" dirty="0"/>
              <a:t>с 2001 по 2100 год </a:t>
            </a:r>
            <a:r>
              <a:rPr lang="ru-RU" sz="2400" dirty="0"/>
              <a:t>произойдёт 224 </a:t>
            </a:r>
            <a:r>
              <a:rPr lang="ru-RU" sz="2400" dirty="0" smtClean="0"/>
              <a:t>солнечных </a:t>
            </a:r>
            <a:r>
              <a:rPr lang="ru-RU" sz="2400" dirty="0"/>
              <a:t>затмения, из которых 77 будут частными, 72 кольцеобразными, 68 полными и 7 </a:t>
            </a:r>
            <a:r>
              <a:rPr lang="ru-RU" sz="2400" dirty="0" smtClean="0"/>
              <a:t>гибридными.</a:t>
            </a:r>
          </a:p>
          <a:p>
            <a:pPr>
              <a:lnSpc>
                <a:spcPct val="80000"/>
              </a:lnSpc>
              <a:buNone/>
            </a:pPr>
            <a:r>
              <a:rPr lang="ru-RU" sz="2400" dirty="0" smtClean="0"/>
              <a:t>		 </a:t>
            </a:r>
            <a:r>
              <a:rPr lang="ru-RU" sz="2400" dirty="0"/>
              <a:t>Наибольшее количество затмений приходится на 2011, </a:t>
            </a:r>
            <a:r>
              <a:rPr lang="ru-RU" sz="2400" b="1" dirty="0"/>
              <a:t>2029</a:t>
            </a:r>
            <a:r>
              <a:rPr lang="ru-RU" sz="2400" dirty="0"/>
              <a:t>, 2047, 2065, 2076 и 2094 годы. На каждый из этих годов приходится по 4 солнечных затмения</a:t>
            </a:r>
          </a:p>
        </p:txBody>
      </p:sp>
      <p:pic>
        <p:nvPicPr>
          <p:cNvPr id="26628" name="Picture 4" descr="images8"/>
          <p:cNvPicPr>
            <a:picLocks noChangeAspect="1" noChangeArrowheads="1"/>
          </p:cNvPicPr>
          <p:nvPr/>
        </p:nvPicPr>
        <p:blipFill>
          <a:blip r:embed="rId2" cstate="print"/>
          <a:srcRect/>
          <a:stretch>
            <a:fillRect/>
          </a:stretch>
        </p:blipFill>
        <p:spPr bwMode="auto">
          <a:xfrm>
            <a:off x="1475656" y="2038188"/>
            <a:ext cx="6409208" cy="481981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endParaRPr lang="ru-RU"/>
          </a:p>
        </p:txBody>
      </p:sp>
      <p:sp>
        <p:nvSpPr>
          <p:cNvPr id="27651" name="Rectangle 3"/>
          <p:cNvSpPr>
            <a:spLocks noGrp="1" noChangeArrowheads="1"/>
          </p:cNvSpPr>
          <p:nvPr>
            <p:ph type="body" idx="1"/>
          </p:nvPr>
        </p:nvSpPr>
        <p:spPr>
          <a:xfrm>
            <a:off x="0" y="260648"/>
            <a:ext cx="9144000" cy="4221087"/>
          </a:xfrm>
          <a:solidFill>
            <a:srgbClr val="FFC000"/>
          </a:solidFill>
        </p:spPr>
        <p:txBody>
          <a:bodyPr>
            <a:normAutofit lnSpcReduction="10000"/>
          </a:bodyPr>
          <a:lstStyle/>
          <a:p>
            <a:pPr>
              <a:buNone/>
            </a:pPr>
            <a:r>
              <a:rPr lang="ru-RU" dirty="0" smtClean="0"/>
              <a:t>		Самое </a:t>
            </a:r>
            <a:r>
              <a:rPr lang="ru-RU" dirty="0"/>
              <a:t>длительное полное затмение произошло </a:t>
            </a:r>
            <a:r>
              <a:rPr lang="ru-RU" b="1" dirty="0"/>
              <a:t>22 июля 2009 года</a:t>
            </a:r>
            <a:r>
              <a:rPr lang="ru-RU" dirty="0"/>
              <a:t>, самое длительное кольцеобразное затмение 15 января 2010 года. </a:t>
            </a:r>
            <a:endParaRPr lang="ru-RU" dirty="0" smtClean="0"/>
          </a:p>
          <a:p>
            <a:pPr>
              <a:buNone/>
            </a:pPr>
            <a:r>
              <a:rPr lang="ru-RU" dirty="0" smtClean="0"/>
              <a:t>		Затмение </a:t>
            </a:r>
            <a:r>
              <a:rPr lang="ru-RU" b="1" dirty="0"/>
              <a:t>20 мая 2050 года </a:t>
            </a:r>
            <a:r>
              <a:rPr lang="ru-RU" dirty="0"/>
              <a:t>станет вторым гибридным затмением за период продолжительностью менее года, предыдущее гибридное затмение произойдёт 25 ноября 2049 года.</a:t>
            </a:r>
          </a:p>
        </p:txBody>
      </p:sp>
      <p:pic>
        <p:nvPicPr>
          <p:cNvPr id="27652" name="Picture 4" descr="800px-2017_Total_Solar_Eclipse_(NHQ201708210105)"/>
          <p:cNvPicPr>
            <a:picLocks noChangeAspect="1" noChangeArrowheads="1"/>
          </p:cNvPicPr>
          <p:nvPr/>
        </p:nvPicPr>
        <p:blipFill>
          <a:blip r:embed="rId2" cstate="print"/>
          <a:srcRect/>
          <a:stretch>
            <a:fillRect/>
          </a:stretch>
        </p:blipFill>
        <p:spPr bwMode="auto">
          <a:xfrm>
            <a:off x="0" y="4797152"/>
            <a:ext cx="9224122" cy="206084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0"/>
            <a:ext cx="6750496" cy="523220"/>
          </a:xfrm>
          <a:prstGeom prst="rect">
            <a:avLst/>
          </a:prstGeom>
          <a:solidFill>
            <a:srgbClr val="FFFF00"/>
          </a:solidFill>
        </p:spPr>
        <p:txBody>
          <a:bodyPr wrap="square">
            <a:spAutoFit/>
          </a:bodyPr>
          <a:lstStyle/>
          <a:p>
            <a:r>
              <a:rPr lang="ru-RU" sz="2800" b="1" dirty="0">
                <a:solidFill>
                  <a:srgbClr val="C00000"/>
                </a:solidFill>
                <a:latin typeface="Times New Roman" panose="02020603050405020304" pitchFamily="18" charset="0"/>
                <a:cs typeface="Times New Roman" panose="02020603050405020304" pitchFamily="18" charset="0"/>
              </a:rPr>
              <a:t>Явления во время солнечных </a:t>
            </a:r>
            <a:r>
              <a:rPr lang="ru-RU" sz="2800" b="1" dirty="0" smtClean="0">
                <a:solidFill>
                  <a:srgbClr val="C00000"/>
                </a:solidFill>
                <a:latin typeface="Times New Roman" panose="02020603050405020304" pitchFamily="18" charset="0"/>
                <a:cs typeface="Times New Roman" panose="02020603050405020304" pitchFamily="18" charset="0"/>
              </a:rPr>
              <a:t>затмений</a:t>
            </a:r>
            <a:endParaRPr lang="ru-RU" sz="2800" b="1" dirty="0">
              <a:solidFill>
                <a:srgbClr val="C0000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0" y="548680"/>
            <a:ext cx="4499992" cy="5940088"/>
          </a:xfrm>
          <a:prstGeom prst="rect">
            <a:avLst/>
          </a:prstGeom>
          <a:solidFill>
            <a:srgbClr val="FFC000"/>
          </a:solidFill>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Теневые волны или бегущие тени </a:t>
            </a:r>
            <a:endParaRPr lang="ru-RU" sz="2400" b="1"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так именуется особое оптическое и атмосферное явление. Оно может возникать до начала фазы полного солнечного затмения или после завершения полной </a:t>
            </a:r>
            <a:r>
              <a:rPr lang="ru-RU" sz="2400" dirty="0" smtClean="0">
                <a:latin typeface="Times New Roman" panose="02020603050405020304" pitchFamily="18" charset="0"/>
                <a:cs typeface="Times New Roman" panose="02020603050405020304" pitchFamily="18" charset="0"/>
              </a:rPr>
              <a:t>фазы. </a:t>
            </a:r>
            <a:r>
              <a:rPr lang="ru-RU" sz="2400" dirty="0">
                <a:latin typeface="Times New Roman" panose="02020603050405020304" pitchFamily="18" charset="0"/>
                <a:cs typeface="Times New Roman" panose="02020603050405020304" pitchFamily="18" charset="0"/>
              </a:rPr>
              <a:t>Такие явления возникают, когда происходит освещение серпом Солнца атмосферы Земли за небольшую долю времени, а точнее за одну или две минуты до начала и после завершения фазы затмения Солнца.</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1028" name="Picture 4" descr="Картинки по запросу Теневые волны или бегущие тени затмения."/>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14375" y="548680"/>
            <a:ext cx="4729625" cy="63093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188514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0" y="0"/>
            <a:ext cx="9143999" cy="1446550"/>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4400" b="1" dirty="0" smtClean="0">
                <a:solidFill>
                  <a:srgbClr val="C00000"/>
                </a:solidFill>
                <a:latin typeface="+mn-lt"/>
              </a:rPr>
              <a:t>Тема: </a:t>
            </a:r>
            <a:r>
              <a:rPr lang="ru-RU" altLang="ru-RU" sz="4400" b="1" u="sng" dirty="0" smtClean="0">
                <a:solidFill>
                  <a:srgbClr val="C00000"/>
                </a:solidFill>
                <a:latin typeface="+mn-lt"/>
              </a:rPr>
              <a:t>«Затмения Солнца и Луны».</a:t>
            </a:r>
          </a:p>
          <a:p>
            <a:pPr algn="ctr" eaLnBrk="1" hangingPunct="1">
              <a:defRPr/>
            </a:pPr>
            <a:endParaRPr lang="ru-RU" altLang="ru-RU" sz="4400" b="1" dirty="0" smtClean="0">
              <a:solidFill>
                <a:srgbClr val="C00000"/>
              </a:solidFill>
              <a:latin typeface="+mn-lt"/>
            </a:endParaRPr>
          </a:p>
        </p:txBody>
      </p:sp>
      <p:pic>
        <p:nvPicPr>
          <p:cNvPr id="27650" name="Picture 2" descr="http://www.hqwallpapers.ru/wallpapers/space/solnechnoe-i-lunnoe-zatmenie.jpg"/>
          <p:cNvPicPr>
            <a:picLocks noChangeAspect="1" noChangeArrowheads="1"/>
          </p:cNvPicPr>
          <p:nvPr/>
        </p:nvPicPr>
        <p:blipFill>
          <a:blip r:embed="rId2" cstate="print"/>
          <a:srcRect/>
          <a:stretch>
            <a:fillRect/>
          </a:stretch>
        </p:blipFill>
        <p:spPr bwMode="auto">
          <a:xfrm>
            <a:off x="-396552" y="1269522"/>
            <a:ext cx="9935072" cy="5588478"/>
          </a:xfrm>
          <a:prstGeom prst="rect">
            <a:avLst/>
          </a:prstGeom>
          <a:noFill/>
        </p:spPr>
      </p:pic>
    </p:spTree>
    <p:extLst>
      <p:ext uri="{BB962C8B-B14F-4D97-AF65-F5344CB8AC3E}">
        <p14:creationId xmlns:p14="http://schemas.microsoft.com/office/powerpoint/2010/main" xmlns="" val="4357696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5110"/>
            <a:ext cx="9144000" cy="2677656"/>
          </a:xfrm>
          <a:prstGeom prst="rect">
            <a:avLst/>
          </a:prstGeom>
          <a:solidFill>
            <a:srgbClr val="FFFF00"/>
          </a:solidFill>
        </p:spPr>
        <p:txBody>
          <a:bodyPr wrap="square">
            <a:spAutoFit/>
          </a:bodyPr>
          <a:lstStyle/>
          <a:p>
            <a:pPr algn="ctr"/>
            <a:r>
              <a:rPr lang="ru-RU" sz="2400" b="1" u="sng" dirty="0">
                <a:solidFill>
                  <a:srgbClr val="C00000"/>
                </a:solidFill>
                <a:latin typeface="Times New Roman" panose="02020603050405020304" pitchFamily="18" charset="0"/>
                <a:cs typeface="Times New Roman" panose="02020603050405020304" pitchFamily="18" charset="0"/>
              </a:rPr>
              <a:t>Чётки </a:t>
            </a:r>
            <a:r>
              <a:rPr lang="ru-RU" sz="2400" b="1" u="sng" dirty="0" err="1">
                <a:solidFill>
                  <a:srgbClr val="C00000"/>
                </a:solidFill>
                <a:latin typeface="Times New Roman" panose="02020603050405020304" pitchFamily="18" charset="0"/>
                <a:cs typeface="Times New Roman" panose="02020603050405020304" pitchFamily="18" charset="0"/>
              </a:rPr>
              <a:t>Бейли</a:t>
            </a:r>
            <a:r>
              <a:rPr lang="ru-RU" sz="2400" b="1" u="sng" dirty="0">
                <a:solidFill>
                  <a:srgbClr val="C00000"/>
                </a:solidFill>
                <a:latin typeface="Times New Roman" panose="02020603050405020304" pitchFamily="18" charset="0"/>
                <a:cs typeface="Times New Roman" panose="02020603050405020304" pitchFamily="18" charset="0"/>
              </a:rPr>
              <a:t> </a:t>
            </a:r>
            <a:endParaRPr lang="ru-RU" sz="2400" b="1" u="sng" dirty="0" smtClean="0">
              <a:solidFill>
                <a:srgbClr val="C00000"/>
              </a:solidFill>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	Это </a:t>
            </a:r>
            <a:r>
              <a:rPr lang="ru-RU" sz="2400" dirty="0">
                <a:latin typeface="Times New Roman" panose="02020603050405020304" pitchFamily="18" charset="0"/>
                <a:cs typeface="Times New Roman" panose="02020603050405020304" pitchFamily="18" charset="0"/>
              </a:rPr>
              <a:t>явление в ходе которого появляется последовательность ярких пятен, которые идут вдоль так называемого лунного лимба. Лимб - так называется наблюдаемый и видимый нами край диска Луны, Солнца или какой – либо планеты. </a:t>
            </a:r>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	</a:t>
            </a:r>
            <a:r>
              <a:rPr lang="ru-RU" sz="2400" b="1" dirty="0" smtClean="0">
                <a:latin typeface="Times New Roman" panose="02020603050405020304" pitchFamily="18" charset="0"/>
                <a:cs typeface="Times New Roman" panose="02020603050405020304" pitchFamily="18" charset="0"/>
              </a:rPr>
              <a:t>Чётки </a:t>
            </a:r>
            <a:r>
              <a:rPr lang="ru-RU" sz="2400" b="1" dirty="0" err="1">
                <a:latin typeface="Times New Roman" panose="02020603050405020304" pitchFamily="18" charset="0"/>
                <a:cs typeface="Times New Roman" panose="02020603050405020304" pitchFamily="18" charset="0"/>
              </a:rPr>
              <a:t>Бейли</a:t>
            </a:r>
            <a:r>
              <a:rPr lang="ru-RU" sz="2400" b="1"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могут появиться в начале или же в конце максимальной фазы солнечного затмения</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pic>
        <p:nvPicPr>
          <p:cNvPr id="2050" name="Picture 2" descr="Чётки Бейли. Автор24 — интернет-биржа студенческих работ"/>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2720068"/>
            <a:ext cx="6631301" cy="41379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98694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88640"/>
            <a:ext cx="9144000" cy="2616101"/>
          </a:xfrm>
          <a:prstGeom prst="rect">
            <a:avLst/>
          </a:prstGeom>
          <a:solidFill>
            <a:srgbClr val="FFFF00"/>
          </a:solidFill>
        </p:spPr>
        <p:txBody>
          <a:bodyPr wrap="square">
            <a:spAutoFit/>
          </a:bodyPr>
          <a:lstStyle/>
          <a:p>
            <a:pPr algn="ctr"/>
            <a:r>
              <a:rPr lang="ru-RU" sz="2400" b="1" dirty="0">
                <a:solidFill>
                  <a:srgbClr val="C00000"/>
                </a:solidFill>
                <a:latin typeface="Times New Roman" panose="02020603050405020304" pitchFamily="18" charset="0"/>
                <a:cs typeface="Times New Roman" panose="02020603050405020304" pitchFamily="18" charset="0"/>
              </a:rPr>
              <a:t>Бриллиантовое кольцо </a:t>
            </a:r>
            <a:endParaRPr lang="ru-RU" sz="2400" b="1" dirty="0" smtClean="0">
              <a:solidFill>
                <a:srgbClr val="C00000"/>
              </a:solidFill>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	Под </a:t>
            </a:r>
            <a:r>
              <a:rPr lang="ru-RU" sz="2000" dirty="0">
                <a:latin typeface="Times New Roman" panose="02020603050405020304" pitchFamily="18" charset="0"/>
                <a:cs typeface="Times New Roman" panose="02020603050405020304" pitchFamily="18" charset="0"/>
              </a:rPr>
              <a:t>этим названием скрывается оптическое явление, когда на небе появляется словно бы кольцо со светящимися бриллиантами. Такое явление происходит за секунду до начала полной фазы солнечного затмения или же за секунду после окончания полной фазы. Причиной его являются солнечные лучи которые проходят края лунных долин отчего и возникает такое бриллиантовое кольцо.</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3074" name="Picture 2" descr="Бриллиантовое кольцо. Автор24 — интернет-биржа студенческих работ"/>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5656" y="2213484"/>
            <a:ext cx="6192688" cy="46445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3048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88" y="404664"/>
            <a:ext cx="9158888" cy="56166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5363"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0" y="5445224"/>
            <a:ext cx="1409610" cy="1412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391"/>
          <a:stretch/>
        </p:blipFill>
        <p:spPr bwMode="auto">
          <a:xfrm>
            <a:off x="1403648" y="5445225"/>
            <a:ext cx="1409610" cy="14127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a:stretch/>
        </p:blipFill>
        <p:spPr bwMode="auto">
          <a:xfrm>
            <a:off x="5929460" y="5445224"/>
            <a:ext cx="1552844" cy="16337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2843808" y="0"/>
            <a:ext cx="4176464" cy="461665"/>
          </a:xfrm>
          <a:prstGeom prst="rect">
            <a:avLst/>
          </a:prstGeom>
          <a:solidFill>
            <a:srgbClr val="FFFF00"/>
          </a:solidFill>
        </p:spPr>
        <p:txBody>
          <a:bodyPr wrap="square" rtlCol="0">
            <a:spAutoFit/>
          </a:bodyPr>
          <a:lstStyle/>
          <a:p>
            <a:pPr algn="ctr"/>
            <a:r>
              <a:rPr lang="ru-RU" sz="2400" b="1" dirty="0" smtClean="0">
                <a:solidFill>
                  <a:srgbClr val="C00000"/>
                </a:solidFill>
              </a:rPr>
              <a:t>Солнечное затмение</a:t>
            </a:r>
            <a:endParaRPr lang="ru-RU" sz="2400" b="1" dirty="0">
              <a:solidFill>
                <a:srgbClr val="C00000"/>
              </a:solidFill>
            </a:endParaRPr>
          </a:p>
        </p:txBody>
      </p:sp>
    </p:spTree>
    <p:extLst>
      <p:ext uri="{BB962C8B-B14F-4D97-AF65-F5344CB8AC3E}">
        <p14:creationId xmlns:p14="http://schemas.microsoft.com/office/powerpoint/2010/main" xmlns="" val="40163942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0" y="-43710"/>
            <a:ext cx="9144000" cy="2554545"/>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Из-за малой длительности солнечных затмений астрономы тщательно готовятся их к наблюдениям, чтобы в течение этого малого промежутка времени успеть изучить внешние разреженные оболочки Солнца, что в обычных условиях крайне затруднено.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Так, например, во время полного солнечного затмения в Индии</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18 августа 1868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французский учёный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Пьер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Жансен</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впервые исследовал хромосферу Солнца и получил спектр нового химического элемента, который назвали в честь Солнца — </a:t>
            </a:r>
            <a:r>
              <a:rPr kumimoji="0" lang="ru-RU" sz="20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гелием</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3" name="Рисунок 2" descr="https://fsd.videouroki.net/products/conspekty/astr11/09-zatmeniya-solnca-i-luny.files/image004.jpg"/>
          <p:cNvPicPr/>
          <p:nvPr/>
        </p:nvPicPr>
        <p:blipFill>
          <a:blip r:embed="rId2" cstate="print"/>
          <a:srcRect/>
          <a:stretch>
            <a:fillRect/>
          </a:stretch>
        </p:blipFill>
        <p:spPr bwMode="auto">
          <a:xfrm>
            <a:off x="0" y="2492896"/>
            <a:ext cx="4067944" cy="4365104"/>
          </a:xfrm>
          <a:prstGeom prst="rect">
            <a:avLst/>
          </a:prstGeom>
          <a:noFill/>
          <a:ln w="9525">
            <a:noFill/>
            <a:miter lim="800000"/>
            <a:headEnd/>
            <a:tailEnd/>
          </a:ln>
        </p:spPr>
      </p:pic>
      <p:pic>
        <p:nvPicPr>
          <p:cNvPr id="78851" name="Picture 3" descr="http://images.myshared.ru/17/1179660/slide_6.jpg"/>
          <p:cNvPicPr>
            <a:picLocks noChangeAspect="1" noChangeArrowheads="1"/>
          </p:cNvPicPr>
          <p:nvPr/>
        </p:nvPicPr>
        <p:blipFill>
          <a:blip r:embed="rId3" cstate="print"/>
          <a:srcRect/>
          <a:stretch>
            <a:fillRect/>
          </a:stretch>
        </p:blipFill>
        <p:spPr bwMode="auto">
          <a:xfrm>
            <a:off x="4079776" y="2492896"/>
            <a:ext cx="5064224" cy="4365104"/>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0" y="126548"/>
            <a:ext cx="9144000" cy="1015663"/>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17 мая 1882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 время солнечного затмения наблюдателями из Египта была замечена комета, пролетающая вблизи Солнца. Она получила название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Кометы Затмения</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82947" name="Picture 3" descr="https://earth-chronicles.ru/_nw/1045/79298158.jpg"/>
          <p:cNvPicPr>
            <a:picLocks noChangeAspect="1" noChangeArrowheads="1"/>
          </p:cNvPicPr>
          <p:nvPr/>
        </p:nvPicPr>
        <p:blipFill>
          <a:blip r:embed="rId2" cstate="print"/>
          <a:srcRect/>
          <a:stretch>
            <a:fillRect/>
          </a:stretch>
        </p:blipFill>
        <p:spPr bwMode="auto">
          <a:xfrm>
            <a:off x="1043608" y="1151484"/>
            <a:ext cx="6984775" cy="5706516"/>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Picture 3" descr="https://get.pxhere.com/photo/sky-night-star-milky-way-atmosphere-space-galaxy-galexy-twinkle-outer-space-astronomy-universe-midnight-astronomical-object-4232.jpg"/>
          <p:cNvPicPr>
            <a:picLocks noChangeAspect="1" noChangeArrowheads="1"/>
          </p:cNvPicPr>
          <p:nvPr/>
        </p:nvPicPr>
        <p:blipFill>
          <a:blip r:embed="rId2" cstate="print"/>
          <a:srcRect/>
          <a:stretch>
            <a:fillRect/>
          </a:stretch>
        </p:blipFill>
        <p:spPr bwMode="auto">
          <a:xfrm>
            <a:off x="-1" y="0"/>
            <a:ext cx="10287003" cy="6858001"/>
          </a:xfrm>
          <a:prstGeom prst="rect">
            <a:avLst/>
          </a:prstGeom>
          <a:noFill/>
        </p:spPr>
      </p:pic>
      <p:sp>
        <p:nvSpPr>
          <p:cNvPr id="83969" name="Rectangle 1"/>
          <p:cNvSpPr>
            <a:spLocks noChangeArrowheads="1"/>
          </p:cNvSpPr>
          <p:nvPr/>
        </p:nvSpPr>
        <p:spPr bwMode="auto">
          <a:xfrm>
            <a:off x="0" y="789825"/>
            <a:ext cx="9144000" cy="1569660"/>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Иногда, в моменты полнолуний, когда земная тень направлена в сторону, противоположную Солнцу, может случиться и так, что Луна полностью или частично попадёт в тень Земли — происходит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Лунное затмение</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400" b="0" i="0" u="none" strike="noStrike" cap="none" normalizeH="0" baseline="0" dirty="0" smtClean="0">
              <a:ln>
                <a:noFill/>
              </a:ln>
              <a:solidFill>
                <a:srgbClr val="C00000"/>
              </a:solidFill>
              <a:effectLst/>
              <a:latin typeface="Arial" pitchFamily="34" charset="0"/>
              <a:cs typeface="Arial" pitchFamily="34" charset="0"/>
            </a:endParaRPr>
          </a:p>
        </p:txBody>
      </p:sp>
      <p:sp>
        <p:nvSpPr>
          <p:cNvPr id="3" name="Прямоугольник 2"/>
          <p:cNvSpPr/>
          <p:nvPr/>
        </p:nvSpPr>
        <p:spPr>
          <a:xfrm>
            <a:off x="1835696" y="0"/>
            <a:ext cx="4968552" cy="836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C00000"/>
                </a:solidFill>
              </a:rPr>
              <a:t>Лунное затмение</a:t>
            </a:r>
            <a:endParaRPr lang="ru-RU" sz="2800" b="1" dirty="0">
              <a:solidFill>
                <a:srgbClr val="C00000"/>
              </a:solidFill>
            </a:endParaRPr>
          </a:p>
        </p:txBody>
      </p:sp>
      <p:pic>
        <p:nvPicPr>
          <p:cNvPr id="4" name="Рисунок 3" descr="https://fsd.videouroki.net/products/conspekty/astr11/09-zatmeniya-solnca-i-luny.files/image005.jpg"/>
          <p:cNvPicPr/>
          <p:nvPr/>
        </p:nvPicPr>
        <p:blipFill>
          <a:blip r:embed="rId3" cstate="print"/>
          <a:srcRect/>
          <a:stretch>
            <a:fillRect/>
          </a:stretch>
        </p:blipFill>
        <p:spPr bwMode="auto">
          <a:xfrm>
            <a:off x="1907704" y="2348880"/>
            <a:ext cx="4968552" cy="4509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Moon_eclipce_telescop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4087" y="2203450"/>
            <a:ext cx="8189913" cy="465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Picture 3" descr="MOONECL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4308066" cy="2204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4"/>
          <p:cNvSpPr txBox="1">
            <a:spLocks noChangeArrowheads="1"/>
          </p:cNvSpPr>
          <p:nvPr/>
        </p:nvSpPr>
        <p:spPr bwMode="auto">
          <a:xfrm>
            <a:off x="2831762" y="5801034"/>
            <a:ext cx="607948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dirty="0">
                <a:solidFill>
                  <a:srgbClr val="ABD4F3"/>
                </a:solidFill>
              </a:rPr>
              <a:t>		</a:t>
            </a:r>
            <a:r>
              <a:rPr lang="ru-RU" sz="2400" dirty="0">
                <a:solidFill>
                  <a:schemeClr val="bg1"/>
                </a:solidFill>
              </a:rPr>
              <a:t>Теневая фаза затмения </a:t>
            </a:r>
          </a:p>
          <a:p>
            <a:pPr algn="ctr" eaLnBrk="1" hangingPunct="1"/>
            <a:r>
              <a:rPr lang="ru-RU" sz="2400" dirty="0">
                <a:solidFill>
                  <a:schemeClr val="bg1"/>
                </a:solidFill>
              </a:rPr>
              <a:t>обычно продолжается около трёх часов. </a:t>
            </a:r>
          </a:p>
        </p:txBody>
      </p:sp>
      <p:sp>
        <p:nvSpPr>
          <p:cNvPr id="21509" name="Text Box 5"/>
          <p:cNvSpPr txBox="1">
            <a:spLocks noChangeArrowheads="1"/>
          </p:cNvSpPr>
          <p:nvPr/>
        </p:nvSpPr>
        <p:spPr bwMode="auto">
          <a:xfrm>
            <a:off x="4283968" y="188640"/>
            <a:ext cx="4860032" cy="1815882"/>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2800" dirty="0" smtClean="0"/>
              <a:t>   Лунные </a:t>
            </a:r>
            <a:r>
              <a:rPr lang="ru-RU" sz="2800" dirty="0"/>
              <a:t>затмения </a:t>
            </a:r>
          </a:p>
          <a:p>
            <a:pPr eaLnBrk="1" hangingPunct="1"/>
            <a:r>
              <a:rPr lang="ru-RU" sz="2800" dirty="0"/>
              <a:t>происходят </a:t>
            </a:r>
            <a:r>
              <a:rPr lang="ru-RU" sz="2800" b="1" dirty="0"/>
              <a:t>1-2 раза в год</a:t>
            </a:r>
            <a:r>
              <a:rPr lang="ru-RU" sz="2800" dirty="0"/>
              <a:t>, </a:t>
            </a:r>
            <a:br>
              <a:rPr lang="ru-RU" sz="2800" dirty="0"/>
            </a:br>
            <a:r>
              <a:rPr lang="ru-RU" sz="2800" dirty="0"/>
              <a:t>когда Луна оказывается</a:t>
            </a:r>
          </a:p>
          <a:p>
            <a:pPr eaLnBrk="1" hangingPunct="1"/>
            <a:r>
              <a:rPr lang="ru-RU" sz="2800" dirty="0"/>
              <a:t>в тени Земли.</a:t>
            </a:r>
          </a:p>
        </p:txBody>
      </p:sp>
      <p:sp>
        <p:nvSpPr>
          <p:cNvPr id="21510" name="Text Box 6"/>
          <p:cNvSpPr txBox="1">
            <a:spLocks noChangeArrowheads="1"/>
          </p:cNvSpPr>
          <p:nvPr/>
        </p:nvSpPr>
        <p:spPr bwMode="auto">
          <a:xfrm>
            <a:off x="1057275" y="2636912"/>
            <a:ext cx="3825727"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2000" dirty="0">
                <a:solidFill>
                  <a:schemeClr val="bg1"/>
                </a:solidFill>
              </a:rPr>
              <a:t>Луна пересекает земную тень </a:t>
            </a:r>
          </a:p>
          <a:p>
            <a:pPr eaLnBrk="1" hangingPunct="1"/>
            <a:r>
              <a:rPr lang="ru-RU" sz="2000" dirty="0">
                <a:solidFill>
                  <a:schemeClr val="bg1"/>
                </a:solidFill>
              </a:rPr>
              <a:t>с запада на восток </a:t>
            </a:r>
          </a:p>
          <a:p>
            <a:pPr eaLnBrk="1" hangingPunct="1"/>
            <a:r>
              <a:rPr lang="ru-RU" sz="2000" dirty="0">
                <a:solidFill>
                  <a:schemeClr val="bg1"/>
                </a:solidFill>
              </a:rPr>
              <a:t>(справа налево). </a:t>
            </a:r>
          </a:p>
        </p:txBody>
      </p:sp>
    </p:spTree>
    <p:extLst>
      <p:ext uri="{BB962C8B-B14F-4D97-AF65-F5344CB8AC3E}">
        <p14:creationId xmlns:p14="http://schemas.microsoft.com/office/powerpoint/2010/main" xmlns="" val="2368840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7" name="Picture 5" descr="https://i.ytimg.com/vi/g4ui6m35UKU/maxresdefault.jpg"/>
          <p:cNvPicPr>
            <a:picLocks noChangeAspect="1" noChangeArrowheads="1"/>
          </p:cNvPicPr>
          <p:nvPr/>
        </p:nvPicPr>
        <p:blipFill>
          <a:blip r:embed="rId2" cstate="print"/>
          <a:srcRect/>
          <a:stretch>
            <a:fillRect/>
          </a:stretch>
        </p:blipFill>
        <p:spPr bwMode="auto">
          <a:xfrm>
            <a:off x="0" y="-1"/>
            <a:ext cx="12192000" cy="6858001"/>
          </a:xfrm>
          <a:prstGeom prst="rect">
            <a:avLst/>
          </a:prstGeom>
          <a:noFill/>
        </p:spPr>
      </p:pic>
      <p:sp>
        <p:nvSpPr>
          <p:cNvPr id="84993" name="Rectangle 1"/>
          <p:cNvSpPr>
            <a:spLocks noChangeArrowheads="1"/>
          </p:cNvSpPr>
          <p:nvPr/>
        </p:nvSpPr>
        <p:spPr bwMode="auto">
          <a:xfrm>
            <a:off x="0" y="0"/>
            <a:ext cx="9144000" cy="1815882"/>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частичном погружении Луны в земную тень лунное затмение называется </a:t>
            </a:r>
            <a:r>
              <a:rPr kumimoji="0" lang="ru-RU" sz="28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частным теневым</a:t>
            </a:r>
            <a:r>
              <a:rPr kumimoji="0" lang="ru-RU"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при полном погружении — </a:t>
            </a:r>
            <a:r>
              <a:rPr kumimoji="0" lang="ru-RU" sz="28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полным теневым затмением</a:t>
            </a:r>
            <a:r>
              <a:rPr kumimoji="0" lang="ru-RU" sz="28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800" b="0" i="0" u="sng" strike="noStrike" cap="none" normalizeH="0" baseline="0" dirty="0" smtClean="0">
              <a:ln>
                <a:noFill/>
              </a:ln>
              <a:solidFill>
                <a:srgbClr val="C00000"/>
              </a:solidFill>
              <a:effectLst/>
              <a:latin typeface="Arial" pitchFamily="34" charset="0"/>
              <a:cs typeface="Arial" pitchFamily="34" charset="0"/>
            </a:endParaRPr>
          </a:p>
        </p:txBody>
      </p:sp>
      <p:pic>
        <p:nvPicPr>
          <p:cNvPr id="84995" name="Picture 3" descr="https://b.radikal.ru/b28/1912/a2/bec2fd752d50.png"/>
          <p:cNvPicPr>
            <a:picLocks noChangeAspect="1" noChangeArrowheads="1"/>
          </p:cNvPicPr>
          <p:nvPr/>
        </p:nvPicPr>
        <p:blipFill>
          <a:blip r:embed="rId3" cstate="print"/>
          <a:srcRect/>
          <a:stretch>
            <a:fillRect/>
          </a:stretch>
        </p:blipFill>
        <p:spPr bwMode="auto">
          <a:xfrm>
            <a:off x="899592" y="1844824"/>
            <a:ext cx="7381352" cy="501317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lunar_eclipse_07090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8128000"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55" name="Picture 3" descr="me07090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13500" y="4208463"/>
            <a:ext cx="2730500" cy="2649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6" name="Text Box 4"/>
          <p:cNvSpPr txBox="1">
            <a:spLocks noChangeArrowheads="1"/>
          </p:cNvSpPr>
          <p:nvPr/>
        </p:nvSpPr>
        <p:spPr bwMode="auto">
          <a:xfrm>
            <a:off x="0" y="6093296"/>
            <a:ext cx="6012160" cy="830997"/>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sz="2400" dirty="0">
                <a:solidFill>
                  <a:schemeClr val="tx2">
                    <a:lumMod val="75000"/>
                  </a:schemeClr>
                </a:solidFill>
              </a:rPr>
              <a:t>Частное лунное затмение 7 сентября 2006 года</a:t>
            </a:r>
            <a:r>
              <a:rPr lang="ru-RU" sz="2400" dirty="0" smtClean="0">
                <a:solidFill>
                  <a:schemeClr val="tx2">
                    <a:lumMod val="75000"/>
                  </a:schemeClr>
                </a:solidFill>
              </a:rPr>
              <a:t>.</a:t>
            </a:r>
            <a:endParaRPr lang="ru-RU" sz="2400" dirty="0">
              <a:solidFill>
                <a:schemeClr val="tx2">
                  <a:lumMod val="75000"/>
                </a:schemeClr>
              </a:solidFill>
            </a:endParaRPr>
          </a:p>
        </p:txBody>
      </p:sp>
    </p:spTree>
    <p:extLst>
      <p:ext uri="{BB962C8B-B14F-4D97-AF65-F5344CB8AC3E}">
        <p14:creationId xmlns:p14="http://schemas.microsoft.com/office/powerpoint/2010/main" xmlns="" val="5605026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https://i.ytimg.com/vi/g4ui6m35UKU/maxresdefault.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86017" name="Rectangle 1"/>
          <p:cNvSpPr>
            <a:spLocks noChangeArrowheads="1"/>
          </p:cNvSpPr>
          <p:nvPr/>
        </p:nvSpPr>
        <p:spPr bwMode="auto">
          <a:xfrm>
            <a:off x="0" y="64520"/>
            <a:ext cx="9144000" cy="2677656"/>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полном лунном затмении мы, чаще всего, можем наблюдать Луну бурого или красно-тёмного цвета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Кровавая Луна).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Объясняется это тем, что солнечный свет, преломляясь в атмосфере Земли, освещает Луну преимущественно красными лучами, которые в меньшей степени подвержены рассеиванию и ослаблению земной атмосферы.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6020" name="Picture 4" descr="http://900igr.net/datai/astronomija/KHarakteristika-Luny/0011-020-Tenevoe-lunnoe-zatmenie.jpg"/>
          <p:cNvPicPr>
            <a:picLocks noChangeAspect="1" noChangeArrowheads="1"/>
          </p:cNvPicPr>
          <p:nvPr/>
        </p:nvPicPr>
        <p:blipFill>
          <a:blip r:embed="rId3" cstate="print"/>
          <a:srcRect/>
          <a:stretch>
            <a:fillRect/>
          </a:stretch>
        </p:blipFill>
        <p:spPr bwMode="auto">
          <a:xfrm>
            <a:off x="2123728" y="2708920"/>
            <a:ext cx="4320480" cy="435449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descr="https://sun1-21.userapi.com/c857736/v857736628/1b2f4/4IzozuD3TOw.jpg"/>
          <p:cNvPicPr>
            <a:picLocks noChangeAspect="1" noChangeArrowheads="1"/>
          </p:cNvPicPr>
          <p:nvPr/>
        </p:nvPicPr>
        <p:blipFill>
          <a:blip r:embed="rId2" cstate="print"/>
          <a:srcRect/>
          <a:stretch>
            <a:fillRect/>
          </a:stretch>
        </p:blipFill>
        <p:spPr bwMode="auto">
          <a:xfrm>
            <a:off x="0" y="0"/>
            <a:ext cx="10377370" cy="7272808"/>
          </a:xfrm>
          <a:prstGeom prst="rect">
            <a:avLst/>
          </a:prstGeom>
          <a:noFill/>
        </p:spPr>
      </p:pic>
      <p:sp>
        <p:nvSpPr>
          <p:cNvPr id="69633" name="Rectangle 1"/>
          <p:cNvSpPr>
            <a:spLocks noChangeArrowheads="1"/>
          </p:cNvSpPr>
          <p:nvPr/>
        </p:nvSpPr>
        <p:spPr bwMode="auto">
          <a:xfrm>
            <a:off x="0" y="184666"/>
            <a:ext cx="9756576" cy="1261884"/>
          </a:xfrm>
          <a:prstGeom prst="rect">
            <a:avLst/>
          </a:prstGeom>
          <a:solidFill>
            <a:schemeClr val="accent6">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fontAlgn="base">
              <a:spcBef>
                <a:spcPct val="0"/>
              </a:spcBef>
              <a:spcAft>
                <a:spcPct val="0"/>
              </a:spcAft>
            </a:pPr>
            <a:r>
              <a:rPr lang="ru-RU" sz="2800" dirty="0" smtClean="0"/>
              <a:t>В своём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движении Луна очень часто заслоняет (или, как говорят астрономы, покрывает) звёзды зодиакальных созвездий. А иногда происходит покрытие Луной планет и Солнца.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ttps://i.ytimg.com/vi/g4ui6m35UKU/maxresdefault.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87041" name="Rectangle 1"/>
          <p:cNvSpPr>
            <a:spLocks noChangeArrowheads="1"/>
          </p:cNvSpPr>
          <p:nvPr/>
        </p:nvSpPr>
        <p:spPr bwMode="auto">
          <a:xfrm>
            <a:off x="0" y="0"/>
            <a:ext cx="9144000" cy="2554545"/>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Вокруг конуса тени Земли, как и в случае с Луной, имеется полутень. Если Луна, при своём движении, будет проходить эту область, то на Земле можно будет наблюдать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полутеневое затмение.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Его особенность в том, что яркость освещения лунного диска меняется совсем незначительно. Поэтому невооружённый человеческий глаз его практически не замечает. Лишь когда Луна в полутеневом затмении проходит вблизи конуса полной тени, при ясном небе можно заметить незначительное потемнение с одного края лунного диска.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7043" name="Picture 3" descr="https://news-factor.ru/img/news/news/news_27476.jpg"/>
          <p:cNvPicPr>
            <a:picLocks noChangeAspect="1" noChangeArrowheads="1"/>
          </p:cNvPicPr>
          <p:nvPr/>
        </p:nvPicPr>
        <p:blipFill>
          <a:blip r:embed="rId3" cstate="print"/>
          <a:srcRect/>
          <a:stretch>
            <a:fillRect/>
          </a:stretch>
        </p:blipFill>
        <p:spPr bwMode="auto">
          <a:xfrm>
            <a:off x="1475655" y="2564904"/>
            <a:ext cx="6436425" cy="429309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24744"/>
            <a:ext cx="9144000" cy="57332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Прямоугольник 5"/>
          <p:cNvSpPr/>
          <p:nvPr/>
        </p:nvSpPr>
        <p:spPr>
          <a:xfrm>
            <a:off x="1835696" y="0"/>
            <a:ext cx="5256584" cy="112474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rPr>
              <a:t>Лунное затмение</a:t>
            </a:r>
            <a:endParaRPr lang="ru-RU" sz="3200" b="1" dirty="0">
              <a:solidFill>
                <a:srgbClr val="C00000"/>
              </a:solidFill>
            </a:endParaRPr>
          </a:p>
        </p:txBody>
      </p:sp>
    </p:spTree>
    <p:extLst>
      <p:ext uri="{BB962C8B-B14F-4D97-AF65-F5344CB8AC3E}">
        <p14:creationId xmlns:p14="http://schemas.microsoft.com/office/powerpoint/2010/main" xmlns="" val="35423987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s://i.ytimg.com/vi/g4ui6m35UKU/maxresdefault.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pic>
        <p:nvPicPr>
          <p:cNvPr id="88068" name="Picture 4" descr="https://ic.pics.livejournal.com/galeneastro/32190196/1411853/1411853_original.jpg"/>
          <p:cNvPicPr>
            <a:picLocks noChangeAspect="1" noChangeArrowheads="1"/>
          </p:cNvPicPr>
          <p:nvPr/>
        </p:nvPicPr>
        <p:blipFill>
          <a:blip r:embed="rId3" cstate="print"/>
          <a:srcRect/>
          <a:stretch>
            <a:fillRect/>
          </a:stretch>
        </p:blipFill>
        <p:spPr bwMode="auto">
          <a:xfrm>
            <a:off x="1619672" y="2132856"/>
            <a:ext cx="5457490" cy="3292686"/>
          </a:xfrm>
          <a:prstGeom prst="rect">
            <a:avLst/>
          </a:prstGeom>
          <a:noFill/>
        </p:spPr>
      </p:pic>
      <p:sp>
        <p:nvSpPr>
          <p:cNvPr id="88065" name="Rectangle 1"/>
          <p:cNvSpPr>
            <a:spLocks noChangeArrowheads="1"/>
          </p:cNvSpPr>
          <p:nvPr/>
        </p:nvSpPr>
        <p:spPr bwMode="auto">
          <a:xfrm>
            <a:off x="0" y="836712"/>
            <a:ext cx="9144000" cy="132343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Как правило, ежегодно на нашей планете можно наблюдать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1—2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лунных затмения. Однако бывают годы, когда лунные затмения не наблюдаются вовсе. А максимальное число лунных затмений за год —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4</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Например, это произойдёт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2020 и 2038 годах.</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1763688" y="0"/>
            <a:ext cx="5040560" cy="836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C00000"/>
                </a:solidFill>
              </a:rPr>
              <a:t>Интересные факты</a:t>
            </a:r>
            <a:endParaRPr lang="ru-RU" sz="2400" b="1" dirty="0">
              <a:solidFill>
                <a:srgbClr val="C00000"/>
              </a:solidFill>
            </a:endParaRPr>
          </a:p>
        </p:txBody>
      </p:sp>
      <p:sp>
        <p:nvSpPr>
          <p:cNvPr id="88066" name="Rectangle 2"/>
          <p:cNvSpPr>
            <a:spLocks noChangeArrowheads="1"/>
          </p:cNvSpPr>
          <p:nvPr/>
        </p:nvSpPr>
        <p:spPr bwMode="auto">
          <a:xfrm>
            <a:off x="0" y="5315510"/>
            <a:ext cx="9144000" cy="1477328"/>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Лунные затмения видны со всего ночного полушария Земли, где в это время Луна находится над горизонтом. Поэтому в каждой данной местности они наблюдаются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чаще</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солнечных затмений, хотя происходят в среднем в полтора раза реже.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Максимальная продолжительность лунного затмения достигает </a:t>
            </a:r>
            <a:r>
              <a:rPr kumimoji="0" lang="ru-RU"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1 ч 47 мин.</a:t>
            </a:r>
            <a:endParaRPr kumimoji="0" lang="ru-RU" b="1" i="0" u="none" strike="noStrike" cap="none" normalizeH="0" baseline="0" dirty="0" smtClean="0">
              <a:ln>
                <a:noFill/>
              </a:ln>
              <a:solidFill>
                <a:srgbClr val="C00000"/>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706090"/>
          </a:xfrm>
          <a:solidFill>
            <a:srgbClr val="FFFF00"/>
          </a:solidFill>
        </p:spPr>
        <p:txBody>
          <a:bodyPr>
            <a:normAutofit fontScale="90000"/>
          </a:bodyPr>
          <a:lstStyle/>
          <a:p>
            <a:r>
              <a:rPr lang="ru-RU" b="1" dirty="0" smtClean="0">
                <a:solidFill>
                  <a:srgbClr val="C00000"/>
                </a:solidFill>
              </a:rPr>
              <a:t>Сарос</a:t>
            </a:r>
            <a:endParaRPr lang="ru-RU" b="1" dirty="0">
              <a:solidFill>
                <a:srgbClr val="C00000"/>
              </a:solidFill>
            </a:endParaRPr>
          </a:p>
        </p:txBody>
      </p:sp>
      <p:sp>
        <p:nvSpPr>
          <p:cNvPr id="89089" name="Rectangle 1"/>
          <p:cNvSpPr>
            <a:spLocks noChangeArrowheads="1"/>
          </p:cNvSpPr>
          <p:nvPr/>
        </p:nvSpPr>
        <p:spPr bwMode="auto">
          <a:xfrm>
            <a:off x="0" y="673533"/>
            <a:ext cx="9144000"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fontAlgn="base">
              <a:spcBef>
                <a:spcPct val="0"/>
              </a:spcBef>
              <a:spcAft>
                <a:spcPct val="0"/>
              </a:spcAf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Ещё в VI веке до нашей эры вавилонскими астрономами было замечено, что примерно каждые </a:t>
            </a:r>
            <a:r>
              <a:rPr lang="ru-RU" sz="2400" b="1" dirty="0" smtClean="0">
                <a:solidFill>
                  <a:srgbClr val="C00000"/>
                </a:solidFill>
              </a:rPr>
              <a:t>6585,3 сутки</a:t>
            </a:r>
            <a:r>
              <a:rPr lang="ru-RU" sz="2400" dirty="0" smtClean="0"/>
              <a:t>, это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18 лет 11 суток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8 часов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(то есть каждые 223 синодических месяца) все затмения Луны и Солнца приблизительно повторяются в прежнем порядке.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Этот период между затмениями назвали </a:t>
            </a:r>
            <a:r>
              <a:rPr kumimoji="0" lang="ru-RU" sz="20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саросом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 name="Группа 3"/>
          <p:cNvGrpSpPr/>
          <p:nvPr/>
        </p:nvGrpSpPr>
        <p:grpSpPr>
          <a:xfrm>
            <a:off x="0" y="2420888"/>
            <a:ext cx="9144000" cy="3384376"/>
            <a:chOff x="223838" y="1772816"/>
            <a:chExt cx="8740650" cy="324036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3838" y="1914525"/>
              <a:ext cx="8696325" cy="30289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Прямоугольник 5"/>
            <p:cNvSpPr/>
            <p:nvPr/>
          </p:nvSpPr>
          <p:spPr>
            <a:xfrm>
              <a:off x="8914642" y="1772816"/>
              <a:ext cx="49846"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8914642" y="3789040"/>
              <a:ext cx="49846"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
        <p:nvSpPr>
          <p:cNvPr id="8" name="Rectangle 1"/>
          <p:cNvSpPr>
            <a:spLocks noChangeArrowheads="1"/>
          </p:cNvSpPr>
          <p:nvPr/>
        </p:nvSpPr>
        <p:spPr bwMode="auto">
          <a:xfrm>
            <a:off x="0" y="5934670"/>
            <a:ext cx="9144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 время сароса в среднем происходит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70—71 затмение</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Из них примерно 42—43 — солнечных (14 полных, 13—14 кольцеобразных и 15 частных) и 28 лунных.</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0" y="0"/>
            <a:ext cx="9144000" cy="2862322"/>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Однако возникает вопрос: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почему солнечные и лунные затмения происходят не каждый месяц?</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Ведь, казалось бы, затмения должны происходит при каждом обороте Луны во время её новолуния и полнолуния.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Но такого не происходит. Вспомните, что видимая орбита Луны на небесной сфере — это большой круг, который наклонён к плоскости эклиптики всего на </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05</a:t>
            </a:r>
            <a:r>
              <a:rPr kumimoji="0" lang="ru-RU" b="1"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о</a:t>
            </a: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09’. </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Но этого хватает для того, чтобы во время новолуния или полнолуния Луна оказалась далеко от плоскости эклиптики.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это приводит к тому, что во время новолуния тень от Луны пройдёт выше Земли.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во время полнолуния сама Луна может пройти ниже земной тени.</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09-zatmeniya-solnca-i-luny.files/image007.jpg"/>
          <p:cNvPicPr/>
          <p:nvPr/>
        </p:nvPicPr>
        <p:blipFill>
          <a:blip r:embed="rId2" cstate="print"/>
          <a:srcRect/>
          <a:stretch>
            <a:fillRect/>
          </a:stretch>
        </p:blipFill>
        <p:spPr bwMode="auto">
          <a:xfrm>
            <a:off x="1475656" y="2852935"/>
            <a:ext cx="6264696" cy="4005065"/>
          </a:xfrm>
          <a:prstGeom prst="rect">
            <a:avLst/>
          </a:prstGeom>
          <a:noFill/>
          <a:ln w="9525">
            <a:noFill/>
            <a:miter lim="800000"/>
            <a:headEnd/>
            <a:tailEnd/>
          </a:ln>
        </p:spPr>
      </p:pic>
      <p:sp>
        <p:nvSpPr>
          <p:cNvPr id="92162" name="Rectangle 2"/>
          <p:cNvSpPr>
            <a:spLocks noChangeArrowheads="1"/>
          </p:cNvSpPr>
          <p:nvPr/>
        </p:nvSpPr>
        <p:spPr bwMode="auto">
          <a:xfrm>
            <a:off x="0" y="6273225"/>
            <a:ext cx="9144000" cy="707886"/>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Поэтому затмения смогут наступить лишь тогда, когда Луна находится вблизи точек пересечения лунной орбиты с эклиптикой (вблизи узлов).</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706090"/>
          </a:xfrm>
          <a:solidFill>
            <a:srgbClr val="FFFF00"/>
          </a:solidFill>
        </p:spPr>
        <p:txBody>
          <a:bodyPr>
            <a:normAutofit fontScale="90000"/>
          </a:bodyPr>
          <a:lstStyle/>
          <a:p>
            <a:r>
              <a:rPr lang="ru-RU" b="1" dirty="0" smtClean="0">
                <a:solidFill>
                  <a:srgbClr val="C00000"/>
                </a:solidFill>
              </a:rPr>
              <a:t>Интересное</a:t>
            </a:r>
            <a:endParaRPr lang="ru-RU" b="1" dirty="0">
              <a:solidFill>
                <a:srgbClr val="C00000"/>
              </a:solidFill>
            </a:endParaRPr>
          </a:p>
        </p:txBody>
      </p:sp>
      <p:sp>
        <p:nvSpPr>
          <p:cNvPr id="3" name="Прямоугольник 2"/>
          <p:cNvSpPr/>
          <p:nvPr/>
        </p:nvSpPr>
        <p:spPr>
          <a:xfrm>
            <a:off x="0" y="764704"/>
            <a:ext cx="9144000" cy="461665"/>
          </a:xfrm>
          <a:prstGeom prst="rect">
            <a:avLst/>
          </a:prstGeom>
        </p:spPr>
        <p:txBody>
          <a:bodyPr wrap="square">
            <a:spAutoFit/>
          </a:bodyPr>
          <a:lstStyle/>
          <a:p>
            <a:pPr algn="ctr"/>
            <a:r>
              <a:rPr lang="ru-RU" sz="2400" dirty="0" smtClean="0"/>
              <a:t>Можно ли наблюдать солнечные затмения, находясь на Луне?</a:t>
            </a:r>
            <a:endParaRPr lang="ru-RU" sz="2400" dirty="0"/>
          </a:p>
        </p:txBody>
      </p:sp>
      <p:pic>
        <p:nvPicPr>
          <p:cNvPr id="93186" name="Picture 2" descr="https://w-dog.ru/wallpapers/3/2/319725466548467/kosmos-luna-solnechnoe-zatmenie-blik-zemlya-oblaka-mlechnyj-put.jpg"/>
          <p:cNvPicPr>
            <a:picLocks noChangeAspect="1" noChangeArrowheads="1"/>
          </p:cNvPicPr>
          <p:nvPr/>
        </p:nvPicPr>
        <p:blipFill>
          <a:blip r:embed="rId2" cstate="print"/>
          <a:srcRect/>
          <a:stretch>
            <a:fillRect/>
          </a:stretch>
        </p:blipFill>
        <p:spPr bwMode="auto">
          <a:xfrm>
            <a:off x="0" y="1268760"/>
            <a:ext cx="9172086" cy="558924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1" name="Picture 3" descr="https://i1.wp.com/dsastro.ru/wp-content/uploads/2018/07/Untitled-6.jpg"/>
          <p:cNvPicPr>
            <a:picLocks noChangeAspect="1" noChangeArrowheads="1"/>
          </p:cNvPicPr>
          <p:nvPr/>
        </p:nvPicPr>
        <p:blipFill>
          <a:blip r:embed="rId2" cstate="print"/>
          <a:srcRect/>
          <a:stretch>
            <a:fillRect/>
          </a:stretch>
        </p:blipFill>
        <p:spPr bwMode="auto">
          <a:xfrm>
            <a:off x="0" y="0"/>
            <a:ext cx="9144000" cy="4824536"/>
          </a:xfrm>
          <a:prstGeom prst="rect">
            <a:avLst/>
          </a:prstGeom>
          <a:noFill/>
        </p:spPr>
      </p:pic>
      <p:sp>
        <p:nvSpPr>
          <p:cNvPr id="94209" name="Rectangle 1"/>
          <p:cNvSpPr>
            <a:spLocks noChangeArrowheads="1"/>
          </p:cNvSpPr>
          <p:nvPr/>
        </p:nvSpPr>
        <p:spPr bwMode="auto">
          <a:xfrm>
            <a:off x="0" y="4303455"/>
            <a:ext cx="9144000" cy="2554545"/>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Конечно можно. Происходит это тогда, когда Солнце Земля и Луна выстраиваются на одной прямой, и при этом наша планета располагается между Луной и Солнцем. Проще говоря, солнечные затмения на Луне происходят так же часто, как на Земле лунные.</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этом продолжительность полной фазы солнечного затмения, видимого с Луны, при центральном затмении может достигать почти трёх часов.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Полное солнечное затмение на Луне можно наблюдать на всей её дневной стороне, в отличие от Земли.</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34082"/>
          </a:xfrm>
          <a:solidFill>
            <a:srgbClr val="FFFF00"/>
          </a:solidFill>
        </p:spPr>
        <p:txBody>
          <a:bodyPr>
            <a:normAutofit fontScale="90000"/>
          </a:bodyPr>
          <a:lstStyle/>
          <a:p>
            <a:r>
              <a:rPr lang="ru-RU" b="1" dirty="0" smtClean="0"/>
              <a:t/>
            </a:r>
            <a:br>
              <a:rPr lang="ru-RU" b="1" dirty="0" smtClean="0"/>
            </a:br>
            <a:r>
              <a:rPr lang="ru-RU" b="1" dirty="0" smtClean="0">
                <a:solidFill>
                  <a:srgbClr val="C00000"/>
                </a:solidFill>
              </a:rPr>
              <a:t>Домашнее задание:</a:t>
            </a:r>
            <a:r>
              <a:rPr lang="ru-RU" dirty="0" smtClean="0"/>
              <a:t/>
            </a:r>
            <a:br>
              <a:rPr lang="ru-RU" dirty="0" smtClean="0"/>
            </a:br>
            <a:endParaRPr lang="ru-RU" dirty="0"/>
          </a:p>
        </p:txBody>
      </p:sp>
      <p:sp>
        <p:nvSpPr>
          <p:cNvPr id="95233" name="Rectangle 1"/>
          <p:cNvSpPr>
            <a:spLocks noChangeArrowheads="1"/>
          </p:cNvSpPr>
          <p:nvPr/>
        </p:nvSpPr>
        <p:spPr bwMode="auto">
          <a:xfrm>
            <a:off x="0" y="620688"/>
            <a:ext cx="9144000" cy="809149"/>
          </a:xfrm>
          <a:prstGeom prst="rect">
            <a:avLst/>
          </a:prstGeom>
          <a:solidFill>
            <a:srgbClr val="FFFFFF"/>
          </a:solidFill>
          <a:ln w="9525">
            <a:noFill/>
            <a:miter lim="800000"/>
            <a:headEnd/>
            <a:tailEnd/>
          </a:ln>
          <a:effectLst/>
        </p:spPr>
        <p:txBody>
          <a:bodyPr vert="horz" wrap="square" lIns="91440" tIns="45720" rIns="91440" bIns="146004"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Таблица: «Характеристика солнечных с лунных затмений»</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 тетради на вертикальном развороте).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1" y="1484781"/>
          <a:ext cx="9144002" cy="5395854"/>
        </p:xfrm>
        <a:graphic>
          <a:graphicData uri="http://schemas.openxmlformats.org/drawingml/2006/table">
            <a:tbl>
              <a:tblPr/>
              <a:tblGrid>
                <a:gridCol w="4946081"/>
                <a:gridCol w="2184562"/>
                <a:gridCol w="2013359"/>
              </a:tblGrid>
              <a:tr h="537322">
                <a:tc>
                  <a:txBody>
                    <a:bodyPr/>
                    <a:lstStyle/>
                    <a:p>
                      <a:pPr algn="ctr">
                        <a:spcAft>
                          <a:spcPts val="1150"/>
                        </a:spcAft>
                      </a:pPr>
                      <a:r>
                        <a:rPr lang="ru-RU" sz="1800" b="1" dirty="0">
                          <a:solidFill>
                            <a:srgbClr val="000000"/>
                          </a:solidFill>
                          <a:latin typeface="Calibri"/>
                          <a:ea typeface="Times New Roman"/>
                          <a:cs typeface="Times New Roman"/>
                        </a:rPr>
                        <a:t>Параметры характеристики</a:t>
                      </a:r>
                      <a:endParaRPr lang="ru-RU" sz="1800" b="1" dirty="0">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ctr">
                        <a:spcAft>
                          <a:spcPts val="1150"/>
                        </a:spcAft>
                      </a:pPr>
                      <a:r>
                        <a:rPr lang="ru-RU" sz="1800" b="1" dirty="0">
                          <a:solidFill>
                            <a:srgbClr val="000000"/>
                          </a:solidFill>
                          <a:latin typeface="Calibri"/>
                          <a:ea typeface="Times New Roman"/>
                          <a:cs typeface="Times New Roman"/>
                        </a:rPr>
                        <a:t>Солнечное затмение</a:t>
                      </a:r>
                      <a:endParaRPr lang="ru-RU" sz="1800" b="1" dirty="0">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ctr">
                        <a:spcAft>
                          <a:spcPts val="1150"/>
                        </a:spcAft>
                      </a:pPr>
                      <a:r>
                        <a:rPr lang="ru-RU" sz="1800" b="1" dirty="0">
                          <a:solidFill>
                            <a:srgbClr val="000000"/>
                          </a:solidFill>
                          <a:latin typeface="Calibri"/>
                          <a:ea typeface="Times New Roman"/>
                          <a:cs typeface="Times New Roman"/>
                        </a:rPr>
                        <a:t>Лунное затмение</a:t>
                      </a:r>
                      <a:endParaRPr lang="ru-RU" sz="1800" b="1" dirty="0">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537322">
                <a:tc>
                  <a:txBody>
                    <a:bodyPr/>
                    <a:lstStyle/>
                    <a:p>
                      <a:pPr algn="ctr">
                        <a:spcAft>
                          <a:spcPts val="1150"/>
                        </a:spcAft>
                      </a:pPr>
                      <a:r>
                        <a:rPr lang="ru-RU" sz="1800" b="1" dirty="0">
                          <a:solidFill>
                            <a:srgbClr val="000000"/>
                          </a:solidFill>
                          <a:latin typeface="Calibri"/>
                          <a:ea typeface="Times New Roman"/>
                          <a:cs typeface="Times New Roman"/>
                        </a:rPr>
                        <a:t>Графическое изображение процесса затмения</a:t>
                      </a:r>
                      <a:endParaRPr lang="ru-RU" sz="1800" b="1" dirty="0">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Астрономические условия наступления</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Вид затмения</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Максимальная продолжительность</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Средняя частота наступления в течение года</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Частота наблюдения на определенной территории</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4642">
                <a:tc>
                  <a:txBody>
                    <a:bodyPr/>
                    <a:lstStyle/>
                    <a:p>
                      <a:pPr algn="ctr">
                        <a:spcAft>
                          <a:spcPts val="1150"/>
                        </a:spcAft>
                      </a:pPr>
                      <a:r>
                        <a:rPr lang="ru-RU" sz="1800" b="1">
                          <a:solidFill>
                            <a:srgbClr val="000000"/>
                          </a:solidFill>
                          <a:latin typeface="Calibri"/>
                          <a:ea typeface="Times New Roman"/>
                          <a:cs typeface="Times New Roman"/>
                        </a:rPr>
                        <a:t>Сарос ( период повторения последовательности затмений) и его причины</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322">
                <a:tc>
                  <a:txBody>
                    <a:bodyPr/>
                    <a:lstStyle/>
                    <a:p>
                      <a:pPr algn="ctr">
                        <a:spcAft>
                          <a:spcPts val="1150"/>
                        </a:spcAft>
                      </a:pPr>
                      <a:r>
                        <a:rPr lang="ru-RU" sz="1800" b="1">
                          <a:solidFill>
                            <a:srgbClr val="000000"/>
                          </a:solidFill>
                          <a:latin typeface="Calibri"/>
                          <a:ea typeface="Times New Roman"/>
                          <a:cs typeface="Times New Roman"/>
                        </a:rPr>
                        <a:t>Использование явления в научных целях.</a:t>
                      </a:r>
                      <a:endParaRPr lang="ru-RU" sz="1800" b="1">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150"/>
                        </a:spcAft>
                      </a:pPr>
                      <a:endParaRPr lang="ru-RU" sz="1800" b="1" dirty="0">
                        <a:solidFill>
                          <a:srgbClr val="000000"/>
                        </a:solidFill>
                        <a:latin typeface="Calibri"/>
                        <a:ea typeface="Times New Roman"/>
                        <a:cs typeface="Times New Roman"/>
                      </a:endParaRPr>
                    </a:p>
                  </a:txBody>
                  <a:tcPr marL="61633" marR="61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fsd.videouroki.net/products/conspekty/astr11/09-zatmeniya-solnca-i-luny.files/image001.jpg"/>
          <p:cNvPicPr/>
          <p:nvPr/>
        </p:nvPicPr>
        <p:blipFill>
          <a:blip r:embed="rId2" cstate="print"/>
          <a:srcRect/>
          <a:stretch>
            <a:fillRect/>
          </a:stretch>
        </p:blipFill>
        <p:spPr bwMode="auto">
          <a:xfrm>
            <a:off x="611560" y="404664"/>
            <a:ext cx="7848872" cy="4608512"/>
          </a:xfrm>
          <a:prstGeom prst="rect">
            <a:avLst/>
          </a:prstGeom>
          <a:noFill/>
          <a:ln w="9525">
            <a:noFill/>
            <a:miter lim="800000"/>
            <a:headEnd/>
            <a:tailEnd/>
          </a:ln>
        </p:spPr>
      </p:pic>
      <p:sp>
        <p:nvSpPr>
          <p:cNvPr id="2" name="Прямоугольник 1"/>
          <p:cNvSpPr/>
          <p:nvPr/>
        </p:nvSpPr>
        <p:spPr>
          <a:xfrm>
            <a:off x="0" y="0"/>
            <a:ext cx="9144000" cy="461665"/>
          </a:xfrm>
          <a:prstGeom prst="rect">
            <a:avLst/>
          </a:prstGeom>
          <a:solidFill>
            <a:srgbClr val="FFFF00"/>
          </a:solidFill>
        </p:spPr>
        <p:txBody>
          <a:bodyPr wrap="square">
            <a:spAutoFit/>
          </a:bodyPr>
          <a:lstStyle/>
          <a:p>
            <a:r>
              <a:rPr lang="ru-RU" sz="2400" i="1" dirty="0" smtClean="0"/>
              <a:t>Покрытие Солнца Луной называется</a:t>
            </a:r>
            <a:r>
              <a:rPr lang="ru-RU" sz="2400" b="1" dirty="0" smtClean="0"/>
              <a:t> </a:t>
            </a:r>
            <a:r>
              <a:rPr lang="ru-RU" sz="2400" b="1" u="sng" dirty="0" smtClean="0">
                <a:solidFill>
                  <a:srgbClr val="C00000"/>
                </a:solidFill>
              </a:rPr>
              <a:t>солнечным затмением</a:t>
            </a:r>
            <a:r>
              <a:rPr lang="ru-RU" sz="2400" b="1" dirty="0" smtClean="0">
                <a:solidFill>
                  <a:srgbClr val="C00000"/>
                </a:solidFill>
              </a:rPr>
              <a:t>. </a:t>
            </a:r>
            <a:endParaRPr lang="ru-RU" sz="2400" dirty="0">
              <a:solidFill>
                <a:srgbClr val="C00000"/>
              </a:solidFill>
            </a:endParaRPr>
          </a:p>
        </p:txBody>
      </p:sp>
      <p:sp>
        <p:nvSpPr>
          <p:cNvPr id="71681" name="Rectangle 1"/>
          <p:cNvSpPr>
            <a:spLocks noChangeArrowheads="1"/>
          </p:cNvSpPr>
          <p:nvPr/>
        </p:nvSpPr>
        <p:spPr bwMode="auto">
          <a:xfrm>
            <a:off x="0" y="4919008"/>
            <a:ext cx="91440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Происходит оно потому, что угловые размеры дисков Солнца и Луны для наблюдателя с Земли кажутся одинаковыми. Объясняется это тем, что диаметр Луны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примерно в 400 раз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меньше диаметра Солнца. Но в тоже время она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четыреста 400 раз ближе к Земле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Это приводит к тому, что Луна может полностью покрыть яркую поверхность Солнца, оставив при этом видимой лишь его атмосферу.</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636912"/>
          </a:xfrm>
          <a:prstGeom prst="rect">
            <a:avLst/>
          </a:prstGeom>
          <a:solidFill>
            <a:srgbClr val="FFFF00"/>
          </a:solidFill>
        </p:spPr>
        <p:txBody>
          <a:bodyPr wrap="square">
            <a:spAutoFit/>
          </a:bodyPr>
          <a:lstStyle/>
          <a:p>
            <a:r>
              <a:rPr lang="ru-RU" sz="2000" dirty="0" smtClean="0"/>
              <a:t>   Все мы прекрасно знаем, что Земля вращается вокруг Солнца, а Луна — вокруг Земли. Это значит, что в определённые моменты, Солнце, Луна и Земля могут выстроиться на одной прямой. </a:t>
            </a:r>
          </a:p>
          <a:p>
            <a:r>
              <a:rPr lang="ru-RU" sz="2000" dirty="0" smtClean="0"/>
              <a:t>     Если Луна окажется между Землёй и Солнцем, то она на время закрывает Солнце, отбрасывая тень на Землю. </a:t>
            </a:r>
          </a:p>
          <a:p>
            <a:r>
              <a:rPr lang="ru-RU" sz="2000" dirty="0" smtClean="0"/>
              <a:t>   Но маленькая Луна не может полностью затенить Землю. Поэтому только жители той местности, куда у падёт тень от Луны, окажутся свидетелями </a:t>
            </a:r>
            <a:r>
              <a:rPr lang="ru-RU" sz="2000" b="1" u="sng" dirty="0" smtClean="0">
                <a:solidFill>
                  <a:srgbClr val="C00000"/>
                </a:solidFill>
              </a:rPr>
              <a:t>полного солнечного затмения</a:t>
            </a:r>
            <a:r>
              <a:rPr lang="ru-RU" sz="2000" u="sng" dirty="0" smtClean="0">
                <a:solidFill>
                  <a:srgbClr val="C00000"/>
                </a:solidFill>
              </a:rPr>
              <a:t>.</a:t>
            </a:r>
            <a:endParaRPr lang="ru-RU" sz="2000" u="sng" dirty="0">
              <a:solidFill>
                <a:srgbClr val="C00000"/>
              </a:solidFill>
            </a:endParaRPr>
          </a:p>
        </p:txBody>
      </p:sp>
      <p:pic>
        <p:nvPicPr>
          <p:cNvPr id="72706" name="Picture 2" descr="https://avatars.mds.yandex.net/get-zen_doc/1874839/pub_5d18e4d8745a6f00ad5f0bea_5d18e5da122da300aff83a6b/scale_1200"/>
          <p:cNvPicPr>
            <a:picLocks noChangeAspect="1" noChangeArrowheads="1"/>
          </p:cNvPicPr>
          <p:nvPr/>
        </p:nvPicPr>
        <p:blipFill>
          <a:blip r:embed="rId2" cstate="print"/>
          <a:srcRect/>
          <a:stretch>
            <a:fillRect/>
          </a:stretch>
        </p:blipFill>
        <p:spPr bwMode="auto">
          <a:xfrm>
            <a:off x="0" y="2661592"/>
            <a:ext cx="9144000" cy="6096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0" y="-42438"/>
            <a:ext cx="9144000" cy="1569660"/>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тех же областях, куда свет будет попадать частично, то есть это области полутени, жители будут видеть ту часть Солнца, от которой в данную область попадает свет — это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частное солнечное затмение</a:t>
            </a:r>
            <a:r>
              <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a:t>
            </a:r>
            <a:endParaRPr kumimoji="0" lang="ru-RU" sz="24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3" name="Рисунок 2" descr="https://fsd.videouroki.net/products/conspekty/astr11/09-zatmeniya-solnca-i-luny.files/image002.jpg"/>
          <p:cNvPicPr/>
          <p:nvPr/>
        </p:nvPicPr>
        <p:blipFill>
          <a:blip r:embed="rId2" cstate="print"/>
          <a:srcRect/>
          <a:stretch>
            <a:fillRect/>
          </a:stretch>
        </p:blipFill>
        <p:spPr bwMode="auto">
          <a:xfrm>
            <a:off x="1619672" y="1484784"/>
            <a:ext cx="5904656" cy="5373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descr="https://u.kanobu.ru/editor/images/91/12d61e76-a7f7-4241-a624-a60bd79f98c8.jpg"/>
          <p:cNvPicPr>
            <a:picLocks noChangeAspect="1" noChangeArrowheads="1"/>
          </p:cNvPicPr>
          <p:nvPr/>
        </p:nvPicPr>
        <p:blipFill>
          <a:blip r:embed="rId2" cstate="print"/>
          <a:srcRect/>
          <a:stretch>
            <a:fillRect/>
          </a:stretch>
        </p:blipFill>
        <p:spPr bwMode="auto">
          <a:xfrm>
            <a:off x="5047546" y="3212976"/>
            <a:ext cx="4096454" cy="2304256"/>
          </a:xfrm>
          <a:prstGeom prst="rect">
            <a:avLst/>
          </a:prstGeom>
          <a:noFill/>
        </p:spPr>
      </p:pic>
      <p:sp>
        <p:nvSpPr>
          <p:cNvPr id="74753" name="Rectangle 1"/>
          <p:cNvSpPr>
            <a:spLocks noChangeArrowheads="1"/>
          </p:cNvSpPr>
          <p:nvPr/>
        </p:nvSpPr>
        <p:spPr bwMode="auto">
          <a:xfrm>
            <a:off x="0" y="0"/>
            <a:ext cx="9144000" cy="1938992"/>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Из-за того, что лунная орбита является эллиптической, может случиться и так, что Луна будет находиться на значительном удалении от Земли. В этом случае диск Луны окажется слишком маленьким, чтобы полностью закрыть собой Солнце. В этом случае наблюдатель в точке А сможет увидеть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кольцеобразное солнечное затмение.</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наблюдатели В и С, как и в прошлый раз, будут наблюдать частное солнечное затмение.</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09-zatmeniya-solnca-i-luny.files/image003.jpg"/>
          <p:cNvPicPr/>
          <p:nvPr/>
        </p:nvPicPr>
        <p:blipFill>
          <a:blip r:embed="rId3" cstate="print"/>
          <a:srcRect/>
          <a:stretch>
            <a:fillRect/>
          </a:stretch>
        </p:blipFill>
        <p:spPr bwMode="auto">
          <a:xfrm>
            <a:off x="0" y="1889125"/>
            <a:ext cx="5184576" cy="49688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1797814"/>
            <a:ext cx="4439498" cy="44394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528" y="1784454"/>
            <a:ext cx="4523472" cy="44528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0" y="188640"/>
            <a:ext cx="9144000" cy="1200329"/>
          </a:xfrm>
          <a:prstGeom prst="rect">
            <a:avLst/>
          </a:prstGeom>
          <a:solidFill>
            <a:srgbClr val="FFFF00"/>
          </a:solidFill>
        </p:spPr>
        <p:txBody>
          <a:bodyPr wrap="square" rtlCol="0">
            <a:spAutoFit/>
          </a:bodyPr>
          <a:lstStyle/>
          <a:p>
            <a:pPr algn="ctr"/>
            <a:r>
              <a:rPr lang="ru-RU" sz="2400" dirty="0" smtClean="0"/>
              <a:t>В момент полной фазы можно наблюдать внешние, наиболее разреженные слои атмосферы Солнца – </a:t>
            </a:r>
            <a:r>
              <a:rPr lang="ru-RU" sz="2400" b="1" dirty="0" smtClean="0">
                <a:solidFill>
                  <a:srgbClr val="C00000"/>
                </a:solidFill>
              </a:rPr>
              <a:t>солнечную корону</a:t>
            </a:r>
            <a:r>
              <a:rPr lang="ru-RU" sz="2400" dirty="0" smtClean="0"/>
              <a:t>, которая в обычных условиях с поверхности Земли не видна.</a:t>
            </a:r>
            <a:endParaRPr lang="ru-RU" sz="2400" dirty="0"/>
          </a:p>
        </p:txBody>
      </p:sp>
    </p:spTree>
    <p:extLst>
      <p:ext uri="{BB962C8B-B14F-4D97-AF65-F5344CB8AC3E}">
        <p14:creationId xmlns:p14="http://schemas.microsoft.com/office/powerpoint/2010/main" xmlns="" val="4288754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Sun_eclipce_view_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56025" y="1"/>
            <a:ext cx="5522713" cy="4014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3" name="Picture 5" descr="pse190307_Indi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996952"/>
            <a:ext cx="5252724" cy="3861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4" name="Text Box 6"/>
          <p:cNvSpPr txBox="1">
            <a:spLocks noChangeArrowheads="1"/>
          </p:cNvSpPr>
          <p:nvPr/>
        </p:nvSpPr>
        <p:spPr bwMode="auto">
          <a:xfrm>
            <a:off x="5220072" y="4221088"/>
            <a:ext cx="3923928" cy="1815882"/>
          </a:xfrm>
          <a:prstGeom prst="rect">
            <a:avLst/>
          </a:prstGeom>
          <a:solidFill>
            <a:srgbClr val="FFFF00"/>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2800" dirty="0">
                <a:latin typeface="Times New Roman" pitchFamily="18" charset="0"/>
                <a:cs typeface="Times New Roman" pitchFamily="18" charset="0"/>
              </a:rPr>
              <a:t>При фотографировании </a:t>
            </a:r>
          </a:p>
          <a:p>
            <a:pPr eaLnBrk="1" hangingPunct="1"/>
            <a:r>
              <a:rPr lang="ru-RU" sz="2800" dirty="0" err="1">
                <a:latin typeface="Times New Roman" pitchFamily="18" charset="0"/>
                <a:cs typeface="Times New Roman" pitchFamily="18" charset="0"/>
              </a:rPr>
              <a:t>затменного</a:t>
            </a:r>
            <a:r>
              <a:rPr lang="ru-RU" sz="2800" dirty="0">
                <a:latin typeface="Times New Roman" pitchFamily="18" charset="0"/>
                <a:cs typeface="Times New Roman" pitchFamily="18" charset="0"/>
              </a:rPr>
              <a:t> Солнца</a:t>
            </a:r>
          </a:p>
          <a:p>
            <a:pPr eaLnBrk="1" hangingPunct="1"/>
            <a:r>
              <a:rPr lang="ru-RU" sz="2800" dirty="0">
                <a:latin typeface="Times New Roman" pitchFamily="18" charset="0"/>
                <a:cs typeface="Times New Roman" pitchFamily="18" charset="0"/>
              </a:rPr>
              <a:t>астрономы используют</a:t>
            </a:r>
          </a:p>
          <a:p>
            <a:pPr eaLnBrk="1" hangingPunct="1"/>
            <a:r>
              <a:rPr lang="ru-RU" sz="2800" dirty="0">
                <a:latin typeface="Times New Roman" pitchFamily="18" charset="0"/>
                <a:cs typeface="Times New Roman" pitchFamily="18" charset="0"/>
              </a:rPr>
              <a:t>плотные светофильтры.</a:t>
            </a:r>
          </a:p>
        </p:txBody>
      </p:sp>
      <p:pic>
        <p:nvPicPr>
          <p:cNvPr id="15365" name="Picture 8" descr="Sun_eclipce_telescope_1a"/>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807296" cy="2980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03243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3233</TotalTime>
  <Words>1342</Words>
  <Application>Microsoft Office PowerPoint</Application>
  <PresentationFormat>Экран (4:3)</PresentationFormat>
  <Paragraphs>98</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И. Тургенев «Бежин луг».</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Интересные факты</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Сарос</vt:lpstr>
      <vt:lpstr>Слайд 34</vt:lpstr>
      <vt:lpstr>Интересное</vt:lpstr>
      <vt:lpstr>Слайд 36</vt:lpstr>
      <vt:lpstr> Домашнее задание: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ВИДИМОЕ ДВИЖЕНИЕ ЗВЁЗД НА РАЗНЫХ  ГЕОГРАФИЧЕСКИХ ШИРОТАХ</dc:title>
  <dc:creator>admin</dc:creator>
  <cp:lastModifiedBy>Светлана Николаевна</cp:lastModifiedBy>
  <cp:revision>126</cp:revision>
  <dcterms:created xsi:type="dcterms:W3CDTF">2017-09-10T06:47:45Z</dcterms:created>
  <dcterms:modified xsi:type="dcterms:W3CDTF">2023-06-11T12:11:26Z</dcterms:modified>
</cp:coreProperties>
</file>