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s/slide77.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s/slide79.xml" ContentType="application/vnd.openxmlformats-officedocument.presentationml.slide+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44" r:id="rId7"/>
    <p:sldMasterId id="2147483756" r:id="rId8"/>
    <p:sldMasterId id="2147483768" r:id="rId9"/>
    <p:sldMasterId id="2147483780" r:id="rId10"/>
    <p:sldMasterId id="2147483792" r:id="rId11"/>
    <p:sldMasterId id="2147483804" r:id="rId12"/>
    <p:sldMasterId id="2147483816" r:id="rId13"/>
  </p:sldMasterIdLst>
  <p:sldIdLst>
    <p:sldId id="256" r:id="rId14"/>
    <p:sldId id="257" r:id="rId15"/>
    <p:sldId id="296" r:id="rId16"/>
    <p:sldId id="316" r:id="rId17"/>
    <p:sldId id="315" r:id="rId18"/>
    <p:sldId id="297" r:id="rId19"/>
    <p:sldId id="318" r:id="rId20"/>
    <p:sldId id="258" r:id="rId21"/>
    <p:sldId id="299" r:id="rId22"/>
    <p:sldId id="259" r:id="rId23"/>
    <p:sldId id="260" r:id="rId24"/>
    <p:sldId id="261" r:id="rId25"/>
    <p:sldId id="262" r:id="rId26"/>
    <p:sldId id="263" r:id="rId27"/>
    <p:sldId id="324" r:id="rId28"/>
    <p:sldId id="302" r:id="rId29"/>
    <p:sldId id="300" r:id="rId30"/>
    <p:sldId id="264" r:id="rId31"/>
    <p:sldId id="265" r:id="rId32"/>
    <p:sldId id="320" r:id="rId33"/>
    <p:sldId id="325" r:id="rId34"/>
    <p:sldId id="342" r:id="rId35"/>
    <p:sldId id="301" r:id="rId36"/>
    <p:sldId id="267" r:id="rId37"/>
    <p:sldId id="269" r:id="rId38"/>
    <p:sldId id="298" r:id="rId39"/>
    <p:sldId id="323" r:id="rId40"/>
    <p:sldId id="321" r:id="rId41"/>
    <p:sldId id="322" r:id="rId42"/>
    <p:sldId id="271" r:id="rId43"/>
    <p:sldId id="273" r:id="rId44"/>
    <p:sldId id="303" r:id="rId45"/>
    <p:sldId id="274" r:id="rId46"/>
    <p:sldId id="327" r:id="rId47"/>
    <p:sldId id="326" r:id="rId48"/>
    <p:sldId id="275" r:id="rId49"/>
    <p:sldId id="328" r:id="rId50"/>
    <p:sldId id="276" r:id="rId51"/>
    <p:sldId id="305" r:id="rId52"/>
    <p:sldId id="306" r:id="rId53"/>
    <p:sldId id="277" r:id="rId54"/>
    <p:sldId id="329" r:id="rId55"/>
    <p:sldId id="278" r:id="rId56"/>
    <p:sldId id="331" r:id="rId57"/>
    <p:sldId id="332" r:id="rId58"/>
    <p:sldId id="333" r:id="rId59"/>
    <p:sldId id="330" r:id="rId60"/>
    <p:sldId id="307" r:id="rId61"/>
    <p:sldId id="280" r:id="rId62"/>
    <p:sldId id="281" r:id="rId63"/>
    <p:sldId id="282" r:id="rId64"/>
    <p:sldId id="334" r:id="rId65"/>
    <p:sldId id="283" r:id="rId66"/>
    <p:sldId id="284" r:id="rId67"/>
    <p:sldId id="285" r:id="rId68"/>
    <p:sldId id="286" r:id="rId69"/>
    <p:sldId id="287" r:id="rId70"/>
    <p:sldId id="308" r:id="rId71"/>
    <p:sldId id="288" r:id="rId72"/>
    <p:sldId id="289" r:id="rId73"/>
    <p:sldId id="312" r:id="rId74"/>
    <p:sldId id="339" r:id="rId75"/>
    <p:sldId id="290" r:id="rId76"/>
    <p:sldId id="291" r:id="rId77"/>
    <p:sldId id="292" r:id="rId78"/>
    <p:sldId id="293" r:id="rId79"/>
    <p:sldId id="309" r:id="rId80"/>
    <p:sldId id="294" r:id="rId81"/>
    <p:sldId id="310" r:id="rId82"/>
    <p:sldId id="311" r:id="rId83"/>
    <p:sldId id="295" r:id="rId84"/>
    <p:sldId id="313" r:id="rId85"/>
    <p:sldId id="314" r:id="rId86"/>
    <p:sldId id="338" r:id="rId87"/>
    <p:sldId id="335" r:id="rId88"/>
    <p:sldId id="336" r:id="rId89"/>
    <p:sldId id="337" r:id="rId90"/>
    <p:sldId id="340" r:id="rId91"/>
    <p:sldId id="341" r:id="rId9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63" Type="http://schemas.openxmlformats.org/officeDocument/2006/relationships/slide" Target="slides/slide50.xml"/><Relationship Id="rId68" Type="http://schemas.openxmlformats.org/officeDocument/2006/relationships/slide" Target="slides/slide55.xml"/><Relationship Id="rId76" Type="http://schemas.openxmlformats.org/officeDocument/2006/relationships/slide" Target="slides/slide63.xml"/><Relationship Id="rId84" Type="http://schemas.openxmlformats.org/officeDocument/2006/relationships/slide" Target="slides/slide71.xml"/><Relationship Id="rId89" Type="http://schemas.openxmlformats.org/officeDocument/2006/relationships/slide" Target="slides/slide76.xml"/><Relationship Id="rId7" Type="http://schemas.openxmlformats.org/officeDocument/2006/relationships/slideMaster" Target="slideMasters/slideMaster7.xml"/><Relationship Id="rId71" Type="http://schemas.openxmlformats.org/officeDocument/2006/relationships/slide" Target="slides/slide58.xml"/><Relationship Id="rId92" Type="http://schemas.openxmlformats.org/officeDocument/2006/relationships/slide" Target="slides/slide79.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74" Type="http://schemas.openxmlformats.org/officeDocument/2006/relationships/slide" Target="slides/slide61.xml"/><Relationship Id="rId79" Type="http://schemas.openxmlformats.org/officeDocument/2006/relationships/slide" Target="slides/slide66.xml"/><Relationship Id="rId87" Type="http://schemas.openxmlformats.org/officeDocument/2006/relationships/slide" Target="slides/slide74.xml"/><Relationship Id="rId5" Type="http://schemas.openxmlformats.org/officeDocument/2006/relationships/slideMaster" Target="slideMasters/slideMaster5.xml"/><Relationship Id="rId61" Type="http://schemas.openxmlformats.org/officeDocument/2006/relationships/slide" Target="slides/slide48.xml"/><Relationship Id="rId82" Type="http://schemas.openxmlformats.org/officeDocument/2006/relationships/slide" Target="slides/slide69.xml"/><Relationship Id="rId90" Type="http://schemas.openxmlformats.org/officeDocument/2006/relationships/slide" Target="slides/slide77.xml"/><Relationship Id="rId95" Type="http://schemas.openxmlformats.org/officeDocument/2006/relationships/theme" Target="theme/theme1.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slide" Target="slides/slide56.xml"/><Relationship Id="rId77" Type="http://schemas.openxmlformats.org/officeDocument/2006/relationships/slide" Target="slides/slide64.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80" Type="http://schemas.openxmlformats.org/officeDocument/2006/relationships/slide" Target="slides/slide67.xml"/><Relationship Id="rId85" Type="http://schemas.openxmlformats.org/officeDocument/2006/relationships/slide" Target="slides/slide72.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slide" Target="slides/slide70.xml"/><Relationship Id="rId88" Type="http://schemas.openxmlformats.org/officeDocument/2006/relationships/slide" Target="slides/slide75.xml"/><Relationship Id="rId91" Type="http://schemas.openxmlformats.org/officeDocument/2006/relationships/slide" Target="slides/slide78.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slide" Target="slides/slide65.xml"/><Relationship Id="rId81" Type="http://schemas.openxmlformats.org/officeDocument/2006/relationships/slide" Target="slides/slide68.xml"/><Relationship Id="rId86" Type="http://schemas.openxmlformats.org/officeDocument/2006/relationships/slide" Target="slides/slide73.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A5F60455-8A8C-4D0D-A799-51A614D1609F}"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29AAC86-AE27-4669-96E2-94D4FFAAC98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129172F-9DDD-4761-8FB3-0FF488949D51}"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497F1E7-1930-4DE3-8A70-9EA4F5AD947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7E3DD09A-C466-4016-9E0E-7845C6F5F8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05F255E9-5ED7-4D9A-A61D-7D307357177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760CF13A-7886-43B8-8750-7E1CF95569F5}"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B71AAFAD-61EB-4698-9A95-6187E4FDFF3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C0F4AC81-7F42-4A01-A318-25B4A604902E}"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44C2E911-C0D0-4F9C-9847-8219F0F00BE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3BC32B7-A082-4138-8DB3-2CC59A5E71BF}"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7780FABA-F061-4064-8958-6A2DA1648D52}"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02F93999-518A-4232-A8EB-4731DDED3898}"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2D1B4DDD-BF66-43C6-9C16-0D64942537C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A02B281-3142-400B-8805-BFA4F2F44709}"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F89DEC62-DC2D-4C3C-BAA1-C5D05698C294}"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FA27A0E0-5DAD-4DDE-83F0-2E919B7E9253}"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F6C0B7DE-0A43-4EE1-A460-D8AF6993485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2703EF4-4C17-45DC-9144-06B5C7418BF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D0F8B253-927C-495F-843C-CBDBA811801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EB63872B-55F0-4BD7-B872-D8DA10CBC3F0}"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7CD051C3-F0AD-498C-AC82-7FFAE22A68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35C32E79-11E5-4BF5-A929-BF61B10D8F3D}"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D347EC05-A3E3-46B2-AE8E-E46E4E5270B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2CDD6A2-5886-4E01-9BFB-BDDCAD2B75DA}"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6777D80E-5F4D-4E5B-890C-1B222D1AA8D1}"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63E3D3FB-886B-46FD-8D0E-049A1002035B}"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8DE33E6E-A5D4-4047-A3A5-752CDB4DE227}"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3E991C81-2634-4538-81C4-9D35F2F606F8}"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6F03B2C9-78F3-44DC-84EA-87DD9F4C6AD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946C052D-33E7-46E0-9C7E-332A703C3D6B}" type="datetimeFigureOut">
              <a:rPr lang="en-US">
                <a:solidFill>
                  <a:prstClr val="white">
                    <a:shade val="50000"/>
                  </a:prstClr>
                </a:solidFill>
              </a:rPr>
              <a:pPr>
                <a:defRPr/>
              </a:pPr>
              <a:t>5/10/2021</a:t>
            </a:fld>
            <a:endParaRPr lang="en-US">
              <a:solidFill>
                <a:prstClr val="white">
                  <a:shade val="50000"/>
                </a:prstClr>
              </a:solidFill>
            </a:endParaRPr>
          </a:p>
        </p:txBody>
      </p:sp>
      <p:sp>
        <p:nvSpPr>
          <p:cNvPr id="8"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Номер слайда 22"/>
          <p:cNvSpPr>
            <a:spLocks noGrp="1"/>
          </p:cNvSpPr>
          <p:nvPr>
            <p:ph type="sldNum" sz="quarter" idx="12"/>
          </p:nvPr>
        </p:nvSpPr>
        <p:spPr/>
        <p:txBody>
          <a:bodyPr/>
          <a:lstStyle>
            <a:lvl1pPr>
              <a:defRPr/>
            </a:lvl1pPr>
          </a:lstStyle>
          <a:p>
            <a:pPr>
              <a:defRPr/>
            </a:pPr>
            <a:fld id="{C15972FC-8B65-425E-9829-E82A4C0854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C16E517-0FE2-4DCC-A27D-39B79B20F057}" type="datetimeFigureOut">
              <a:rPr lang="en-US">
                <a:solidFill>
                  <a:prstClr val="white">
                    <a:shade val="50000"/>
                  </a:prstClr>
                </a:solidFill>
              </a:rPr>
              <a:pPr>
                <a:defRPr/>
              </a:pPr>
              <a:t>5/10/2021</a:t>
            </a:fld>
            <a:endParaRPr lang="en-US">
              <a:solidFill>
                <a:prstClr val="white">
                  <a:shade val="50000"/>
                </a:prstClr>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Номер слайда 22"/>
          <p:cNvSpPr>
            <a:spLocks noGrp="1"/>
          </p:cNvSpPr>
          <p:nvPr>
            <p:ph type="sldNum" sz="quarter" idx="12"/>
          </p:nvPr>
        </p:nvSpPr>
        <p:spPr/>
        <p:txBody>
          <a:bodyPr/>
          <a:lstStyle>
            <a:lvl1pPr>
              <a:defRPr/>
            </a:lvl1pPr>
          </a:lstStyle>
          <a:p>
            <a:pPr>
              <a:defRPr/>
            </a:pPr>
            <a:fld id="{EA63BF35-66DB-424A-AF3E-C17EC018B895}"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2607175F-F894-47BE-BB92-EEE85BE64EB1}"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Номер слайда 22"/>
          <p:cNvSpPr>
            <a:spLocks noGrp="1"/>
          </p:cNvSpPr>
          <p:nvPr>
            <p:ph type="sldNum" sz="quarter" idx="12"/>
          </p:nvPr>
        </p:nvSpPr>
        <p:spPr/>
        <p:txBody>
          <a:bodyPr/>
          <a:lstStyle>
            <a:lvl1pPr>
              <a:defRPr/>
            </a:lvl1pPr>
          </a:lstStyle>
          <a:p>
            <a:pPr>
              <a:defRPr/>
            </a:pPr>
            <a:fld id="{BC829F82-B436-44A3-9738-CF8978D78CE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941F10E-DD96-49F4-87A0-0B89E7D1883A}"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C4160E5D-2D13-4F75-A92A-E3E4DD2DDC88}"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D860BBF1-2A8C-4DA4-9C2B-912BED73FAB1}" type="datetimeFigureOut">
              <a:rPr lang="en-US">
                <a:solidFill>
                  <a:prstClr val="white">
                    <a:shade val="50000"/>
                  </a:prstClr>
                </a:solidFill>
              </a:rPr>
              <a:pPr>
                <a:defRPr/>
              </a:pPr>
              <a:t>5/10/2021</a:t>
            </a:fld>
            <a:endParaRPr lang="en-US">
              <a:solidFill>
                <a:prstClr val="white">
                  <a:shade val="50000"/>
                </a:prstClr>
              </a:solidFill>
            </a:endParaRPr>
          </a:p>
        </p:txBody>
      </p:sp>
      <p:sp>
        <p:nvSpPr>
          <p:cNvPr id="6"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Номер слайда 22"/>
          <p:cNvSpPr>
            <a:spLocks noGrp="1"/>
          </p:cNvSpPr>
          <p:nvPr>
            <p:ph type="sldNum" sz="quarter" idx="12"/>
          </p:nvPr>
        </p:nvSpPr>
        <p:spPr/>
        <p:txBody>
          <a:bodyPr/>
          <a:lstStyle>
            <a:lvl1pPr>
              <a:defRPr/>
            </a:lvl1pPr>
          </a:lstStyle>
          <a:p>
            <a:pPr>
              <a:defRPr/>
            </a:pPr>
            <a:fld id="{836C9991-5616-4902-89FF-74DDFCA3664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C83A6A-E566-47D5-979E-F19186A0C098}"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A456C386-8D71-4BA5-B3BC-E26E672C62B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B6F5AF9-51D5-49FA-9A7C-7BD2DF220959}" type="datetimeFigureOut">
              <a:rPr lang="en-US">
                <a:solidFill>
                  <a:prstClr val="white">
                    <a:shade val="50000"/>
                  </a:prstClr>
                </a:solidFill>
              </a:rPr>
              <a:pPr>
                <a:defRPr/>
              </a:pPr>
              <a:t>5/10/2021</a:t>
            </a:fld>
            <a:endParaRPr lang="en-US">
              <a:solidFill>
                <a:prstClr val="white">
                  <a:shade val="50000"/>
                </a:prstClr>
              </a:solidFill>
            </a:endParaRPr>
          </a:p>
        </p:txBody>
      </p:sp>
      <p:sp>
        <p:nvSpPr>
          <p:cNvPr id="5" name="Нижний колонтитул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Номер слайда 22"/>
          <p:cNvSpPr>
            <a:spLocks noGrp="1"/>
          </p:cNvSpPr>
          <p:nvPr>
            <p:ph type="sldNum" sz="quarter" idx="12"/>
          </p:nvPr>
        </p:nvSpPr>
        <p:spPr/>
        <p:txBody>
          <a:bodyPr/>
          <a:lstStyle>
            <a:lvl1pPr>
              <a:defRPr/>
            </a:lvl1pPr>
          </a:lstStyle>
          <a:p>
            <a:pPr>
              <a:defRPr/>
            </a:pPr>
            <a:fld id="{CC6B4EC1-8251-49CA-8119-3C8A4EE685A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82A1130A-4C28-42D3-AA18-5F62ED54C9D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6DE15B0F-D0DD-4276-BA5D-35714F6C2DF7}"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992A128-3696-4369-9C34-9254BDBA5FE2}" type="datetimeFigureOut">
              <a:rPr lang="en-US">
                <a:solidFill>
                  <a:prstClr val="white">
                    <a:shade val="50000"/>
                  </a:prstClr>
                </a:solidFill>
              </a:rPr>
              <a:pPr>
                <a:defRPr/>
              </a:pPr>
              <a:t>5/10/2021</a:t>
            </a:fld>
            <a:endParaRPr lang="en-US">
              <a:solidFill>
                <a:prstClr val="white">
                  <a:shade val="50000"/>
                </a:prstClr>
              </a:solidFill>
            </a:endParaRPr>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solidFill>
                <a:prstClr val="white">
                  <a:shade val="50000"/>
                </a:prstClr>
              </a:solidFill>
            </a:endParaRPr>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E7F1CF2-F79E-4EDE-86B9-BB632261B2D5}" type="slidenum">
              <a:rPr lang="en-US">
                <a:solidFill>
                  <a:prstClr val="white">
                    <a:shade val="50000"/>
                  </a:prstClr>
                </a:solidFill>
              </a:rPr>
              <a:pPr>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s://ru.wikipedia.org/wiki/%D0%92%D0%B5%D0%BD%D0%B5%D1%80%D0%B0-%D1%8D%D0%BA%D1%81%D0%BF%D1%80%D0%B5%D1%81%D1%81" TargetMode="Externa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6.xml"/><Relationship Id="rId5" Type="http://schemas.openxmlformats.org/officeDocument/2006/relationships/image" Target="../media/image59.jpeg"/><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4.xml"/></Relationships>
</file>

<file path=ppt/slides/_rels/slide4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95.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8.xml"/></Relationships>
</file>

<file path=ppt/slides/_rels/slide6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28.xml"/></Relationships>
</file>

<file path=ppt/slides/_rels/slide6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06.xml"/></Relationships>
</file>

<file path=ppt/slides/_rels/slide6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1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17.xml"/></Relationships>
</file>

<file path=ppt/slides/_rels/slide7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39.xml"/></Relationships>
</file>

<file path=ppt/slides/_rels/slide7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39.xml"/></Relationships>
</file>

<file path=ppt/slides/_rels/slide7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39.xml"/></Relationships>
</file>

<file path=ppt/slides/_rels/slide7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9.xml"/></Relationships>
</file>

<file path=ppt/slides/_rels/slide7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39.xml"/></Relationships>
</file>

<file path=ppt/slides/_rels/slide7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39.xml"/></Relationships>
</file>

<file path=ppt/slides/_rels/slide7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39.xml"/></Relationships>
</file>

<file path=ppt/slides/_rels/slide7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https://mir-s3-cdn-cf.behance.net/projects/max_808/0180e778046165.Y3JvcCw5MjAsNzIwLDE3Myww.jpg"/>
          <p:cNvPicPr>
            <a:picLocks noChangeAspect="1" noChangeArrowheads="1"/>
          </p:cNvPicPr>
          <p:nvPr/>
        </p:nvPicPr>
        <p:blipFill>
          <a:blip r:embed="rId2" cstate="print"/>
          <a:srcRect/>
          <a:stretch>
            <a:fillRect/>
          </a:stretch>
        </p:blipFill>
        <p:spPr bwMode="auto">
          <a:xfrm>
            <a:off x="0" y="0"/>
            <a:ext cx="9144000" cy="7152239"/>
          </a:xfrm>
          <a:prstGeom prst="rect">
            <a:avLst/>
          </a:prstGeom>
          <a:noFill/>
        </p:spPr>
      </p:pic>
      <p:sp>
        <p:nvSpPr>
          <p:cNvPr id="1025" name="Rectangle 1"/>
          <p:cNvSpPr>
            <a:spLocks noChangeArrowheads="1"/>
          </p:cNvSpPr>
          <p:nvPr/>
        </p:nvSpPr>
        <p:spPr bwMode="auto">
          <a:xfrm>
            <a:off x="609600" y="0"/>
            <a:ext cx="7683962" cy="707886"/>
          </a:xfrm>
          <a:prstGeom prst="rect">
            <a:avLst/>
          </a:prstGeom>
          <a:solidFill>
            <a:srgbClr val="FFFF00"/>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Тема: </a:t>
            </a:r>
            <a:r>
              <a:rPr kumimoji="0" lang="ru-RU" sz="4000" b="1" i="0" u="sng"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«Планеты земной группы».</a:t>
            </a:r>
            <a:endParaRPr kumimoji="0" lang="ru-RU" sz="4000" b="0" i="0" u="none" strike="noStrike" cap="none" normalizeH="0" baseline="0" dirty="0" smtClean="0">
              <a:ln>
                <a:noFill/>
              </a:ln>
              <a:solidFill>
                <a:srgbClr val="C00000"/>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t>	</a:t>
            </a:r>
            <a:r>
              <a:rPr lang="ru-RU" sz="2400" dirty="0" smtClean="0">
                <a:solidFill>
                  <a:schemeClr val="bg1"/>
                </a:solidFill>
              </a:rPr>
              <a:t>Низменности, как и на Луне, заполнены застывшей лавой. Самая крупная низменность — это </a:t>
            </a:r>
            <a:r>
              <a:rPr lang="ru-RU" sz="2400" b="1" dirty="0" smtClean="0">
                <a:solidFill>
                  <a:srgbClr val="C00000"/>
                </a:solidFill>
              </a:rPr>
              <a:t>Равнина Жары</a:t>
            </a:r>
            <a:r>
              <a:rPr lang="ru-RU" sz="2400" dirty="0" smtClean="0">
                <a:solidFill>
                  <a:srgbClr val="C00000"/>
                </a:solidFill>
              </a:rPr>
              <a:t>. </a:t>
            </a:r>
            <a:r>
              <a:rPr lang="ru-RU" sz="2400" dirty="0" smtClean="0">
                <a:solidFill>
                  <a:schemeClr val="bg1"/>
                </a:solidFill>
              </a:rPr>
              <a:t>Её диаметр составляет </a:t>
            </a:r>
            <a:r>
              <a:rPr lang="ru-RU" sz="2400" b="1" dirty="0" smtClean="0">
                <a:solidFill>
                  <a:srgbClr val="C00000"/>
                </a:solidFill>
              </a:rPr>
              <a:t>около 1550 километров</a:t>
            </a:r>
            <a:r>
              <a:rPr lang="ru-RU" sz="2400" b="1" dirty="0" smtClean="0">
                <a:solidFill>
                  <a:schemeClr val="bg1"/>
                </a:solidFill>
              </a:rPr>
              <a:t>,</a:t>
            </a:r>
            <a:r>
              <a:rPr lang="ru-RU" sz="2400" dirty="0" smtClean="0">
                <a:solidFill>
                  <a:schemeClr val="bg1"/>
                </a:solidFill>
              </a:rPr>
              <a:t> что делает её одним из крупнейших известных ударных кратеров Солнечной системы.</a:t>
            </a:r>
            <a:endParaRPr lang="ru-RU" sz="2400" dirty="0">
              <a:solidFill>
                <a:schemeClr val="bg1"/>
              </a:solidFill>
            </a:endParaRPr>
          </a:p>
        </p:txBody>
      </p:sp>
      <p:pic>
        <p:nvPicPr>
          <p:cNvPr id="16386" name="Picture 2" descr="https://avatars.mds.yandex.net/get-zen_doc/1244179/pub_5c4ac926c7d9c800ac6b53e9_5c4ac998cb725500aea5c7c4/scale_1200"/>
          <p:cNvPicPr>
            <a:picLocks noChangeAspect="1" noChangeArrowheads="1"/>
          </p:cNvPicPr>
          <p:nvPr/>
        </p:nvPicPr>
        <p:blipFill>
          <a:blip r:embed="rId2" cstate="print"/>
          <a:srcRect/>
          <a:stretch>
            <a:fillRect/>
          </a:stretch>
        </p:blipFill>
        <p:spPr bwMode="auto">
          <a:xfrm>
            <a:off x="0" y="1790699"/>
            <a:ext cx="9144000" cy="506730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dirty="0" smtClean="0"/>
              <a:t>	</a:t>
            </a:r>
            <a:r>
              <a:rPr lang="ru-RU" sz="2400" dirty="0" smtClean="0">
                <a:solidFill>
                  <a:schemeClr val="bg1"/>
                </a:solidFill>
              </a:rPr>
              <a:t>Ещё одним примечательным местом равнины Жары является структура, аналогов которой в Солнечной системе не известно, — </a:t>
            </a:r>
            <a:r>
              <a:rPr lang="ru-RU" sz="2400" b="1" dirty="0" smtClean="0">
                <a:solidFill>
                  <a:schemeClr val="bg1"/>
                </a:solidFill>
              </a:rPr>
              <a:t>система борозд </a:t>
            </a:r>
            <a:r>
              <a:rPr lang="ru-RU" sz="2400" dirty="0" smtClean="0">
                <a:solidFill>
                  <a:schemeClr val="bg1"/>
                </a:solidFill>
              </a:rPr>
              <a:t>(длинных и узких впадин), получившая название </a:t>
            </a:r>
            <a:r>
              <a:rPr lang="ru-RU" sz="2400" b="1" dirty="0" smtClean="0">
                <a:solidFill>
                  <a:schemeClr val="bg1"/>
                </a:solidFill>
              </a:rPr>
              <a:t>Пантеон </a:t>
            </a:r>
            <a:r>
              <a:rPr lang="ru-RU" sz="2400" dirty="0" smtClean="0">
                <a:solidFill>
                  <a:schemeClr val="bg1"/>
                </a:solidFill>
              </a:rPr>
              <a:t>(за сходство с ребристым куполом римского Пантеона).</a:t>
            </a:r>
            <a:endParaRPr lang="ru-RU" sz="2400" dirty="0">
              <a:solidFill>
                <a:schemeClr val="bg1"/>
              </a:solidFill>
            </a:endParaRPr>
          </a:p>
        </p:txBody>
      </p:sp>
      <p:pic>
        <p:nvPicPr>
          <p:cNvPr id="4" name="Рисунок 3" descr="https://fsd.videouroki.net/products/conspekty/astr11/19-planety-zemnoj-gruppy.files/image002.jpg"/>
          <p:cNvPicPr/>
          <p:nvPr/>
        </p:nvPicPr>
        <p:blipFill>
          <a:blip r:embed="rId2" cstate="print"/>
          <a:srcRect/>
          <a:stretch>
            <a:fillRect/>
          </a:stretch>
        </p:blipFill>
        <p:spPr bwMode="auto">
          <a:xfrm>
            <a:off x="0" y="1600200"/>
            <a:ext cx="9144000" cy="52578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015663"/>
          </a:xfrm>
          <a:prstGeom prst="rect">
            <a:avLst/>
          </a:prstGeom>
          <a:solidFill>
            <a:schemeClr val="accent1">
              <a:lumMod val="40000"/>
              <a:lumOff val="60000"/>
            </a:schemeClr>
          </a:solidFill>
        </p:spPr>
        <p:txBody>
          <a:bodyPr wrap="square">
            <a:spAutoFit/>
          </a:bodyPr>
          <a:lstStyle/>
          <a:p>
            <a:pPr algn="ctr"/>
            <a:r>
              <a:rPr lang="ru-RU" sz="2000" dirty="0" smtClean="0">
                <a:solidFill>
                  <a:schemeClr val="bg1"/>
                </a:solidFill>
              </a:rPr>
              <a:t>Наблюдать с Земли за Меркурием сложно, так как он постоянно прячется в лучах Солнца. Планета лишь ненадолго появляется на фоне утренней зари или в отблеске вечернего заката. </a:t>
            </a:r>
            <a:endParaRPr lang="ru-RU" sz="2000" dirty="0">
              <a:solidFill>
                <a:schemeClr val="bg1"/>
              </a:solidFill>
            </a:endParaRPr>
          </a:p>
        </p:txBody>
      </p:sp>
      <p:pic>
        <p:nvPicPr>
          <p:cNvPr id="18434" name="Picture 2" descr="https://avatars.mds.yandex.net/get-zen_doc/2142605/pub_600b443c10f02c6bc2237acb_600beb4510f02c6bc2a654cf/scale_1200"/>
          <p:cNvPicPr>
            <a:picLocks noChangeAspect="1" noChangeArrowheads="1"/>
          </p:cNvPicPr>
          <p:nvPr/>
        </p:nvPicPr>
        <p:blipFill>
          <a:blip r:embed="rId2" cstate="print"/>
          <a:srcRect/>
          <a:stretch>
            <a:fillRect/>
          </a:stretch>
        </p:blipFill>
        <p:spPr bwMode="auto">
          <a:xfrm>
            <a:off x="381000" y="910353"/>
            <a:ext cx="8229600" cy="594764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23439"/>
          </a:xfrm>
          <a:prstGeom prst="rect">
            <a:avLst/>
          </a:prstGeom>
          <a:solidFill>
            <a:schemeClr val="accent1">
              <a:lumMod val="40000"/>
              <a:lumOff val="60000"/>
            </a:schemeClr>
          </a:solidFill>
        </p:spPr>
        <p:txBody>
          <a:bodyPr wrap="square">
            <a:spAutoFit/>
          </a:bodyPr>
          <a:lstStyle/>
          <a:p>
            <a:r>
              <a:rPr lang="ru-RU" sz="2000" dirty="0" smtClean="0"/>
              <a:t>	</a:t>
            </a:r>
            <a:r>
              <a:rPr lang="ru-RU" sz="2000" dirty="0" smtClean="0">
                <a:solidFill>
                  <a:schemeClr val="bg1"/>
                </a:solidFill>
              </a:rPr>
              <a:t>Поэтому древним людям было тяжело догадаться, что сравнительно яркие вечерняя и утренняя звёзды — это одно и тоже светило. Из-за этого у древних народов оно имело два имени: у египтян — </a:t>
            </a:r>
            <a:r>
              <a:rPr lang="ru-RU" sz="2000" b="1" dirty="0" smtClean="0">
                <a:solidFill>
                  <a:schemeClr val="bg1"/>
                </a:solidFill>
              </a:rPr>
              <a:t>Сет</a:t>
            </a:r>
            <a:r>
              <a:rPr lang="ru-RU" sz="2000" dirty="0" smtClean="0">
                <a:solidFill>
                  <a:schemeClr val="bg1"/>
                </a:solidFill>
              </a:rPr>
              <a:t> и </a:t>
            </a:r>
            <a:r>
              <a:rPr lang="ru-RU" sz="2000" b="1" dirty="0" smtClean="0">
                <a:solidFill>
                  <a:schemeClr val="bg1"/>
                </a:solidFill>
              </a:rPr>
              <a:t>Гор</a:t>
            </a:r>
            <a:r>
              <a:rPr lang="ru-RU" sz="2000" dirty="0" smtClean="0">
                <a:solidFill>
                  <a:schemeClr val="bg1"/>
                </a:solidFill>
              </a:rPr>
              <a:t>, у индийцев — </a:t>
            </a:r>
            <a:r>
              <a:rPr lang="ru-RU" sz="2000" b="1" dirty="0" err="1" smtClean="0">
                <a:solidFill>
                  <a:schemeClr val="bg1"/>
                </a:solidFill>
              </a:rPr>
              <a:t>Будха</a:t>
            </a:r>
            <a:r>
              <a:rPr lang="ru-RU" sz="2000" dirty="0" smtClean="0">
                <a:solidFill>
                  <a:schemeClr val="bg1"/>
                </a:solidFill>
              </a:rPr>
              <a:t> и </a:t>
            </a:r>
            <a:r>
              <a:rPr lang="ru-RU" sz="2000" b="1" dirty="0" err="1" smtClean="0">
                <a:solidFill>
                  <a:schemeClr val="bg1"/>
                </a:solidFill>
              </a:rPr>
              <a:t>Рохини</a:t>
            </a:r>
            <a:r>
              <a:rPr lang="ru-RU" sz="2000" dirty="0" smtClean="0">
                <a:solidFill>
                  <a:schemeClr val="bg1"/>
                </a:solidFill>
              </a:rPr>
              <a:t>, а греки именовали его </a:t>
            </a:r>
            <a:r>
              <a:rPr lang="ru-RU" sz="2000" b="1" dirty="0" smtClean="0">
                <a:solidFill>
                  <a:schemeClr val="bg1"/>
                </a:solidFill>
              </a:rPr>
              <a:t>Аполлоном</a:t>
            </a:r>
            <a:r>
              <a:rPr lang="ru-RU" sz="2000" dirty="0" smtClean="0">
                <a:solidFill>
                  <a:schemeClr val="bg1"/>
                </a:solidFill>
              </a:rPr>
              <a:t> и </a:t>
            </a:r>
            <a:r>
              <a:rPr lang="ru-RU" sz="2000" b="1" dirty="0" smtClean="0">
                <a:solidFill>
                  <a:schemeClr val="bg1"/>
                </a:solidFill>
              </a:rPr>
              <a:t>Гермесом</a:t>
            </a:r>
            <a:r>
              <a:rPr lang="ru-RU" sz="2000" dirty="0" smtClean="0">
                <a:solidFill>
                  <a:schemeClr val="bg1"/>
                </a:solidFill>
              </a:rPr>
              <a:t>.</a:t>
            </a:r>
            <a:endParaRPr lang="ru-RU" sz="2000" dirty="0">
              <a:solidFill>
                <a:schemeClr val="bg1"/>
              </a:solidFill>
            </a:endParaRPr>
          </a:p>
        </p:txBody>
      </p:sp>
      <p:pic>
        <p:nvPicPr>
          <p:cNvPr id="25602" name="Picture 2" descr="https://static.tildacdn.com/tild6237-6434-4630-b932-373164643539/tumblr_oqomqbmVzH1wn.jpg"/>
          <p:cNvPicPr>
            <a:picLocks noChangeAspect="1" noChangeArrowheads="1"/>
          </p:cNvPicPr>
          <p:nvPr/>
        </p:nvPicPr>
        <p:blipFill>
          <a:blip r:embed="rId2" cstate="print"/>
          <a:srcRect/>
          <a:stretch>
            <a:fillRect/>
          </a:stretch>
        </p:blipFill>
        <p:spPr bwMode="auto">
          <a:xfrm>
            <a:off x="0" y="1295400"/>
            <a:ext cx="3886200" cy="4276680"/>
          </a:xfrm>
          <a:prstGeom prst="rect">
            <a:avLst/>
          </a:prstGeom>
          <a:noFill/>
        </p:spPr>
      </p:pic>
      <p:pic>
        <p:nvPicPr>
          <p:cNvPr id="25604" name="Picture 4" descr="https://assets.catawiki.nl/assets/2018/6/20/3/8/b/38b2dc32-35e3-4ff3-863e-86aafbb15de5.jpg"/>
          <p:cNvPicPr>
            <a:picLocks noChangeAspect="1" noChangeArrowheads="1"/>
          </p:cNvPicPr>
          <p:nvPr/>
        </p:nvPicPr>
        <p:blipFill>
          <a:blip r:embed="rId3" cstate="print"/>
          <a:srcRect/>
          <a:stretch>
            <a:fillRect/>
          </a:stretch>
        </p:blipFill>
        <p:spPr bwMode="auto">
          <a:xfrm>
            <a:off x="3603401" y="3486150"/>
            <a:ext cx="5540599" cy="33718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a:solidFill>
            <a:schemeClr val="accent1">
              <a:lumMod val="40000"/>
              <a:lumOff val="60000"/>
            </a:schemeClr>
          </a:solidFill>
        </p:spPr>
        <p:txBody>
          <a:bodyPr wrap="square">
            <a:spAutoFit/>
          </a:bodyPr>
          <a:lstStyle/>
          <a:p>
            <a:r>
              <a:rPr lang="ru-RU" sz="2400" dirty="0" smtClean="0"/>
              <a:t>	</a:t>
            </a:r>
            <a:r>
              <a:rPr lang="ru-RU" sz="2400" dirty="0" smtClean="0">
                <a:solidFill>
                  <a:schemeClr val="bg1"/>
                </a:solidFill>
              </a:rPr>
              <a:t>Из-за большой близости к Солнцу у Меркурия очень разреженная атмосфера, давление которой почти в квадриллион раз меньше, чем у земной атмосферы. Как следствие, на Меркурии наблюдается большой перепад температур. </a:t>
            </a:r>
          </a:p>
          <a:p>
            <a:r>
              <a:rPr lang="ru-RU" sz="2400" dirty="0" smtClean="0">
                <a:solidFill>
                  <a:schemeClr val="bg1"/>
                </a:solidFill>
              </a:rPr>
              <a:t>	Так, днём на поверхности планеты температура поднимается до </a:t>
            </a:r>
            <a:r>
              <a:rPr lang="ru-RU" sz="2400" b="1" dirty="0" smtClean="0">
                <a:solidFill>
                  <a:schemeClr val="bg1"/>
                </a:solidFill>
              </a:rPr>
              <a:t>700 кельвинов</a:t>
            </a:r>
            <a:r>
              <a:rPr lang="ru-RU" sz="2400" dirty="0" smtClean="0">
                <a:solidFill>
                  <a:schemeClr val="bg1"/>
                </a:solidFill>
              </a:rPr>
              <a:t>, а ночью она может упасть до </a:t>
            </a:r>
            <a:r>
              <a:rPr lang="ru-RU" sz="2400" b="1" dirty="0" smtClean="0">
                <a:solidFill>
                  <a:schemeClr val="bg1"/>
                </a:solidFill>
              </a:rPr>
              <a:t>100 кельвинов</a:t>
            </a:r>
            <a:r>
              <a:rPr lang="ru-RU" sz="2400" dirty="0" smtClean="0">
                <a:solidFill>
                  <a:schemeClr val="bg1"/>
                </a:solidFill>
              </a:rPr>
              <a:t>.</a:t>
            </a:r>
            <a:endParaRPr lang="ru-RU" sz="2400" dirty="0">
              <a:solidFill>
                <a:schemeClr val="bg1"/>
              </a:solidFill>
            </a:endParaRPr>
          </a:p>
        </p:txBody>
      </p:sp>
      <p:pic>
        <p:nvPicPr>
          <p:cNvPr id="24578" name="Picture 2" descr="http://mtdata.ru/u24/photo2DDB/20856936965-0/original.jpg"/>
          <p:cNvPicPr>
            <a:picLocks noChangeAspect="1" noChangeArrowheads="1"/>
          </p:cNvPicPr>
          <p:nvPr/>
        </p:nvPicPr>
        <p:blipFill>
          <a:blip r:embed="rId2" cstate="print"/>
          <a:srcRect/>
          <a:stretch>
            <a:fillRect/>
          </a:stretch>
        </p:blipFill>
        <p:spPr bwMode="auto">
          <a:xfrm>
            <a:off x="0" y="2286000"/>
            <a:ext cx="9144000" cy="564832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a:t>
            </a:r>
            <a:r>
              <a:rPr lang="ru-RU" sz="2400" b="1" dirty="0" smtClean="0">
                <a:solidFill>
                  <a:schemeClr val="bg1"/>
                </a:solidFill>
              </a:rPr>
              <a:t>5 февраля 2008 года</a:t>
            </a:r>
            <a:r>
              <a:rPr lang="ru-RU" sz="2400" dirty="0" smtClean="0">
                <a:solidFill>
                  <a:schemeClr val="bg1"/>
                </a:solidFill>
              </a:rPr>
              <a:t> группа астрономов из Бостонского университета под руководством </a:t>
            </a:r>
            <a:r>
              <a:rPr lang="ru-RU" sz="2400" b="1" i="1" dirty="0" err="1" smtClean="0">
                <a:solidFill>
                  <a:schemeClr val="bg1"/>
                </a:solidFill>
              </a:rPr>
              <a:t>Джеффри</a:t>
            </a:r>
            <a:r>
              <a:rPr lang="ru-RU" sz="2400" b="1" i="1" dirty="0" smtClean="0">
                <a:solidFill>
                  <a:schemeClr val="bg1"/>
                </a:solidFill>
              </a:rPr>
              <a:t> </a:t>
            </a:r>
            <a:r>
              <a:rPr lang="ru-RU" sz="2400" b="1" i="1" dirty="0" err="1" smtClean="0">
                <a:solidFill>
                  <a:schemeClr val="bg1"/>
                </a:solidFill>
              </a:rPr>
              <a:t>Бомгарднера</a:t>
            </a:r>
            <a:r>
              <a:rPr lang="ru-RU" sz="2400" b="1" i="1" dirty="0" smtClean="0">
                <a:solidFill>
                  <a:schemeClr val="bg1"/>
                </a:solidFill>
              </a:rPr>
              <a:t> </a:t>
            </a:r>
            <a:r>
              <a:rPr lang="ru-RU" sz="2400" dirty="0" smtClean="0">
                <a:solidFill>
                  <a:schemeClr val="bg1"/>
                </a:solidFill>
              </a:rPr>
              <a:t>объявила об открытии у Меркурия </a:t>
            </a:r>
            <a:r>
              <a:rPr lang="ru-RU" sz="2400" dirty="0" err="1" smtClean="0">
                <a:solidFill>
                  <a:schemeClr val="bg1"/>
                </a:solidFill>
              </a:rPr>
              <a:t>кометоподобного</a:t>
            </a:r>
            <a:r>
              <a:rPr lang="ru-RU" sz="2400" dirty="0" smtClean="0">
                <a:solidFill>
                  <a:schemeClr val="bg1"/>
                </a:solidFill>
              </a:rPr>
              <a:t> хвоста длиной более </a:t>
            </a:r>
            <a:r>
              <a:rPr lang="ru-RU" sz="2400" b="1" dirty="0" smtClean="0">
                <a:solidFill>
                  <a:schemeClr val="bg1"/>
                </a:solidFill>
              </a:rPr>
              <a:t>2,5 </a:t>
            </a:r>
            <a:r>
              <a:rPr lang="ru-RU" sz="2400" b="1" dirty="0" err="1" smtClean="0">
                <a:solidFill>
                  <a:schemeClr val="bg1"/>
                </a:solidFill>
              </a:rPr>
              <a:t>млн</a:t>
            </a:r>
            <a:r>
              <a:rPr lang="ru-RU" sz="2400" b="1" dirty="0" smtClean="0">
                <a:solidFill>
                  <a:schemeClr val="bg1"/>
                </a:solidFill>
              </a:rPr>
              <a:t> км.</a:t>
            </a:r>
            <a:endParaRPr lang="ru-RU" sz="2400" b="1" dirty="0">
              <a:solidFill>
                <a:schemeClr val="bg1"/>
              </a:solidFill>
            </a:endParaRPr>
          </a:p>
        </p:txBody>
      </p:sp>
      <p:pic>
        <p:nvPicPr>
          <p:cNvPr id="254978" name="Picture 2" descr="https://images11.popmeh.ru/upload/gallery/600/6006313ace3cca2a8bebc5234b0ed7cd.jpg"/>
          <p:cNvPicPr>
            <a:picLocks noChangeAspect="1" noChangeArrowheads="1"/>
          </p:cNvPicPr>
          <p:nvPr/>
        </p:nvPicPr>
        <p:blipFill>
          <a:blip r:embed="rId2" cstate="print"/>
          <a:srcRect/>
          <a:stretch>
            <a:fillRect/>
          </a:stretch>
        </p:blipFill>
        <p:spPr bwMode="auto">
          <a:xfrm>
            <a:off x="0" y="1600201"/>
            <a:ext cx="7010400" cy="5257800"/>
          </a:xfrm>
          <a:prstGeom prst="rect">
            <a:avLst/>
          </a:prstGeom>
          <a:noFill/>
        </p:spPr>
      </p:pic>
      <p:pic>
        <p:nvPicPr>
          <p:cNvPr id="254980" name="Picture 4" descr="https://i.pinimg.com/originals/96/fc/5b/96fc5b0faa650afe4b67fcfc4c1c8d8f.jpg"/>
          <p:cNvPicPr>
            <a:picLocks noChangeAspect="1" noChangeArrowheads="1"/>
          </p:cNvPicPr>
          <p:nvPr/>
        </p:nvPicPr>
        <p:blipFill>
          <a:blip r:embed="rId3" cstate="print"/>
          <a:srcRect/>
          <a:stretch>
            <a:fillRect/>
          </a:stretch>
        </p:blipFill>
        <p:spPr bwMode="auto">
          <a:xfrm>
            <a:off x="5640553" y="3810000"/>
            <a:ext cx="3503447" cy="304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mercury4"/>
          <p:cNvPicPr>
            <a:picLocks noChangeAspect="1" noChangeArrowheads="1"/>
          </p:cNvPicPr>
          <p:nvPr/>
        </p:nvPicPr>
        <p:blipFill>
          <a:blip r:embed="rId2" cstate="print"/>
          <a:srcRect/>
          <a:stretch>
            <a:fillRect/>
          </a:stretch>
        </p:blipFill>
        <p:spPr bwMode="auto">
          <a:xfrm>
            <a:off x="3957638" y="0"/>
            <a:ext cx="5186362" cy="6858000"/>
          </a:xfrm>
          <a:prstGeom prst="rect">
            <a:avLst/>
          </a:prstGeom>
          <a:noFill/>
          <a:ln w="9525">
            <a:noFill/>
            <a:miter lim="800000"/>
            <a:headEnd/>
            <a:tailEnd/>
          </a:ln>
        </p:spPr>
      </p:pic>
      <p:sp>
        <p:nvSpPr>
          <p:cNvPr id="2" name="Прямоугольник 1"/>
          <p:cNvSpPr/>
          <p:nvPr/>
        </p:nvSpPr>
        <p:spPr>
          <a:xfrm>
            <a:off x="152400" y="0"/>
            <a:ext cx="5105400" cy="5324535"/>
          </a:xfrm>
          <a:prstGeom prst="rect">
            <a:avLst/>
          </a:prstGeom>
        </p:spPr>
        <p:txBody>
          <a:bodyPr wrap="square">
            <a:spAutoFit/>
          </a:bodyPr>
          <a:lstStyle/>
          <a:p>
            <a:pPr>
              <a:defRPr/>
            </a:pPr>
            <a:r>
              <a:rPr lang="ru-RU" sz="2000" dirty="0">
                <a:latin typeface="Arial"/>
                <a:cs typeface="Arial" pitchFamily="34" charset="0"/>
              </a:rPr>
              <a:t>Температура поверхности в </a:t>
            </a:r>
          </a:p>
          <a:p>
            <a:pPr>
              <a:defRPr/>
            </a:pPr>
            <a:r>
              <a:rPr lang="ru-RU" sz="2000" dirty="0">
                <a:latin typeface="Arial"/>
                <a:cs typeface="Arial" pitchFamily="34" charset="0"/>
              </a:rPr>
              <a:t>полярных областях Меркурия, которые Солнце никогда не освещает, может  держаться около – 210 °С. </a:t>
            </a:r>
          </a:p>
          <a:p>
            <a:pPr>
              <a:defRPr/>
            </a:pPr>
            <a:endParaRPr lang="ru-RU" sz="2000" dirty="0">
              <a:latin typeface="Arial"/>
              <a:cs typeface="Arial" pitchFamily="34" charset="0"/>
            </a:endParaRPr>
          </a:p>
          <a:p>
            <a:pPr>
              <a:defRPr/>
            </a:pPr>
            <a:r>
              <a:rPr lang="ru-RU" sz="2000" dirty="0">
                <a:latin typeface="Arial"/>
                <a:cs typeface="Arial" pitchFamily="34" charset="0"/>
              </a:rPr>
              <a:t>Возможно, имеется  водяной лед. </a:t>
            </a:r>
          </a:p>
          <a:p>
            <a:pPr>
              <a:defRPr/>
            </a:pPr>
            <a:endParaRPr lang="ru-RU" sz="2000" dirty="0">
              <a:latin typeface="Arial"/>
              <a:cs typeface="Arial" pitchFamily="34" charset="0"/>
            </a:endParaRPr>
          </a:p>
          <a:p>
            <a:pPr>
              <a:defRPr/>
            </a:pPr>
            <a:r>
              <a:rPr lang="ru-RU" sz="2000" dirty="0">
                <a:latin typeface="Arial"/>
                <a:cs typeface="Arial" pitchFamily="34" charset="0"/>
              </a:rPr>
              <a:t>Максимальная температура </a:t>
            </a:r>
          </a:p>
          <a:p>
            <a:pPr>
              <a:defRPr/>
            </a:pPr>
            <a:r>
              <a:rPr lang="ru-RU" sz="2000" dirty="0">
                <a:latin typeface="Arial"/>
                <a:cs typeface="Arial" pitchFamily="34" charset="0"/>
              </a:rPr>
              <a:t>поверхности Меркурия, </a:t>
            </a:r>
          </a:p>
          <a:p>
            <a:pPr>
              <a:defRPr/>
            </a:pPr>
            <a:r>
              <a:rPr lang="ru-RU" sz="2000" dirty="0">
                <a:latin typeface="Arial"/>
                <a:cs typeface="Arial" pitchFamily="34" charset="0"/>
              </a:rPr>
              <a:t>зарегистрированная датчиками, + 410 °С.</a:t>
            </a:r>
          </a:p>
          <a:p>
            <a:pPr>
              <a:defRPr/>
            </a:pPr>
            <a:r>
              <a:rPr lang="ru-RU" sz="2000" dirty="0">
                <a:latin typeface="Arial"/>
                <a:cs typeface="Arial" pitchFamily="34" charset="0"/>
              </a:rPr>
              <a:t> </a:t>
            </a:r>
          </a:p>
          <a:p>
            <a:pPr>
              <a:defRPr/>
            </a:pPr>
            <a:r>
              <a:rPr lang="ru-RU" sz="2000" dirty="0">
                <a:latin typeface="Arial"/>
                <a:cs typeface="Arial" pitchFamily="34" charset="0"/>
              </a:rPr>
              <a:t>Перепады температур </a:t>
            </a:r>
          </a:p>
          <a:p>
            <a:pPr>
              <a:defRPr/>
            </a:pPr>
            <a:r>
              <a:rPr lang="ru-RU" sz="2000" dirty="0">
                <a:latin typeface="Arial"/>
                <a:cs typeface="Arial" pitchFamily="34" charset="0"/>
              </a:rPr>
              <a:t>на дневной стороне </a:t>
            </a:r>
          </a:p>
          <a:p>
            <a:pPr>
              <a:defRPr/>
            </a:pPr>
            <a:r>
              <a:rPr lang="ru-RU" sz="2000" dirty="0">
                <a:latin typeface="Arial"/>
                <a:cs typeface="Arial" pitchFamily="34" charset="0"/>
              </a:rPr>
              <a:t>из-за смены времен года, </a:t>
            </a:r>
          </a:p>
          <a:p>
            <a:pPr>
              <a:defRPr/>
            </a:pPr>
            <a:r>
              <a:rPr lang="ru-RU" sz="2000" dirty="0">
                <a:latin typeface="Arial"/>
                <a:cs typeface="Arial" pitchFamily="34" charset="0"/>
              </a:rPr>
              <a:t>вызванной  вытянутостью орбиты,  </a:t>
            </a:r>
          </a:p>
          <a:p>
            <a:pPr>
              <a:defRPr/>
            </a:pPr>
            <a:r>
              <a:rPr lang="ru-RU" sz="2000" dirty="0">
                <a:latin typeface="Arial"/>
                <a:cs typeface="Arial" pitchFamily="34" charset="0"/>
              </a:rPr>
              <a:t>достигают 100 °С.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991600" cy="2286000"/>
          </a:xfrm>
          <a:prstGeom prst="rect">
            <a:avLst/>
          </a:prstGeom>
        </p:spPr>
        <p:txBody>
          <a:bodyPr wrap="square">
            <a:spAutoFit/>
          </a:bodyPr>
          <a:lstStyle/>
          <a:p>
            <a:pPr algn="just">
              <a:defRPr/>
            </a:pPr>
            <a:r>
              <a:rPr lang="ru-RU" sz="2000" dirty="0" smtClean="0">
                <a:solidFill>
                  <a:prstClr val="white">
                    <a:lumMod val="65000"/>
                  </a:prstClr>
                </a:solidFill>
                <a:latin typeface="Arial"/>
                <a:cs typeface="Arial" pitchFamily="34" charset="0"/>
              </a:rPr>
              <a:t>	</a:t>
            </a:r>
            <a:r>
              <a:rPr lang="ru-RU" sz="2000" dirty="0" smtClean="0">
                <a:latin typeface="Arial"/>
                <a:cs typeface="Arial" pitchFamily="34" charset="0"/>
              </a:rPr>
              <a:t>Данные </a:t>
            </a:r>
            <a:r>
              <a:rPr lang="ru-RU" sz="2000" dirty="0">
                <a:latin typeface="Arial"/>
                <a:cs typeface="Arial" pitchFamily="34" charset="0"/>
              </a:rPr>
              <a:t>об атмосфере Меркурия указывает лишь на её сильную разрежённость. Т.к. критическая скорость слишком мала, а температура слишком велика для того, чтобы Меркурий мог удерживать атмосферу. </a:t>
            </a:r>
            <a:r>
              <a:rPr lang="ru-RU" sz="2000" dirty="0" smtClean="0">
                <a:latin typeface="Arial"/>
                <a:cs typeface="Arial" pitchFamily="34" charset="0"/>
              </a:rPr>
              <a:t>	Однако </a:t>
            </a:r>
            <a:r>
              <a:rPr lang="ru-RU" sz="2000" b="1" dirty="0">
                <a:solidFill>
                  <a:srgbClr val="FFFF00"/>
                </a:solidFill>
                <a:latin typeface="Arial"/>
                <a:cs typeface="Arial" pitchFamily="34" charset="0"/>
              </a:rPr>
              <a:t>в 1985 </a:t>
            </a:r>
            <a:r>
              <a:rPr lang="ru-RU" sz="2000" dirty="0">
                <a:solidFill>
                  <a:srgbClr val="FFFF00"/>
                </a:solidFill>
                <a:latin typeface="Arial"/>
                <a:cs typeface="Arial" pitchFamily="34" charset="0"/>
              </a:rPr>
              <a:t>году </a:t>
            </a:r>
            <a:r>
              <a:rPr lang="ru-RU" sz="2000" dirty="0">
                <a:latin typeface="Arial"/>
                <a:cs typeface="Arial" pitchFamily="34" charset="0"/>
              </a:rPr>
              <a:t>при помощи спектрального анализа был обнаружен чрезвычайно тонкий </a:t>
            </a:r>
            <a:r>
              <a:rPr lang="ru-RU" sz="2000" b="1" dirty="0">
                <a:solidFill>
                  <a:srgbClr val="FFFF00"/>
                </a:solidFill>
                <a:latin typeface="Arial"/>
                <a:cs typeface="Arial" pitchFamily="34" charset="0"/>
              </a:rPr>
              <a:t>слой атмосферы из натрия</a:t>
            </a:r>
            <a:r>
              <a:rPr lang="ru-RU" sz="2000" dirty="0">
                <a:latin typeface="Arial"/>
                <a:cs typeface="Arial" pitchFamily="34" charset="0"/>
              </a:rPr>
              <a:t>. Очевидно, атомы этого металла выделяются поверхностью при бомбардировании ее потоками частиц, летящих от Солнца.</a:t>
            </a:r>
          </a:p>
        </p:txBody>
      </p:sp>
      <p:sp>
        <p:nvSpPr>
          <p:cNvPr id="3" name="Прямоугольник 2"/>
          <p:cNvSpPr/>
          <p:nvPr/>
        </p:nvSpPr>
        <p:spPr>
          <a:xfrm>
            <a:off x="4800600" y="2895600"/>
            <a:ext cx="4191000" cy="3416320"/>
          </a:xfrm>
          <a:prstGeom prst="rect">
            <a:avLst/>
          </a:prstGeom>
        </p:spPr>
        <p:txBody>
          <a:bodyPr wrap="square">
            <a:spAutoFit/>
          </a:bodyPr>
          <a:lstStyle/>
          <a:p>
            <a:pPr algn="ctr">
              <a:defRPr/>
            </a:pPr>
            <a:r>
              <a:rPr lang="ru-RU" sz="2400" dirty="0">
                <a:latin typeface="Arial"/>
                <a:cs typeface="Arial" pitchFamily="34" charset="0"/>
              </a:rPr>
              <a:t>Меркурий расположен очень близко к Солнцу и захватывает солнечный ветер своим тяготением.</a:t>
            </a:r>
          </a:p>
          <a:p>
            <a:pPr algn="ctr">
              <a:defRPr/>
            </a:pPr>
            <a:r>
              <a:rPr lang="ru-RU" sz="2400" dirty="0">
                <a:latin typeface="Arial"/>
                <a:cs typeface="Arial" pitchFamily="34" charset="0"/>
              </a:rPr>
              <a:t> </a:t>
            </a:r>
          </a:p>
          <a:p>
            <a:pPr algn="ctr">
              <a:defRPr/>
            </a:pPr>
            <a:r>
              <a:rPr lang="ru-RU" sz="2400" dirty="0">
                <a:latin typeface="Arial"/>
                <a:cs typeface="Arial" pitchFamily="34" charset="0"/>
              </a:rPr>
              <a:t>Атом гелия, захваченный Меркурием, находится в атмосфере в среднем 200 дней. </a:t>
            </a:r>
          </a:p>
        </p:txBody>
      </p:sp>
      <p:pic>
        <p:nvPicPr>
          <p:cNvPr id="10244" name="Picture 5" descr="04020203"/>
          <p:cNvPicPr>
            <a:picLocks noChangeAspect="1" noChangeArrowheads="1"/>
          </p:cNvPicPr>
          <p:nvPr/>
        </p:nvPicPr>
        <p:blipFill>
          <a:blip r:embed="rId2" cstate="print"/>
          <a:srcRect/>
          <a:stretch>
            <a:fillRect/>
          </a:stretch>
        </p:blipFill>
        <p:spPr bwMode="auto">
          <a:xfrm>
            <a:off x="0" y="2286000"/>
            <a:ext cx="4953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23439"/>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Среднее расстояние до Солнца составляет </a:t>
            </a:r>
            <a:r>
              <a:rPr lang="ru-RU" sz="2000" b="1" dirty="0" smtClean="0">
                <a:solidFill>
                  <a:schemeClr val="bg1"/>
                </a:solidFill>
              </a:rPr>
              <a:t>57,9 миллионов километров</a:t>
            </a:r>
            <a:r>
              <a:rPr lang="ru-RU" sz="2000" dirty="0" smtClean="0">
                <a:solidFill>
                  <a:schemeClr val="bg1"/>
                </a:solidFill>
              </a:rPr>
              <a:t>. Один виток вокруг Солнца Меркурий совершает за </a:t>
            </a:r>
            <a:r>
              <a:rPr lang="ru-RU" sz="2000" b="1" dirty="0" smtClean="0">
                <a:solidFill>
                  <a:schemeClr val="bg1"/>
                </a:solidFill>
              </a:rPr>
              <a:t>88 земных суток</a:t>
            </a:r>
            <a:r>
              <a:rPr lang="ru-RU" sz="2000" dirty="0" smtClean="0">
                <a:solidFill>
                  <a:schemeClr val="bg1"/>
                </a:solidFill>
              </a:rPr>
              <a:t>, в то время как период его вращения вокруг своей оси составляет </a:t>
            </a:r>
            <a:r>
              <a:rPr lang="ru-RU" sz="2000" b="1" dirty="0" smtClean="0">
                <a:solidFill>
                  <a:schemeClr val="bg1"/>
                </a:solidFill>
              </a:rPr>
              <a:t>58,646 суток</a:t>
            </a:r>
            <a:r>
              <a:rPr lang="ru-RU" sz="2000" dirty="0" smtClean="0">
                <a:solidFill>
                  <a:schemeClr val="bg1"/>
                </a:solidFill>
              </a:rPr>
              <a:t>, то есть почти </a:t>
            </a:r>
            <a:r>
              <a:rPr lang="ru-RU" sz="2000" b="1" dirty="0" smtClean="0">
                <a:solidFill>
                  <a:schemeClr val="bg1"/>
                </a:solidFill>
              </a:rPr>
              <a:t>2/3 </a:t>
            </a:r>
            <a:r>
              <a:rPr lang="ru-RU" sz="2000" b="1" dirty="0" err="1" smtClean="0">
                <a:solidFill>
                  <a:schemeClr val="bg1"/>
                </a:solidFill>
              </a:rPr>
              <a:t>меркурианского</a:t>
            </a:r>
            <a:r>
              <a:rPr lang="ru-RU" sz="2000" b="1" dirty="0" smtClean="0">
                <a:solidFill>
                  <a:schemeClr val="bg1"/>
                </a:solidFill>
              </a:rPr>
              <a:t> года</a:t>
            </a:r>
            <a:r>
              <a:rPr lang="ru-RU" sz="2000" dirty="0" smtClean="0">
                <a:solidFill>
                  <a:schemeClr val="bg1"/>
                </a:solidFill>
              </a:rPr>
              <a:t>.</a:t>
            </a:r>
            <a:endParaRPr lang="ru-RU" sz="2000" dirty="0">
              <a:solidFill>
                <a:schemeClr val="bg1"/>
              </a:solidFill>
            </a:endParaRPr>
          </a:p>
        </p:txBody>
      </p:sp>
      <p:pic>
        <p:nvPicPr>
          <p:cNvPr id="23554" name="Picture 2" descr="https://yandex-images.naydex.net/CK9Ts8401/db366e7wfptN/7FJQso3bSIJsEbBcwJzqdGgdC7w2u4HRfZcggFHloa_7nvoefV1K2ZVmss4rrs4bFv0WuvyNIiHIO5k75B-PSUzzpGfZ_ixCXSW3SUDty4DoSO75EhpkIQmG1fAlgRAvnhg_KnxZj9xAAFJeW9886bTM8ck-awDW-okY7mHfmh1dF4URb09b805yNOzQv-3Fuj-47jS88JMcE6LiMHGxb1mtOS7-6u8dIUInWa7qfTj3X6H47TgwZnhpy7wAfkjviuemYj2IGJKvsne9AIyMNIrdKZ9GLXNTb0EykZKB4i0Y7GrsbauPLYNw5jj_6m1pNG7C6L25AnX5W5lfcg6ozut193E_unlz3WEkH1JdHadrTtuOxJ9Bsr6yUBCQAmBdmm4rbnxJrE2CsfXbbFt_mpWd8WpOGTBWWWnoHhEsi865dZTjDIgL4N2glP7wvu_2yC2pPtZO8cN_40DBYvIRncj9mw7eCK9fERA3-_2KHDpl_dEIHLgwd4o6qn4Tn4keGZXEgOwL-9AN8qfNsPxeZ8he6Oyl7PMhXhKD4BLRoP35T-gdL6meTCHRFtvuOx_5Be2BeD46wtT6aGpc81x63llWtNI96ZjiHaEmn7LvPneJTftsx83QoZ6TklLykwGdePyIfD25Ty2x80drLelMWxYuw7oP6MI2GXjZDXPPes569TRzvIhIUVwzxa9Tjp62iz2Zf_cMMdAOoROSwkASH_j9yf0Ny-7OYSFW24_5nhgH7BJJrmiQhMiamA5ATco-WqSVUu7qOxIeYvTckB9dp6uPqP1WHaAQfrLDsqDiYX6bX5lPzxrtTrDANSn-CIxYJP5Ty2zI4yWpmso_ID7IXgt3phK_mXtzfhAETJIfvPUILfk-xL5ysk3iQHEiklL_WD3ZLP15nb2SkuVprjoOWha984leSWD3-2u6fTI9Ku6bdgTAHspZIuxyBI8AHM4U6t9arHQN0bBeIVOA8"/>
          <p:cNvPicPr>
            <a:picLocks noChangeAspect="1" noChangeArrowheads="1"/>
          </p:cNvPicPr>
          <p:nvPr/>
        </p:nvPicPr>
        <p:blipFill>
          <a:blip r:embed="rId2" cstate="print"/>
          <a:srcRect/>
          <a:stretch>
            <a:fillRect/>
          </a:stretch>
        </p:blipFill>
        <p:spPr bwMode="auto">
          <a:xfrm>
            <a:off x="-1" y="1325879"/>
            <a:ext cx="9144001" cy="5532121"/>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a:t>
            </a:r>
            <a:r>
              <a:rPr lang="ru-RU" sz="2400" dirty="0" smtClean="0">
                <a:solidFill>
                  <a:schemeClr val="bg1">
                    <a:lumMod val="95000"/>
                    <a:lumOff val="5000"/>
                  </a:schemeClr>
                </a:solidFill>
              </a:rPr>
              <a:t>Угол наклона оси вращения Меркурия почти перпендикулярен его орбите, поэтому дно околополярных кратеров никогда не освещается Солнцем. Эти области служат хранилищами водяного льда, перемешанного с горной породой.</a:t>
            </a:r>
            <a:endParaRPr lang="ru-RU" sz="2400" dirty="0">
              <a:solidFill>
                <a:schemeClr val="bg1">
                  <a:lumMod val="95000"/>
                  <a:lumOff val="5000"/>
                </a:schemeClr>
              </a:solidFill>
            </a:endParaRPr>
          </a:p>
        </p:txBody>
      </p:sp>
      <p:pic>
        <p:nvPicPr>
          <p:cNvPr id="3" name="Рисунок 2" descr="https://fsd.videouroki.net/products/conspekty/astr11/19-planety-zemnoj-gruppy.files/image003.jpg"/>
          <p:cNvPicPr/>
          <p:nvPr/>
        </p:nvPicPr>
        <p:blipFill>
          <a:blip r:embed="rId2" cstate="print"/>
          <a:srcRect/>
          <a:stretch>
            <a:fillRect/>
          </a:stretch>
        </p:blipFill>
        <p:spPr bwMode="auto">
          <a:xfrm>
            <a:off x="0" y="1524000"/>
            <a:ext cx="5486399" cy="5334000"/>
          </a:xfrm>
          <a:prstGeom prst="rect">
            <a:avLst/>
          </a:prstGeom>
          <a:noFill/>
          <a:ln w="9525">
            <a:noFill/>
            <a:miter lim="800000"/>
            <a:headEnd/>
            <a:tailEnd/>
          </a:ln>
        </p:spPr>
      </p:pic>
      <p:pic>
        <p:nvPicPr>
          <p:cNvPr id="22530" name="Picture 2" descr="https://mirkosmosa.ru/download/news/2/1778.jpg"/>
          <p:cNvPicPr>
            <a:picLocks noChangeAspect="1" noChangeArrowheads="1"/>
          </p:cNvPicPr>
          <p:nvPr/>
        </p:nvPicPr>
        <p:blipFill>
          <a:blip r:embed="rId3" cstate="print"/>
          <a:srcRect/>
          <a:stretch>
            <a:fillRect/>
          </a:stretch>
        </p:blipFill>
        <p:spPr bwMode="auto">
          <a:xfrm>
            <a:off x="5461920" y="4495800"/>
            <a:ext cx="3682080" cy="23622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0" y="0"/>
            <a:ext cx="9144000" cy="1323439"/>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Сегодня мы с вами рассмотрим общие характеристики планет земной группы. Познакомимся с особенностями атмосфер Меркурия, Венеры и Марса. Узнаем, из каких химических элементов состоят поверхности этих планет. А также рассмотрим некоторые особенности рельефа планет земной группы.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4339" name="AutoShape 3"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341" name="AutoShape 5"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343" name="AutoShape 7"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345" name="AutoShape 9"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347" name="AutoShape 11"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349" name="AutoShape 13" descr="https://s0.slide-share.ru/s_slide/fd02d017b77dbf189e8073af6793344f/9eadee16-3748-456f-979e-3f260ed9f03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4350" name="Picture 14"/>
          <p:cNvPicPr>
            <a:picLocks noChangeAspect="1" noChangeArrowheads="1"/>
          </p:cNvPicPr>
          <p:nvPr/>
        </p:nvPicPr>
        <p:blipFill>
          <a:blip r:embed="rId2" cstate="print"/>
          <a:srcRect/>
          <a:stretch>
            <a:fillRect/>
          </a:stretch>
        </p:blipFill>
        <p:spPr bwMode="auto">
          <a:xfrm>
            <a:off x="990600" y="1314450"/>
            <a:ext cx="7391400" cy="55435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a:bodyPr>
          <a:lstStyle/>
          <a:p>
            <a:r>
              <a:rPr lang="ru-RU" sz="2400" dirty="0" smtClean="0"/>
              <a:t>	</a:t>
            </a:r>
            <a:r>
              <a:rPr lang="ru-RU" sz="2400" dirty="0" smtClean="0">
                <a:solidFill>
                  <a:schemeClr val="tx1"/>
                </a:solidFill>
              </a:rPr>
              <a:t>С XIX века существует гипотеза, что Меркурий в прошлом был спутником планеты Венеры, а впоследствии был ею «потерян». </a:t>
            </a:r>
            <a:br>
              <a:rPr lang="ru-RU" sz="2400" dirty="0" smtClean="0">
                <a:solidFill>
                  <a:schemeClr val="tx1"/>
                </a:solidFill>
              </a:rPr>
            </a:br>
            <a:r>
              <a:rPr lang="ru-RU" sz="2400" dirty="0" smtClean="0">
                <a:solidFill>
                  <a:schemeClr val="tx1"/>
                </a:solidFill>
              </a:rPr>
              <a:t>В </a:t>
            </a:r>
            <a:r>
              <a:rPr lang="ru-RU" sz="2400" dirty="0" smtClean="0">
                <a:solidFill>
                  <a:srgbClr val="FFFF00"/>
                </a:solidFill>
              </a:rPr>
              <a:t>1976 году Том </a:t>
            </a:r>
            <a:r>
              <a:rPr lang="ru-RU" sz="2400" dirty="0" err="1" smtClean="0">
                <a:solidFill>
                  <a:srgbClr val="FFFF00"/>
                </a:solidFill>
              </a:rPr>
              <a:t>ван</a:t>
            </a:r>
            <a:r>
              <a:rPr lang="ru-RU" sz="2400" dirty="0" smtClean="0">
                <a:solidFill>
                  <a:srgbClr val="FFFF00"/>
                </a:solidFill>
              </a:rPr>
              <a:t> </a:t>
            </a:r>
            <a:r>
              <a:rPr lang="ru-RU" sz="2400" dirty="0" err="1" smtClean="0">
                <a:solidFill>
                  <a:srgbClr val="FFFF00"/>
                </a:solidFill>
              </a:rPr>
              <a:t>Фландерн</a:t>
            </a:r>
            <a:r>
              <a:rPr lang="ru-RU" sz="2400" dirty="0" smtClean="0">
                <a:solidFill>
                  <a:srgbClr val="FFFF00"/>
                </a:solidFill>
              </a:rPr>
              <a:t> и К. Р. Харрингтон </a:t>
            </a:r>
            <a:r>
              <a:rPr lang="ru-RU" sz="2400" dirty="0" smtClean="0">
                <a:solidFill>
                  <a:schemeClr val="tx1"/>
                </a:solidFill>
              </a:rPr>
              <a:t>на основании математических расчётов показали, что эта гипотеза хорошо объясняет большую вытянутость (эксцентриситет) орбиты Меркурия, его резонансный характер обращения вокруг Солнца и потерю вращательного момента как у Меркурия, так и у Венеры (у последней также — приобретение вращения, обратного обычному в Солнечной системе).</a:t>
            </a:r>
            <a:br>
              <a:rPr lang="ru-RU" sz="2400" dirty="0" smtClean="0">
                <a:solidFill>
                  <a:schemeClr val="tx1"/>
                </a:solidFill>
              </a:rPr>
            </a:br>
            <a:r>
              <a:rPr lang="ru-RU" sz="2400" dirty="0" smtClean="0">
                <a:solidFill>
                  <a:schemeClr val="tx1"/>
                </a:solidFill>
              </a:rPr>
              <a:t> Согласно другой модели на заре формирования Солнечной системы </a:t>
            </a:r>
            <a:r>
              <a:rPr lang="ru-RU" sz="2400" dirty="0" err="1" smtClean="0">
                <a:solidFill>
                  <a:schemeClr val="tx1"/>
                </a:solidFill>
              </a:rPr>
              <a:t>прото-Меркурий</a:t>
            </a:r>
            <a:r>
              <a:rPr lang="ru-RU" sz="2400" dirty="0" smtClean="0">
                <a:solidFill>
                  <a:schemeClr val="tx1"/>
                </a:solidFill>
              </a:rPr>
              <a:t> почти по касательной столкнулся с </a:t>
            </a:r>
            <a:r>
              <a:rPr lang="ru-RU" sz="2400" dirty="0" err="1" smtClean="0">
                <a:solidFill>
                  <a:schemeClr val="tx1"/>
                </a:solidFill>
              </a:rPr>
              <a:t>прото-Венерой</a:t>
            </a:r>
            <a:r>
              <a:rPr lang="ru-RU" sz="2400" dirty="0" smtClean="0">
                <a:solidFill>
                  <a:schemeClr val="tx1"/>
                </a:solidFill>
              </a:rPr>
              <a:t>, в результате чего значительные части мантии и коры раннего Меркурия были рассеяны в окружающее пространство и потом собраны Венерой</a:t>
            </a:r>
            <a:endParaRPr lang="ru-RU" sz="2400" dirty="0">
              <a:solidFill>
                <a:schemeClr val="tx1"/>
              </a:solidFill>
            </a:endParaRPr>
          </a:p>
        </p:txBody>
      </p:sp>
      <p:pic>
        <p:nvPicPr>
          <p:cNvPr id="195586" name="Picture 2" descr="https://blogs.agu.org/wildwildscience/files/2009/09/Screen-shot-2009-09-29-at-00.08.21.jpg"/>
          <p:cNvPicPr>
            <a:picLocks noChangeAspect="1" noChangeArrowheads="1"/>
          </p:cNvPicPr>
          <p:nvPr/>
        </p:nvPicPr>
        <p:blipFill>
          <a:blip r:embed="rId2" cstate="print"/>
          <a:srcRect/>
          <a:stretch>
            <a:fillRect/>
          </a:stretch>
        </p:blipFill>
        <p:spPr bwMode="auto">
          <a:xfrm>
            <a:off x="5172" y="304800"/>
            <a:ext cx="9138828" cy="624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blinds(horizontal)">
                                      <p:cBhvr>
                                        <p:cTn id="7" dur="500"/>
                                        <p:tgtEl>
                                          <p:spTgt spid="195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descr="https://yandex-images.naydex.net/CK9Ts8401/db366e7wfptN/7FJQso3bSIJsEbBcwJzqdGgdC7w2u4HRfZcggFHloa_7nvoefV1K6bVW8j46Kz5KZSuz37nNEnTtfqxrQWraedz2gXcZvlmSHRNx7CVdm7DNKL758ioktLnW0NVQlPBfixgOr71ZrwzTprJue9nM6FTMwBg_urA2GvppbpF_i8g41_exaLlo8T-A1Hxy7o7Xyl75r-SuwwHsocLA0GAQ_XtOei0OOW5tkdO1m06YHavHnPHLbIoAtPopOw8wrXkfyPSE46_6CRD_w4WsQY9_5yjPiN11LQNyvjGxYiAzUrw6Hbi-T1lez6MS1MpOiExo9v_hm-24EzXIe9h9QE1Yflqll-Gdm-hiLJAn_pAe7Aa7PZlfxx_io01TMGCjsSI-uFw6r616Ps5iATdZ_5q_yQXMY2hNijCV-gqZHmJuWCxaxgXSr-l7Yu0gxlxz7L2l2E8pTRavk2IcQ-GSU8DibCvsWg3seSxdw8MXyC75Hzll7AE67IoRRqlI-RzRbIiMupZmMiwZS7K_E_UcMV0spasO-z60rXFD7YDA4nBxgl2Zn0n8TUg_bQLiN9uf-txZdbxxGG54sjb7iNv8Ep9IzHnmNOPOenmi7JKnHiI9POS4HXtclY7xg2yRcgIy0OLcKv8o7l2ZXv0gs4cYTal-Srb-sym8eFDV6zuKfIGfWO_aZpVir6rK435xl_9Dnf3myH9obFRvgBNeELIy4cNgXCu-qd4vOL0t8qI3ul17PVt0L0CIPCriBAl6iU8DL6jPi8e0MM3ZiaEvQOQ80l7sxnpO6s1F_kBjTcCSUEOwAT-J7hsc_js9_BPBxcusaX14Zm7CSpxZQ2UJKLgvcC3Inlj09GG-mejBXbB0PtK_vmXYHylf5iziUB1DUdIzg4D86654Lp1Lzt5BEYWbnut_SiXOgHgd2pE3-Fj6PXPPeA5ZVibA7bu5Uz-wt6zRzV-HKry771WP4EPeUKAAg"/>
          <p:cNvPicPr>
            <a:picLocks noChangeAspect="1" noChangeArrowheads="1"/>
          </p:cNvPicPr>
          <p:nvPr/>
        </p:nvPicPr>
        <p:blipFill>
          <a:blip r:embed="rId2" cstate="print"/>
          <a:srcRect/>
          <a:stretch>
            <a:fillRect/>
          </a:stretch>
        </p:blipFill>
        <p:spPr bwMode="auto">
          <a:xfrm>
            <a:off x="0" y="777240"/>
            <a:ext cx="9144000" cy="6080760"/>
          </a:xfrm>
          <a:prstGeom prst="rect">
            <a:avLst/>
          </a:prstGeom>
          <a:noFill/>
        </p:spPr>
      </p:pic>
      <p:sp>
        <p:nvSpPr>
          <p:cNvPr id="3" name="Прямоугольник 2"/>
          <p:cNvSpPr/>
          <p:nvPr/>
        </p:nvSpPr>
        <p:spPr>
          <a:xfrm>
            <a:off x="0" y="0"/>
            <a:ext cx="9144000" cy="1200329"/>
          </a:xfrm>
          <a:prstGeom prst="rect">
            <a:avLst/>
          </a:prstGeom>
        </p:spPr>
        <p:txBody>
          <a:bodyPr wrap="square">
            <a:spAutoFit/>
          </a:bodyPr>
          <a:lstStyle/>
          <a:p>
            <a:pPr algn="ctr">
              <a:defRPr/>
            </a:pPr>
            <a:r>
              <a:rPr lang="ru-RU" sz="2400" dirty="0">
                <a:cs typeface="Arial" pitchFamily="34" charset="0"/>
              </a:rPr>
              <a:t>У Меркурия есть </a:t>
            </a:r>
            <a:r>
              <a:rPr lang="ru-RU" sz="2400" b="1" dirty="0">
                <a:solidFill>
                  <a:srgbClr val="FFFF00"/>
                </a:solidFill>
                <a:cs typeface="Arial" pitchFamily="34" charset="0"/>
              </a:rPr>
              <a:t>слабое магнитное поле, </a:t>
            </a:r>
          </a:p>
          <a:p>
            <a:pPr algn="ctr">
              <a:defRPr/>
            </a:pPr>
            <a:r>
              <a:rPr lang="ru-RU" sz="2400" dirty="0">
                <a:cs typeface="Arial" pitchFamily="34" charset="0"/>
              </a:rPr>
              <a:t>которое было обнаружено космическим аппаратом «Маринер-10</a:t>
            </a:r>
            <a:r>
              <a:rPr lang="ru-RU" sz="2400" dirty="0" smtClean="0">
                <a:cs typeface="Arial" pitchFamily="34" charset="0"/>
              </a:rPr>
              <a:t>».</a:t>
            </a:r>
            <a:r>
              <a:rPr lang="ru-RU" sz="2400" dirty="0" smtClean="0">
                <a:solidFill>
                  <a:schemeClr val="bg1"/>
                </a:solidFill>
              </a:rPr>
              <a:t> </a:t>
            </a:r>
            <a:r>
              <a:rPr lang="ru-RU" sz="2400" dirty="0" smtClean="0"/>
              <a:t>Напряжённость поля примерно в </a:t>
            </a:r>
            <a:r>
              <a:rPr lang="ru-RU" sz="2400" b="1" dirty="0" smtClean="0">
                <a:solidFill>
                  <a:srgbClr val="FFFF00"/>
                </a:solidFill>
              </a:rPr>
              <a:t>100 раз </a:t>
            </a:r>
            <a:r>
              <a:rPr lang="ru-RU" sz="2400" dirty="0" smtClean="0"/>
              <a:t>меньше земного.</a:t>
            </a:r>
            <a:r>
              <a:rPr lang="ru-RU" sz="2400" dirty="0" smtClean="0">
                <a:latin typeface="Arial"/>
                <a:cs typeface="Arial" pitchFamily="34" charset="0"/>
              </a:rPr>
              <a:t> </a:t>
            </a:r>
            <a:endParaRPr lang="ru-RU" sz="2400" dirty="0">
              <a:latin typeface="Arial"/>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631216"/>
          </a:xfrm>
          <a:prstGeom prst="rect">
            <a:avLst/>
          </a:prstGeom>
        </p:spPr>
        <p:txBody>
          <a:bodyPr wrap="square">
            <a:spAutoFit/>
          </a:bodyPr>
          <a:lstStyle/>
          <a:p>
            <a:r>
              <a:rPr lang="ru-RU" sz="2000" dirty="0" smtClean="0"/>
              <a:t>	Средняя плотность планеты в </a:t>
            </a:r>
            <a:r>
              <a:rPr lang="ru-RU" sz="2000" b="1" dirty="0" smtClean="0">
                <a:solidFill>
                  <a:srgbClr val="FFFF00"/>
                </a:solidFill>
              </a:rPr>
              <a:t>5,43 раза </a:t>
            </a:r>
            <a:r>
              <a:rPr lang="ru-RU" sz="2000" dirty="0" smtClean="0"/>
              <a:t>превышает плотность воды, что лишь незначительно меньше плотности Земли. </a:t>
            </a:r>
          </a:p>
          <a:p>
            <a:r>
              <a:rPr lang="ru-RU" sz="2000" dirty="0" smtClean="0"/>
              <a:t>	Учитывая, что Земля намного больше по размерам, среднее значение плотности Меркурия указывает, что внутри него находится огромное железно-никелевое ядро, которое составляет </a:t>
            </a:r>
            <a:r>
              <a:rPr lang="ru-RU" sz="2000" b="1" dirty="0" smtClean="0">
                <a:solidFill>
                  <a:srgbClr val="FFFF00"/>
                </a:solidFill>
              </a:rPr>
              <a:t>83 % </a:t>
            </a:r>
            <a:r>
              <a:rPr lang="ru-RU" sz="2000" dirty="0" smtClean="0"/>
              <a:t>от всего объёма планеты.</a:t>
            </a:r>
            <a:endParaRPr lang="ru-RU" sz="2000" dirty="0"/>
          </a:p>
        </p:txBody>
      </p:sp>
      <p:pic>
        <p:nvPicPr>
          <p:cNvPr id="3" name="Рисунок 2" descr="https://fsd.videouroki.net/products/conspekty/astr11/19-planety-zemnoj-gruppy.files/image004.jpg"/>
          <p:cNvPicPr/>
          <p:nvPr/>
        </p:nvPicPr>
        <p:blipFill>
          <a:blip r:embed="rId2" cstate="print"/>
          <a:srcRect/>
          <a:stretch>
            <a:fillRect/>
          </a:stretch>
        </p:blipFill>
        <p:spPr bwMode="auto">
          <a:xfrm>
            <a:off x="1524000" y="1752600"/>
            <a:ext cx="5486399" cy="5105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6" descr="mercint"/>
          <p:cNvPicPr>
            <a:picLocks noChangeAspect="1" noChangeArrowheads="1"/>
          </p:cNvPicPr>
          <p:nvPr/>
        </p:nvPicPr>
        <p:blipFill>
          <a:blip r:embed="rId2" cstate="print"/>
          <a:srcRect/>
          <a:stretch>
            <a:fillRect/>
          </a:stretch>
        </p:blipFill>
        <p:spPr bwMode="auto">
          <a:xfrm>
            <a:off x="3962401" y="0"/>
            <a:ext cx="5181600" cy="5097010"/>
          </a:xfrm>
          <a:prstGeom prst="rect">
            <a:avLst/>
          </a:prstGeom>
          <a:noFill/>
          <a:ln w="9525">
            <a:noFill/>
            <a:miter lim="800000"/>
            <a:headEnd/>
            <a:tailEnd/>
          </a:ln>
        </p:spPr>
      </p:pic>
      <p:sp>
        <p:nvSpPr>
          <p:cNvPr id="3" name="Прямоугольник 2"/>
          <p:cNvSpPr/>
          <p:nvPr/>
        </p:nvSpPr>
        <p:spPr>
          <a:xfrm>
            <a:off x="0" y="0"/>
            <a:ext cx="4800600" cy="1138773"/>
          </a:xfrm>
          <a:prstGeom prst="rect">
            <a:avLst/>
          </a:prstGeom>
        </p:spPr>
        <p:txBody>
          <a:bodyPr wrap="square">
            <a:spAutoFit/>
          </a:bodyPr>
          <a:lstStyle/>
          <a:p>
            <a:pPr>
              <a:defRPr/>
            </a:pPr>
            <a:r>
              <a:rPr lang="ru-RU" sz="2000" dirty="0" smtClean="0">
                <a:latin typeface="Arial"/>
                <a:cs typeface="Arial" pitchFamily="34" charset="0"/>
              </a:rPr>
              <a:t>	</a:t>
            </a:r>
            <a:endParaRPr lang="ru-RU" sz="2000" dirty="0">
              <a:latin typeface="Arial"/>
              <a:cs typeface="Arial" pitchFamily="34" charset="0"/>
            </a:endParaRPr>
          </a:p>
          <a:p>
            <a:pPr>
              <a:defRPr/>
            </a:pPr>
            <a:r>
              <a:rPr lang="ru-RU" sz="2400" dirty="0" smtClean="0">
                <a:latin typeface="Arial"/>
                <a:cs typeface="Arial" pitchFamily="34" charset="0"/>
              </a:rPr>
              <a:t>На</a:t>
            </a:r>
            <a:r>
              <a:rPr lang="ru-RU" sz="2400" dirty="0">
                <a:latin typeface="Arial"/>
                <a:cs typeface="Arial" pitchFamily="34" charset="0"/>
              </a:rPr>
              <a:t> долю ядра приходится  </a:t>
            </a:r>
          </a:p>
          <a:p>
            <a:pPr>
              <a:defRPr/>
            </a:pPr>
            <a:r>
              <a:rPr lang="ru-RU" sz="2400" b="1" dirty="0">
                <a:solidFill>
                  <a:srgbClr val="FFFF00"/>
                </a:solidFill>
                <a:latin typeface="Arial"/>
                <a:cs typeface="Arial" pitchFamily="34" charset="0"/>
              </a:rPr>
              <a:t>80 % </a:t>
            </a:r>
            <a:r>
              <a:rPr lang="ru-RU" sz="2400" dirty="0">
                <a:latin typeface="Arial"/>
                <a:cs typeface="Arial" pitchFamily="34" charset="0"/>
              </a:rPr>
              <a:t>массы  Меркурия.</a:t>
            </a:r>
          </a:p>
        </p:txBody>
      </p:sp>
      <p:pic>
        <p:nvPicPr>
          <p:cNvPr id="11268" name="Picture 8" descr="04020202"/>
          <p:cNvPicPr>
            <a:picLocks noChangeAspect="1" noChangeArrowheads="1"/>
          </p:cNvPicPr>
          <p:nvPr/>
        </p:nvPicPr>
        <p:blipFill>
          <a:blip r:embed="rId3" cstate="print"/>
          <a:srcRect/>
          <a:stretch>
            <a:fillRect/>
          </a:stretch>
        </p:blipFill>
        <p:spPr bwMode="auto">
          <a:xfrm>
            <a:off x="0" y="2971800"/>
            <a:ext cx="3886200" cy="3886200"/>
          </a:xfrm>
          <a:prstGeom prst="rect">
            <a:avLst/>
          </a:prstGeom>
          <a:noFill/>
          <a:ln w="9525">
            <a:noFill/>
            <a:miter lim="800000"/>
            <a:headEnd/>
            <a:tailEnd/>
          </a:ln>
        </p:spPr>
      </p:pic>
      <p:sp>
        <p:nvSpPr>
          <p:cNvPr id="7" name="Прямоугольник 6"/>
          <p:cNvSpPr/>
          <p:nvPr/>
        </p:nvSpPr>
        <p:spPr>
          <a:xfrm>
            <a:off x="3429000" y="5867400"/>
            <a:ext cx="5715000" cy="707886"/>
          </a:xfrm>
          <a:prstGeom prst="rect">
            <a:avLst/>
          </a:prstGeom>
        </p:spPr>
        <p:txBody>
          <a:bodyPr wrap="square">
            <a:spAutoFit/>
          </a:bodyPr>
          <a:lstStyle/>
          <a:p>
            <a:pPr algn="ctr">
              <a:defRPr/>
            </a:pPr>
            <a:r>
              <a:rPr lang="ru-RU" sz="2000" dirty="0">
                <a:latin typeface="Arial"/>
                <a:cs typeface="Arial" pitchFamily="34" charset="0"/>
              </a:rPr>
              <a:t>Радиус ядра составляет </a:t>
            </a:r>
            <a:r>
              <a:rPr lang="ru-RU" sz="2000" b="1" dirty="0">
                <a:solidFill>
                  <a:srgbClr val="FFFF00"/>
                </a:solidFill>
                <a:latin typeface="Arial"/>
                <a:cs typeface="Arial" pitchFamily="34" charset="0"/>
              </a:rPr>
              <a:t>1800 км </a:t>
            </a:r>
            <a:r>
              <a:rPr lang="ru-RU" sz="2000" dirty="0">
                <a:latin typeface="Arial"/>
                <a:cs typeface="Arial" pitchFamily="34" charset="0"/>
              </a:rPr>
              <a:t>(75 % радиуса  планеты).</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o-kosmose.ru/wp-content/uploads/2019/09/stroenie-merkuriya.jpg"/>
          <p:cNvPicPr>
            <a:picLocks noChangeAspect="1" noChangeArrowheads="1"/>
          </p:cNvPicPr>
          <p:nvPr/>
        </p:nvPicPr>
        <p:blipFill>
          <a:blip r:embed="rId2" cstate="print"/>
          <a:srcRect/>
          <a:stretch>
            <a:fillRect/>
          </a:stretch>
        </p:blipFill>
        <p:spPr bwMode="auto">
          <a:xfrm>
            <a:off x="3124200" y="533400"/>
            <a:ext cx="6019800" cy="5807740"/>
          </a:xfrm>
          <a:prstGeom prst="rect">
            <a:avLst/>
          </a:prstGeom>
          <a:noFill/>
        </p:spPr>
      </p:pic>
      <p:sp>
        <p:nvSpPr>
          <p:cNvPr id="2" name="Прямоугольник 1"/>
          <p:cNvSpPr/>
          <p:nvPr/>
        </p:nvSpPr>
        <p:spPr>
          <a:xfrm>
            <a:off x="0" y="0"/>
            <a:ext cx="3276600" cy="5632311"/>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a:t>
            </a:r>
            <a:r>
              <a:rPr lang="ru-RU" sz="2400" dirty="0" smtClean="0">
                <a:solidFill>
                  <a:schemeClr val="bg1"/>
                </a:solidFill>
              </a:rPr>
              <a:t>Сегодня ученые считают, что ядро находится в расплавленном состоянии. </a:t>
            </a:r>
          </a:p>
          <a:p>
            <a:r>
              <a:rPr lang="ru-RU" sz="2400" dirty="0" smtClean="0">
                <a:solidFill>
                  <a:schemeClr val="bg1"/>
                </a:solidFill>
              </a:rPr>
              <a:t>	Ядро окружено силикатной мантией толщиной около </a:t>
            </a:r>
            <a:r>
              <a:rPr lang="ru-RU" sz="2400" b="1" dirty="0" smtClean="0">
                <a:solidFill>
                  <a:schemeClr val="bg1"/>
                </a:solidFill>
              </a:rPr>
              <a:t>500—600 </a:t>
            </a:r>
            <a:r>
              <a:rPr lang="ru-RU" sz="2400" dirty="0" smtClean="0">
                <a:solidFill>
                  <a:schemeClr val="bg1"/>
                </a:solidFill>
              </a:rPr>
              <a:t>километров. </a:t>
            </a:r>
          </a:p>
          <a:p>
            <a:r>
              <a:rPr lang="ru-RU" sz="2400" dirty="0" smtClean="0">
                <a:solidFill>
                  <a:schemeClr val="bg1"/>
                </a:solidFill>
              </a:rPr>
              <a:t>	Далее следует кора, толщина которой составляет от 100 до 300 километров. </a:t>
            </a:r>
            <a:endParaRPr lang="ru-RU" sz="2400" dirty="0" smtClean="0">
              <a:solidFill>
                <a:schemeClr val="bg1"/>
              </a:solidFill>
            </a:endParaRPr>
          </a:p>
          <a:p>
            <a:endParaRPr lang="ru-RU" sz="2400" dirty="0" smtClean="0">
              <a:solidFill>
                <a:schemeClr val="bg1"/>
              </a:solidFill>
            </a:endParaRPr>
          </a:p>
          <a:p>
            <a:r>
              <a:rPr lang="ru-RU" sz="2400" b="1" dirty="0" smtClean="0">
                <a:solidFill>
                  <a:schemeClr val="bg1"/>
                </a:solidFill>
              </a:rPr>
              <a:t>Кора </a:t>
            </a:r>
            <a:r>
              <a:rPr lang="ru-RU" sz="2400" b="1" dirty="0" smtClean="0">
                <a:solidFill>
                  <a:schemeClr val="bg1"/>
                </a:solidFill>
              </a:rPr>
              <a:t>очень хрупкая.</a:t>
            </a:r>
            <a:endParaRPr lang="ru-RU" sz="2400" b="1"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fsd.videouroki.net/products/conspekty/astr11/19-planety-zemnoj-gruppy.files/image005.jpg"/>
          <p:cNvPicPr/>
          <p:nvPr/>
        </p:nvPicPr>
        <p:blipFill>
          <a:blip r:embed="rId2" cstate="print"/>
          <a:srcRect/>
          <a:stretch>
            <a:fillRect/>
          </a:stretch>
        </p:blipFill>
        <p:spPr bwMode="auto">
          <a:xfrm>
            <a:off x="0" y="1295400"/>
            <a:ext cx="9144000" cy="5562600"/>
          </a:xfrm>
          <a:prstGeom prst="rect">
            <a:avLst/>
          </a:prstGeom>
          <a:noFill/>
          <a:ln w="9525">
            <a:noFill/>
            <a:miter lim="800000"/>
            <a:headEnd/>
            <a:tailEnd/>
          </a:ln>
        </p:spPr>
      </p:pic>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a:t>
            </a:r>
            <a:r>
              <a:rPr lang="ru-RU" sz="2400" b="1" dirty="0" smtClean="0">
                <a:solidFill>
                  <a:srgbClr val="C00000"/>
                </a:solidFill>
              </a:rPr>
              <a:t>В 2012 году </a:t>
            </a:r>
            <a:r>
              <a:rPr lang="ru-RU" sz="2400" dirty="0" smtClean="0">
                <a:solidFill>
                  <a:schemeClr val="bg1"/>
                </a:solidFill>
              </a:rPr>
              <a:t>учёными была обнаружена интересная закономерность размещения кратеров на Меркурии. Их конфигурация чем-то напоминает лицо </a:t>
            </a:r>
            <a:r>
              <a:rPr lang="ru-RU" sz="2400" b="1" dirty="0" smtClean="0">
                <a:solidFill>
                  <a:schemeClr val="bg1"/>
                </a:solidFill>
              </a:rPr>
              <a:t>Микки Мауса </a:t>
            </a:r>
            <a:r>
              <a:rPr lang="ru-RU" sz="2400" dirty="0" smtClean="0">
                <a:solidFill>
                  <a:schemeClr val="bg1"/>
                </a:solidFill>
              </a:rPr>
              <a:t>из известного мультфильма.</a:t>
            </a:r>
            <a:endParaRPr lang="ru-RU" sz="2400" dirty="0">
              <a:solidFill>
                <a:schemeClr val="bg1"/>
              </a:solidFill>
            </a:endParaRPr>
          </a:p>
        </p:txBody>
      </p:sp>
      <p:sp>
        <p:nvSpPr>
          <p:cNvPr id="4" name="Прямоугольник 3"/>
          <p:cNvSpPr/>
          <p:nvPr/>
        </p:nvSpPr>
        <p:spPr>
          <a:xfrm>
            <a:off x="0" y="5380037"/>
            <a:ext cx="3962400" cy="1477963"/>
          </a:xfrm>
          <a:prstGeom prst="rect">
            <a:avLst/>
          </a:prstGeom>
          <a:solidFill>
            <a:schemeClr val="accent4">
              <a:lumMod val="40000"/>
              <a:lumOff val="60000"/>
            </a:schemeClr>
          </a:solidFill>
        </p:spPr>
        <p:txBody>
          <a:bodyPr>
            <a:spAutoFit/>
          </a:bodyPr>
          <a:lstStyle/>
          <a:p>
            <a:pPr algn="ctr" fontAlgn="auto">
              <a:spcBef>
                <a:spcPts val="0"/>
              </a:spcBef>
              <a:spcAft>
                <a:spcPts val="0"/>
              </a:spcAft>
              <a:defRPr/>
            </a:pPr>
            <a:r>
              <a:rPr lang="ru-RU" dirty="0">
                <a:solidFill>
                  <a:schemeClr val="tx1">
                    <a:lumMod val="65000"/>
                  </a:schemeClr>
                </a:solidFill>
                <a:latin typeface="+mj-lt"/>
                <a:cs typeface="+mn-cs"/>
              </a:rPr>
              <a:t> </a:t>
            </a:r>
            <a:r>
              <a:rPr lang="ru-RU" dirty="0">
                <a:solidFill>
                  <a:schemeClr val="bg1"/>
                </a:solidFill>
                <a:latin typeface="+mj-lt"/>
                <a:cs typeface="+mn-cs"/>
              </a:rPr>
              <a:t>Тени на фотографии придают кратерам дополнительное сходство с </a:t>
            </a:r>
            <a:r>
              <a:rPr lang="ru-RU" dirty="0" err="1">
                <a:solidFill>
                  <a:schemeClr val="bg1"/>
                </a:solidFill>
                <a:latin typeface="+mj-lt"/>
                <a:cs typeface="+mn-cs"/>
              </a:rPr>
              <a:t>мультперсонажем</a:t>
            </a:r>
            <a:r>
              <a:rPr lang="ru-RU" dirty="0">
                <a:solidFill>
                  <a:schemeClr val="bg1"/>
                </a:solidFill>
                <a:latin typeface="+mj-lt"/>
                <a:cs typeface="+mn-cs"/>
              </a:rPr>
              <a:t>. Диаметр «головы» Микки составляет </a:t>
            </a:r>
            <a:r>
              <a:rPr lang="ru-RU" b="1" dirty="0">
                <a:solidFill>
                  <a:schemeClr val="bg1"/>
                </a:solidFill>
                <a:latin typeface="+mj-lt"/>
                <a:cs typeface="+mn-cs"/>
              </a:rPr>
              <a:t>105 километров.</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838200"/>
          </a:xfrm>
          <a:solidFill>
            <a:srgbClr val="FFFF00"/>
          </a:solidFill>
        </p:spPr>
        <p:txBody>
          <a:bodyPr>
            <a:noAutofit/>
          </a:bodyPr>
          <a:lstStyle/>
          <a:p>
            <a:r>
              <a:rPr lang="ru-RU" sz="6600" dirty="0" smtClean="0">
                <a:solidFill>
                  <a:srgbClr val="C00000"/>
                </a:solidFill>
              </a:rPr>
              <a:t>Венера</a:t>
            </a:r>
            <a:endParaRPr lang="ru-RU" sz="6600" dirty="0">
              <a:solidFill>
                <a:srgbClr val="C00000"/>
              </a:solidFill>
            </a:endParaRPr>
          </a:p>
        </p:txBody>
      </p:sp>
      <p:pic>
        <p:nvPicPr>
          <p:cNvPr id="3" name="Picture 2" descr="https://v-kosmose.com/wp-content/uploads/2015/07/24a.jpg"/>
          <p:cNvPicPr>
            <a:picLocks noChangeAspect="1" noChangeArrowheads="1"/>
          </p:cNvPicPr>
          <p:nvPr/>
        </p:nvPicPr>
        <p:blipFill>
          <a:blip r:embed="rId2" cstate="print"/>
          <a:srcRect/>
          <a:stretch>
            <a:fillRect/>
          </a:stretch>
        </p:blipFill>
        <p:spPr bwMode="auto">
          <a:xfrm>
            <a:off x="228600" y="990600"/>
            <a:ext cx="8915400" cy="58674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830997"/>
          </a:xfrm>
          <a:prstGeom prst="rect">
            <a:avLst/>
          </a:prstGeom>
        </p:spPr>
        <p:txBody>
          <a:bodyPr wrap="square">
            <a:spAutoFit/>
          </a:bodyPr>
          <a:lstStyle/>
          <a:p>
            <a:r>
              <a:rPr lang="ru-RU" sz="2400" dirty="0" smtClean="0"/>
              <a:t>	В </a:t>
            </a:r>
            <a:r>
              <a:rPr lang="ru-RU" sz="2400" b="1" dirty="0" smtClean="0">
                <a:solidFill>
                  <a:srgbClr val="FFFF00"/>
                </a:solidFill>
              </a:rPr>
              <a:t>108,2 </a:t>
            </a:r>
            <a:r>
              <a:rPr lang="ru-RU" sz="2400" b="1" dirty="0" smtClean="0"/>
              <a:t>миллионах километрах</a:t>
            </a:r>
            <a:r>
              <a:rPr lang="ru-RU" sz="2400" dirty="0" smtClean="0"/>
              <a:t> от Солнца расположилась вторая планета Солнечной системы — </a:t>
            </a:r>
            <a:r>
              <a:rPr lang="ru-RU" sz="2400" b="1" dirty="0" smtClean="0">
                <a:solidFill>
                  <a:srgbClr val="FFFF00"/>
                </a:solidFill>
              </a:rPr>
              <a:t>Венера.</a:t>
            </a:r>
            <a:r>
              <a:rPr lang="ru-RU" sz="2400" dirty="0" smtClean="0">
                <a:solidFill>
                  <a:srgbClr val="FFFF00"/>
                </a:solidFill>
              </a:rPr>
              <a:t> </a:t>
            </a:r>
            <a:endParaRPr lang="ru-RU" sz="2400" dirty="0">
              <a:solidFill>
                <a:srgbClr val="FFFF00"/>
              </a:solidFill>
            </a:endParaRPr>
          </a:p>
        </p:txBody>
      </p:sp>
      <p:pic>
        <p:nvPicPr>
          <p:cNvPr id="248834" name="Picture 2" descr="https://pbs.twimg.com/media/Eh5qj9nU4AAGsV9.jpg"/>
          <p:cNvPicPr>
            <a:picLocks noChangeAspect="1" noChangeArrowheads="1"/>
          </p:cNvPicPr>
          <p:nvPr/>
        </p:nvPicPr>
        <p:blipFill>
          <a:blip r:embed="rId2" cstate="print"/>
          <a:srcRect/>
          <a:stretch>
            <a:fillRect/>
          </a:stretch>
        </p:blipFill>
        <p:spPr bwMode="auto">
          <a:xfrm>
            <a:off x="-1" y="1219200"/>
            <a:ext cx="9114773" cy="56388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d2v9y0dukr6mq2.cloudfront.net/video/thumbnail/Ec7hwrKKxik52rser/4k-purple-particles-light-stream-animation-background-seamless-loop_nqec4eq3fe__F0000.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401080" cy="5583254"/>
          </a:xfrm>
        </p:spPr>
        <p:txBody>
          <a:bodyPr>
            <a:normAutofit fontScale="90000"/>
          </a:bodyPr>
          <a:lstStyle/>
          <a:p>
            <a:r>
              <a:rPr lang="ru-RU" dirty="0" smtClean="0">
                <a:solidFill>
                  <a:srgbClr val="FFFF00"/>
                </a:solidFill>
              </a:rPr>
              <a:t>Один из самых романтических объектов на небе – Венера. Всего три светила дают такой яркий свет, что на земле видны тени – Солнце, Луна и Венера.</a:t>
            </a:r>
            <a:br>
              <a:rPr lang="ru-RU" dirty="0" smtClean="0">
                <a:solidFill>
                  <a:srgbClr val="FFFF00"/>
                </a:solidFill>
              </a:rPr>
            </a:br>
            <a:r>
              <a:rPr lang="ru-RU" dirty="0" smtClean="0">
                <a:solidFill>
                  <a:srgbClr val="FFFF00"/>
                </a:solidFill>
              </a:rPr>
              <a:t>В ее честь посвящали поэты стихи, богиня утренней звезды была покровительницей любви.</a:t>
            </a:r>
            <a:endParaRPr lang="ru-RU" dirty="0">
              <a:solidFill>
                <a:srgbClr val="FFFF00"/>
              </a:solidFill>
            </a:endParaRPr>
          </a:p>
        </p:txBody>
      </p:sp>
      <p:pic>
        <p:nvPicPr>
          <p:cNvPr id="130050" name="Picture 2" descr="http://www.westerncivart.com/archive/files/8696ec57459be97cdf60b1d7b92d9d16.jpg"/>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pic>
        <p:nvPicPr>
          <p:cNvPr id="130052" name="Picture 4" descr="https://c.pxhere.com/photos/dc/d3/aphrodite_venus_nude_goddess_sculpture_ancient_roman_antique-1094003.jpg!d"/>
          <p:cNvPicPr>
            <a:picLocks noChangeAspect="1" noChangeArrowheads="1"/>
          </p:cNvPicPr>
          <p:nvPr/>
        </p:nvPicPr>
        <p:blipFill>
          <a:blip r:embed="rId4" cstate="print"/>
          <a:srcRect/>
          <a:stretch>
            <a:fillRect/>
          </a:stretch>
        </p:blipFill>
        <p:spPr bwMode="auto">
          <a:xfrm>
            <a:off x="1785918" y="0"/>
            <a:ext cx="5143500" cy="6858000"/>
          </a:xfrm>
          <a:prstGeom prst="rect">
            <a:avLst/>
          </a:prstGeom>
          <a:noFill/>
        </p:spPr>
      </p:pic>
      <p:pic>
        <p:nvPicPr>
          <p:cNvPr id="130054" name="Picture 6" descr="http://cp12.nevsepic.com.ua/89/1350064904-0001850-www.nevsepic.com.ua.jpg"/>
          <p:cNvPicPr>
            <a:picLocks noChangeAspect="1" noChangeArrowheads="1"/>
          </p:cNvPicPr>
          <p:nvPr/>
        </p:nvPicPr>
        <p:blipFill>
          <a:blip r:embed="rId5" cstate="print"/>
          <a:srcRect/>
          <a:stretch>
            <a:fillRect/>
          </a:stretch>
        </p:blipFill>
        <p:spPr bwMode="auto">
          <a:xfrm>
            <a:off x="914400" y="0"/>
            <a:ext cx="7543800" cy="68430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0050"/>
                                        </p:tgtEl>
                                        <p:attrNameLst>
                                          <p:attrName>style.visibility</p:attrName>
                                        </p:attrNameLst>
                                      </p:cBhvr>
                                      <p:to>
                                        <p:strVal val="visible"/>
                                      </p:to>
                                    </p:set>
                                    <p:anim calcmode="lin" valueType="num">
                                      <p:cBhvr additive="base">
                                        <p:cTn id="7" dur="500" fill="hold"/>
                                        <p:tgtEl>
                                          <p:spTgt spid="130050"/>
                                        </p:tgtEl>
                                        <p:attrNameLst>
                                          <p:attrName>ppt_x</p:attrName>
                                        </p:attrNameLst>
                                      </p:cBhvr>
                                      <p:tavLst>
                                        <p:tav tm="0">
                                          <p:val>
                                            <p:strVal val="#ppt_x"/>
                                          </p:val>
                                        </p:tav>
                                        <p:tav tm="100000">
                                          <p:val>
                                            <p:strVal val="#ppt_x"/>
                                          </p:val>
                                        </p:tav>
                                      </p:tavLst>
                                    </p:anim>
                                    <p:anim calcmode="lin" valueType="num">
                                      <p:cBhvr additive="base">
                                        <p:cTn id="8" dur="500" fill="hold"/>
                                        <p:tgtEl>
                                          <p:spTgt spid="130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30052"/>
                                        </p:tgtEl>
                                        <p:attrNameLst>
                                          <p:attrName>style.visibility</p:attrName>
                                        </p:attrNameLst>
                                      </p:cBhvr>
                                      <p:to>
                                        <p:strVal val="visible"/>
                                      </p:to>
                                    </p:set>
                                    <p:animEffect transition="in" filter="blinds(horizontal)">
                                      <p:cBhvr>
                                        <p:cTn id="13" dur="500"/>
                                        <p:tgtEl>
                                          <p:spTgt spid="130052"/>
                                        </p:tgtEl>
                                      </p:cBhvr>
                                    </p:animEffect>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nodeType="clickEffect">
                                  <p:stCondLst>
                                    <p:cond delay="0"/>
                                  </p:stCondLst>
                                  <p:childTnLst>
                                    <p:set>
                                      <p:cBhvr>
                                        <p:cTn id="17" dur="1" fill="hold">
                                          <p:stCondLst>
                                            <p:cond delay="0"/>
                                          </p:stCondLst>
                                        </p:cTn>
                                        <p:tgtEl>
                                          <p:spTgt spid="130054"/>
                                        </p:tgtEl>
                                        <p:attrNameLst>
                                          <p:attrName>style.visibility</p:attrName>
                                        </p:attrNameLst>
                                      </p:cBhvr>
                                      <p:to>
                                        <p:strVal val="visible"/>
                                      </p:to>
                                    </p:set>
                                    <p:animEffect transition="in" filter="fade">
                                      <p:cBhvr>
                                        <p:cTn id="18" dur="800" decel="100000"/>
                                        <p:tgtEl>
                                          <p:spTgt spid="130054"/>
                                        </p:tgtEl>
                                      </p:cBhvr>
                                    </p:animEffect>
                                    <p:anim calcmode="lin" valueType="num">
                                      <p:cBhvr>
                                        <p:cTn id="19" dur="800" decel="100000" fill="hold"/>
                                        <p:tgtEl>
                                          <p:spTgt spid="130054"/>
                                        </p:tgtEl>
                                        <p:attrNameLst>
                                          <p:attrName>style.rotation</p:attrName>
                                        </p:attrNameLst>
                                      </p:cBhvr>
                                      <p:tavLst>
                                        <p:tav tm="0">
                                          <p:val>
                                            <p:fltVal val="-90"/>
                                          </p:val>
                                        </p:tav>
                                        <p:tav tm="100000">
                                          <p:val>
                                            <p:fltVal val="0"/>
                                          </p:val>
                                        </p:tav>
                                      </p:tavLst>
                                    </p:anim>
                                    <p:anim calcmode="lin" valueType="num">
                                      <p:cBhvr>
                                        <p:cTn id="20" dur="800" decel="100000" fill="hold"/>
                                        <p:tgtEl>
                                          <p:spTgt spid="130054"/>
                                        </p:tgtEl>
                                        <p:attrNameLst>
                                          <p:attrName>ppt_x</p:attrName>
                                        </p:attrNameLst>
                                      </p:cBhvr>
                                      <p:tavLst>
                                        <p:tav tm="0">
                                          <p:val>
                                            <p:strVal val="#ppt_x+0.4"/>
                                          </p:val>
                                        </p:tav>
                                        <p:tav tm="100000">
                                          <p:val>
                                            <p:strVal val="#ppt_x-0.05"/>
                                          </p:val>
                                        </p:tav>
                                      </p:tavLst>
                                    </p:anim>
                                    <p:anim calcmode="lin" valueType="num">
                                      <p:cBhvr>
                                        <p:cTn id="21" dur="800" decel="100000" fill="hold"/>
                                        <p:tgtEl>
                                          <p:spTgt spid="130054"/>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30054"/>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3005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2v9y0dukr6mq2.cloudfront.net/video/thumbnail/Ec7hwrKKxik52rser/4k-purple-particles-light-stream-animation-background-seamless-loop_nqec4eq3fe__F0000.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6011882"/>
          </a:xfrm>
        </p:spPr>
        <p:txBody>
          <a:bodyPr>
            <a:noAutofit/>
          </a:bodyPr>
          <a:lstStyle/>
          <a:p>
            <a:r>
              <a:rPr lang="ru-RU" sz="3600" dirty="0" smtClean="0">
                <a:solidFill>
                  <a:srgbClr val="FFFF00"/>
                </a:solidFill>
              </a:rPr>
              <a:t>В Риме она Венера, В Греции – Афродита, в Персии – Астарта, в Вавилоне – </a:t>
            </a:r>
            <a:r>
              <a:rPr lang="ru-RU" sz="3600" dirty="0" err="1" smtClean="0">
                <a:solidFill>
                  <a:srgbClr val="FFFF00"/>
                </a:solidFill>
              </a:rPr>
              <a:t>Иштар</a:t>
            </a:r>
            <a:r>
              <a:rPr lang="ru-RU" sz="3600" dirty="0" smtClean="0">
                <a:solidFill>
                  <a:srgbClr val="FFFF00"/>
                </a:solidFill>
              </a:rPr>
              <a:t>… И везде она – сама любовь.</a:t>
            </a:r>
            <a:br>
              <a:rPr lang="ru-RU" sz="3600" dirty="0" smtClean="0">
                <a:solidFill>
                  <a:srgbClr val="FFFF00"/>
                </a:solidFill>
              </a:rPr>
            </a:br>
            <a:r>
              <a:rPr lang="ru-RU" sz="3600" dirty="0" smtClean="0">
                <a:solidFill>
                  <a:srgbClr val="FFFF00"/>
                </a:solidFill>
              </a:rPr>
              <a:t>В СССР верили, что на Венере дождливый и жаркий климат, и рано или поздно там создадут счастливое колониальное общество, именно поэтому на изучение планеты в нашей стране тратились немалые средства.</a:t>
            </a:r>
            <a:endParaRPr lang="ru-RU" sz="3600" dirty="0">
              <a:solidFill>
                <a:srgbClr val="FFFF00"/>
              </a:solidFill>
            </a:endParaRPr>
          </a:p>
        </p:txBody>
      </p:sp>
      <p:pic>
        <p:nvPicPr>
          <p:cNvPr id="209922" name="Picture 2" descr="http://uslide.ru/images/4/10711/960/img7.jpg"/>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09922"/>
                                        </p:tgtEl>
                                        <p:attrNameLst>
                                          <p:attrName>style.visibility</p:attrName>
                                        </p:attrNameLst>
                                      </p:cBhvr>
                                      <p:to>
                                        <p:strVal val="visible"/>
                                      </p:to>
                                    </p:set>
                                    <p:anim calcmode="lin" valueType="num">
                                      <p:cBhvr>
                                        <p:cTn id="7" dur="1000" fill="hold"/>
                                        <p:tgtEl>
                                          <p:spTgt spid="20992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0992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09922"/>
                                        </p:tgtEl>
                                        <p:attrNameLst>
                                          <p:attrName>ppt_y</p:attrName>
                                        </p:attrNameLst>
                                      </p:cBhvr>
                                      <p:tavLst>
                                        <p:tav tm="0">
                                          <p:val>
                                            <p:strVal val="#ppt_y"/>
                                          </p:val>
                                        </p:tav>
                                        <p:tav tm="100000">
                                          <p:val>
                                            <p:strVal val="#ppt_y"/>
                                          </p:val>
                                        </p:tav>
                                      </p:tavLst>
                                    </p:anim>
                                    <p:animEffect transition="in" filter="fade">
                                      <p:cBhvr>
                                        <p:cTn id="10" dur="1000"/>
                                        <p:tgtEl>
                                          <p:spTgt spid="209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Grp="1" noChangeArrowheads="1"/>
          </p:cNvSpPr>
          <p:nvPr>
            <p:ph idx="1"/>
          </p:nvPr>
        </p:nvSpPr>
        <p:spPr>
          <a:xfrm>
            <a:off x="0" y="609600"/>
            <a:ext cx="8991600" cy="830263"/>
          </a:xfrm>
          <a:ln algn="ctr"/>
        </p:spPr>
        <p:txBody>
          <a:bodyPr wrap="square">
            <a:spAutoFit/>
          </a:bodyPr>
          <a:lstStyle/>
          <a:p>
            <a:pPr marL="0" indent="0" algn="ctr" eaLnBrk="1" fontAlgn="auto" hangingPunct="1">
              <a:spcBef>
                <a:spcPts val="0"/>
              </a:spcBef>
              <a:spcAft>
                <a:spcPts val="0"/>
              </a:spcAft>
              <a:buClrTx/>
              <a:buSzTx/>
              <a:buFontTx/>
              <a:buNone/>
              <a:defRPr/>
            </a:pPr>
            <a:r>
              <a:rPr lang="ru-RU" sz="2400" kern="0" dirty="0" smtClean="0"/>
              <a:t>Общая характеристика динамических свойств планет земной </a:t>
            </a:r>
            <a:r>
              <a:rPr lang="ru-RU" sz="2400" kern="0" dirty="0" smtClean="0"/>
              <a:t>группы (</a:t>
            </a:r>
            <a:r>
              <a:rPr lang="ru-RU" sz="2400" b="1" kern="0" dirty="0" smtClean="0"/>
              <a:t>внутренних</a:t>
            </a:r>
            <a:r>
              <a:rPr lang="ru-RU" sz="2400" kern="0" dirty="0" smtClean="0"/>
              <a:t> планет)</a:t>
            </a:r>
            <a:endParaRPr lang="ru-RU" sz="2400" kern="0" dirty="0" smtClean="0"/>
          </a:p>
        </p:txBody>
      </p:sp>
      <p:pic>
        <p:nvPicPr>
          <p:cNvPr id="4099" name="Picture 3" descr="1852"/>
          <p:cNvPicPr>
            <a:picLocks noChangeAspect="1" noChangeArrowheads="1"/>
          </p:cNvPicPr>
          <p:nvPr/>
        </p:nvPicPr>
        <p:blipFill>
          <a:blip r:embed="rId2" cstate="print">
            <a:lum bright="-20000" contrast="40000"/>
          </a:blip>
          <a:srcRect/>
          <a:stretch>
            <a:fillRect/>
          </a:stretch>
        </p:blipFill>
        <p:spPr bwMode="auto">
          <a:xfrm>
            <a:off x="152400" y="1524000"/>
            <a:ext cx="8991600" cy="2255838"/>
          </a:xfrm>
          <a:prstGeom prst="rect">
            <a:avLst/>
          </a:prstGeom>
          <a:noFill/>
          <a:ln w="9525">
            <a:noFill/>
            <a:miter lim="800000"/>
            <a:headEnd/>
            <a:tailEnd/>
          </a:ln>
        </p:spPr>
      </p:pic>
      <p:sp>
        <p:nvSpPr>
          <p:cNvPr id="4101" name="Прямоугольник 8"/>
          <p:cNvSpPr>
            <a:spLocks noChangeArrowheads="1"/>
          </p:cNvSpPr>
          <p:nvPr/>
        </p:nvSpPr>
        <p:spPr bwMode="auto">
          <a:xfrm>
            <a:off x="152400" y="152400"/>
            <a:ext cx="8991600" cy="461963"/>
          </a:xfrm>
          <a:prstGeom prst="rect">
            <a:avLst/>
          </a:prstGeom>
          <a:noFill/>
          <a:ln w="9525">
            <a:noFill/>
            <a:miter lim="800000"/>
            <a:headEnd/>
            <a:tailEnd/>
          </a:ln>
        </p:spPr>
        <p:txBody>
          <a:bodyPr>
            <a:spAutoFit/>
          </a:bodyPr>
          <a:lstStyle/>
          <a:p>
            <a:pPr algn="ctr" fontAlgn="base">
              <a:spcBef>
                <a:spcPct val="0"/>
              </a:spcBef>
              <a:spcAft>
                <a:spcPct val="0"/>
              </a:spcAft>
            </a:pPr>
            <a:r>
              <a:rPr lang="ru-RU" sz="2400" b="1" dirty="0" smtClean="0">
                <a:solidFill>
                  <a:srgbClr val="FFC000"/>
                </a:solidFill>
                <a:cs typeface="Arial" pitchFamily="34" charset="0"/>
              </a:rPr>
              <a:t>ОБЩАЯ ХАРАКТЕРИСТИКА ПЛАНЕТ ЗЕМНОЙ ГРУППЫ</a:t>
            </a:r>
          </a:p>
        </p:txBody>
      </p:sp>
      <p:pic>
        <p:nvPicPr>
          <p:cNvPr id="30722" name="Picture 2" descr="https://avatars.mds.yandex.net/get-zen_doc/1720666/pub_5cd2e819c5fa2a00b4266513_5cd2e9fa54572b00b3bc4d54/orig"/>
          <p:cNvPicPr>
            <a:picLocks noChangeAspect="1" noChangeArrowheads="1"/>
          </p:cNvPicPr>
          <p:nvPr/>
        </p:nvPicPr>
        <p:blipFill>
          <a:blip r:embed="rId3" cstate="print"/>
          <a:srcRect/>
          <a:stretch>
            <a:fillRect/>
          </a:stretch>
        </p:blipFill>
        <p:spPr bwMode="auto">
          <a:xfrm>
            <a:off x="1905000" y="3763670"/>
            <a:ext cx="5486400" cy="309433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o-kosmose.ru/wp-content/uploads/2019/05/001.jpg"/>
          <p:cNvPicPr>
            <a:picLocks noChangeAspect="1" noChangeArrowheads="1"/>
          </p:cNvPicPr>
          <p:nvPr/>
        </p:nvPicPr>
        <p:blipFill>
          <a:blip r:embed="rId2" cstate="print"/>
          <a:srcRect/>
          <a:stretch>
            <a:fillRect/>
          </a:stretch>
        </p:blipFill>
        <p:spPr bwMode="auto">
          <a:xfrm>
            <a:off x="0" y="1242645"/>
            <a:ext cx="9144000" cy="5615355"/>
          </a:xfrm>
          <a:prstGeom prst="rect">
            <a:avLst/>
          </a:prstGeom>
          <a:noFill/>
        </p:spPr>
      </p:pic>
      <p:sp>
        <p:nvSpPr>
          <p:cNvPr id="2" name="Прямоугольник 1"/>
          <p:cNvSpPr/>
          <p:nvPr/>
        </p:nvSpPr>
        <p:spPr>
          <a:xfrm>
            <a:off x="0" y="0"/>
            <a:ext cx="9144000" cy="1384995"/>
          </a:xfrm>
          <a:prstGeom prst="rect">
            <a:avLst/>
          </a:prstGeom>
          <a:solidFill>
            <a:schemeClr val="accent1">
              <a:lumMod val="40000"/>
              <a:lumOff val="60000"/>
            </a:schemeClr>
          </a:solidFill>
        </p:spPr>
        <p:txBody>
          <a:bodyPr wrap="square">
            <a:spAutoFit/>
          </a:bodyPr>
          <a:lstStyle/>
          <a:p>
            <a:pPr algn="ctr"/>
            <a:r>
              <a:rPr lang="ru-RU" sz="2400" dirty="0" smtClean="0"/>
              <a:t>	</a:t>
            </a:r>
            <a:r>
              <a:rPr lang="ru-RU" sz="2800" dirty="0" smtClean="0">
                <a:solidFill>
                  <a:schemeClr val="bg1"/>
                </a:solidFill>
              </a:rPr>
              <a:t>Венеру можно наблюдать невооружённым глазом незадолго до восхода Солнца на востоке либо после захода на западе. </a:t>
            </a:r>
            <a:endParaRPr lang="ru-RU" sz="2800"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s://i.sunhome.ru/journal/61/dvoinik-zemli-venera-v2.orig.jpg"/>
          <p:cNvPicPr>
            <a:picLocks noChangeAspect="1" noChangeArrowheads="1"/>
          </p:cNvPicPr>
          <p:nvPr/>
        </p:nvPicPr>
        <p:blipFill>
          <a:blip r:embed="rId2" cstate="print"/>
          <a:srcRect/>
          <a:stretch>
            <a:fillRect/>
          </a:stretch>
        </p:blipFill>
        <p:spPr bwMode="auto">
          <a:xfrm>
            <a:off x="-67732" y="1981200"/>
            <a:ext cx="9211732" cy="5181600"/>
          </a:xfrm>
          <a:prstGeom prst="rect">
            <a:avLst/>
          </a:prstGeom>
          <a:noFill/>
        </p:spPr>
      </p:pic>
      <p:sp>
        <p:nvSpPr>
          <p:cNvPr id="2" name="Прямоугольник 1"/>
          <p:cNvSpPr/>
          <p:nvPr/>
        </p:nvSpPr>
        <p:spPr>
          <a:xfrm>
            <a:off x="0" y="0"/>
            <a:ext cx="9144000" cy="2308324"/>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Она классифицируется как </a:t>
            </a:r>
            <a:r>
              <a:rPr lang="ru-RU" sz="2400" dirty="0" err="1" smtClean="0">
                <a:solidFill>
                  <a:schemeClr val="bg1"/>
                </a:solidFill>
              </a:rPr>
              <a:t>землеподобная</a:t>
            </a:r>
            <a:r>
              <a:rPr lang="ru-RU" sz="2400" dirty="0" smtClean="0">
                <a:solidFill>
                  <a:schemeClr val="bg1"/>
                </a:solidFill>
              </a:rPr>
              <a:t> планета, и иногда её называют «сестрой Земли», потому что обе планеты похожи размерами и составом. Средний радиус Венеры составляет </a:t>
            </a:r>
            <a:r>
              <a:rPr lang="ru-RU" sz="2400" b="1" dirty="0" smtClean="0">
                <a:solidFill>
                  <a:schemeClr val="bg1"/>
                </a:solidFill>
              </a:rPr>
              <a:t>6051,8</a:t>
            </a:r>
            <a:r>
              <a:rPr lang="ru-RU" sz="2400" dirty="0" smtClean="0">
                <a:solidFill>
                  <a:schemeClr val="bg1"/>
                </a:solidFill>
              </a:rPr>
              <a:t> километра (то есть почти </a:t>
            </a:r>
            <a:r>
              <a:rPr lang="ru-RU" sz="2400" b="1" dirty="0" smtClean="0">
                <a:solidFill>
                  <a:schemeClr val="bg1"/>
                </a:solidFill>
              </a:rPr>
              <a:t>95 % </a:t>
            </a:r>
            <a:r>
              <a:rPr lang="ru-RU" sz="2400" dirty="0" smtClean="0">
                <a:solidFill>
                  <a:schemeClr val="bg1"/>
                </a:solidFill>
              </a:rPr>
              <a:t>земного радиуса. А её средняя плотность равна </a:t>
            </a:r>
            <a:r>
              <a:rPr lang="ru-RU" sz="2400" b="1" dirty="0" smtClean="0">
                <a:solidFill>
                  <a:schemeClr val="bg1"/>
                </a:solidFill>
              </a:rPr>
              <a:t>5,24 г/см</a:t>
            </a:r>
            <a:r>
              <a:rPr lang="ru-RU" sz="2400" b="1" baseline="30000" dirty="0" smtClean="0">
                <a:solidFill>
                  <a:schemeClr val="bg1"/>
                </a:solidFill>
              </a:rPr>
              <a:t>3</a:t>
            </a:r>
            <a:r>
              <a:rPr lang="ru-RU" sz="2400" b="1" dirty="0" smtClean="0">
                <a:solidFill>
                  <a:schemeClr val="bg1"/>
                </a:solidFill>
              </a:rPr>
              <a:t>. </a:t>
            </a:r>
          </a:p>
          <a:p>
            <a:r>
              <a:rPr lang="ru-RU" sz="2400" b="1" dirty="0" smtClean="0">
                <a:solidFill>
                  <a:schemeClr val="bg1"/>
                </a:solidFill>
              </a:rPr>
              <a:t>	</a:t>
            </a:r>
            <a:r>
              <a:rPr lang="ru-RU" sz="2400" dirty="0" smtClean="0">
                <a:solidFill>
                  <a:schemeClr val="bg1"/>
                </a:solidFill>
              </a:rPr>
              <a:t>Но условия на обеих планетах сильно разнятся.</a:t>
            </a:r>
            <a:endParaRPr lang="ru-RU" sz="24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152400"/>
            <a:ext cx="8686800" cy="1323975"/>
          </a:xfrm>
          <a:prstGeom prst="rect">
            <a:avLst/>
          </a:prstGeom>
        </p:spPr>
        <p:txBody>
          <a:bodyPr>
            <a:spAutoFit/>
          </a:bodyPr>
          <a:lstStyle/>
          <a:p>
            <a:pPr algn="just">
              <a:defRPr/>
            </a:pPr>
            <a:r>
              <a:rPr lang="ru-RU" sz="2000" dirty="0">
                <a:solidFill>
                  <a:srgbClr val="FFC000"/>
                </a:solidFill>
                <a:latin typeface="Arial"/>
                <a:cs typeface="Arial" pitchFamily="34" charset="0"/>
              </a:rPr>
              <a:t>Венера</a:t>
            </a:r>
            <a:r>
              <a:rPr lang="ru-RU" sz="2000" dirty="0">
                <a:solidFill>
                  <a:prstClr val="white">
                    <a:lumMod val="65000"/>
                  </a:prstClr>
                </a:solidFill>
                <a:latin typeface="Arial"/>
                <a:cs typeface="Arial" pitchFamily="34" charset="0"/>
              </a:rPr>
              <a:t> - вторая после Меркурия по удаленности от Солнца (108млн.км) планета земной группы. Ее орбита имеет форму почти правильного круга. Венера совершает облет Солнца за 224,7 земных суток со скоростью 35 км/сек. </a:t>
            </a:r>
          </a:p>
        </p:txBody>
      </p:sp>
      <p:sp>
        <p:nvSpPr>
          <p:cNvPr id="3" name="Прямоугольник 2"/>
          <p:cNvSpPr/>
          <p:nvPr/>
        </p:nvSpPr>
        <p:spPr>
          <a:xfrm>
            <a:off x="304800" y="5257800"/>
            <a:ext cx="8686800" cy="1323975"/>
          </a:xfrm>
          <a:prstGeom prst="rect">
            <a:avLst/>
          </a:prstGeom>
        </p:spPr>
        <p:txBody>
          <a:bodyPr>
            <a:spAutoFit/>
          </a:bodyPr>
          <a:lstStyle/>
          <a:p>
            <a:pPr algn="just">
              <a:defRPr/>
            </a:pPr>
            <a:r>
              <a:rPr lang="ru-RU" sz="2000" dirty="0">
                <a:solidFill>
                  <a:prstClr val="white">
                    <a:lumMod val="65000"/>
                  </a:prstClr>
                </a:solidFill>
                <a:latin typeface="Arial"/>
                <a:cs typeface="Arial" pitchFamily="34" charset="0"/>
              </a:rPr>
              <a:t>Все планеты (кроме Урана) вращаются вокруг своей оси </a:t>
            </a:r>
            <a:r>
              <a:rPr lang="ru-RU" sz="2000" dirty="0">
                <a:solidFill>
                  <a:srgbClr val="FFC000"/>
                </a:solidFill>
                <a:latin typeface="Arial"/>
                <a:cs typeface="Arial" pitchFamily="34" charset="0"/>
              </a:rPr>
              <a:t>против часовой стрелки</a:t>
            </a:r>
            <a:r>
              <a:rPr lang="ru-RU" sz="2000" dirty="0">
                <a:solidFill>
                  <a:prstClr val="white">
                    <a:lumMod val="65000"/>
                  </a:prstClr>
                </a:solidFill>
                <a:latin typeface="Arial"/>
                <a:cs typeface="Arial" pitchFamily="34" charset="0"/>
              </a:rPr>
              <a:t> (если смотреть со стороны Северного полюса мира), то Венера вращается в противоположном направлении - </a:t>
            </a:r>
            <a:r>
              <a:rPr lang="ru-RU" sz="2000" dirty="0">
                <a:solidFill>
                  <a:srgbClr val="FFC000"/>
                </a:solidFill>
                <a:latin typeface="Arial"/>
                <a:cs typeface="Arial" pitchFamily="34" charset="0"/>
              </a:rPr>
              <a:t>по часовой стрелке.</a:t>
            </a:r>
          </a:p>
        </p:txBody>
      </p:sp>
      <p:sp>
        <p:nvSpPr>
          <p:cNvPr id="4" name="Прямоугольник 3"/>
          <p:cNvSpPr/>
          <p:nvPr/>
        </p:nvSpPr>
        <p:spPr>
          <a:xfrm>
            <a:off x="5562600" y="1676400"/>
            <a:ext cx="3276600" cy="2862263"/>
          </a:xfrm>
          <a:prstGeom prst="rect">
            <a:avLst/>
          </a:prstGeom>
        </p:spPr>
        <p:txBody>
          <a:bodyPr>
            <a:spAutoFit/>
          </a:bodyPr>
          <a:lstStyle/>
          <a:p>
            <a:pPr algn="ctr">
              <a:defRPr/>
            </a:pPr>
            <a:r>
              <a:rPr lang="ru-RU" sz="2000" dirty="0">
                <a:solidFill>
                  <a:prstClr val="white">
                    <a:lumMod val="65000"/>
                  </a:prstClr>
                </a:solidFill>
                <a:latin typeface="Arial"/>
                <a:cs typeface="Arial" pitchFamily="34" charset="0"/>
              </a:rPr>
              <a:t>Ось вращения Венеры почти перпендикулярна к орбитальной плоскости , поэтому там отсутствуют сезоны года - один день похож на другой, имеет одинаковую продолжительность и одинаковую погоду. </a:t>
            </a:r>
            <a:endParaRPr lang="ru-RU" sz="2000" dirty="0">
              <a:solidFill>
                <a:prstClr val="white"/>
              </a:solidFill>
              <a:latin typeface="Arial"/>
              <a:cs typeface="Arial" pitchFamily="34" charset="0"/>
            </a:endParaRPr>
          </a:p>
        </p:txBody>
      </p:sp>
      <p:pic>
        <p:nvPicPr>
          <p:cNvPr id="14341" name="Picture 2" descr="http://znaniya-sila.narod.ru/solarsis/im_ss2/ven_2.jpg"/>
          <p:cNvPicPr>
            <a:picLocks noChangeAspect="1" noChangeArrowheads="1"/>
          </p:cNvPicPr>
          <p:nvPr/>
        </p:nvPicPr>
        <p:blipFill>
          <a:blip r:embed="rId2" cstate="print">
            <a:lum bright="-10000" contrast="30000"/>
          </a:blip>
          <a:srcRect/>
          <a:stretch>
            <a:fillRect/>
          </a:stretch>
        </p:blipFill>
        <p:spPr bwMode="auto">
          <a:xfrm>
            <a:off x="381000" y="1981200"/>
            <a:ext cx="50292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Ещё Михаил Васильевич </a:t>
            </a:r>
            <a:r>
              <a:rPr lang="ru-RU" sz="2400" b="1" dirty="0" smtClean="0">
                <a:solidFill>
                  <a:srgbClr val="C00000"/>
                </a:solidFill>
              </a:rPr>
              <a:t>Ломоносов  в </a:t>
            </a:r>
            <a:r>
              <a:rPr lang="ru-RU" sz="2400" b="1" dirty="0" smtClean="0">
                <a:solidFill>
                  <a:srgbClr val="C00000"/>
                </a:solidFill>
                <a:latin typeface="Arial"/>
                <a:cs typeface="Arial" pitchFamily="34" charset="0"/>
              </a:rPr>
              <a:t>1976 г. </a:t>
            </a:r>
            <a:r>
              <a:rPr lang="ru-RU" sz="2400" dirty="0" smtClean="0">
                <a:solidFill>
                  <a:schemeClr val="bg1"/>
                </a:solidFill>
              </a:rPr>
              <a:t>обнаружил наличие у Венеры атмосферы, </a:t>
            </a:r>
            <a:r>
              <a:rPr lang="ru-RU" sz="2400" dirty="0" smtClean="0">
                <a:solidFill>
                  <a:schemeClr val="bg1"/>
                </a:solidFill>
                <a:cs typeface="Arial" pitchFamily="34" charset="0"/>
              </a:rPr>
              <a:t>при наблюдениях прохождения ее по диску Солнца. </a:t>
            </a:r>
            <a:r>
              <a:rPr lang="ru-RU" sz="2400" dirty="0" smtClean="0">
                <a:solidFill>
                  <a:schemeClr val="bg1"/>
                </a:solidFill>
              </a:rPr>
              <a:t>При этом он правильно полагал, что она намного плотнее, чем земная. </a:t>
            </a:r>
            <a:endParaRPr lang="ru-RU" sz="2400" dirty="0">
              <a:solidFill>
                <a:schemeClr val="bg1"/>
              </a:solidFill>
            </a:endParaRPr>
          </a:p>
        </p:txBody>
      </p:sp>
      <p:sp>
        <p:nvSpPr>
          <p:cNvPr id="65540" name="AutoShape 4" descr="https://s0.slide-share.ru/s_slide/f0f1443ff3d591c8e4ad6f04fc4fd318/d77c4eb9-0d0e-4760-b79c-46a611dc63a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2" name="AutoShape 6" descr="https://s0.slide-share.ru/s_slide/f0f1443ff3d591c8e4ad6f04fc4fd318/d77c4eb9-0d0e-4760-b79c-46a611dc63a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4" name="AutoShape 8" descr="https://s0.slide-share.ru/s_slide/f0f1443ff3d591c8e4ad6f04fc4fd318/d77c4eb9-0d0e-4760-b79c-46a611dc63a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6" name="AutoShape 10" descr="https://s0.slide-share.ru/s_slide/f0f1443ff3d591c8e4ad6f04fc4fd318/d77c4eb9-0d0e-4760-b79c-46a611dc63a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8" name="AutoShape 12" descr="https://s0.slide-share.ru/s_slide/f0f1443ff3d591c8e4ad6f04fc4fd318/d77c4eb9-0d0e-4760-b79c-46a611dc63ab.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5549" name="Picture 13"/>
          <p:cNvPicPr>
            <a:picLocks noChangeAspect="1" noChangeArrowheads="1"/>
          </p:cNvPicPr>
          <p:nvPr/>
        </p:nvPicPr>
        <p:blipFill>
          <a:blip r:embed="rId2" cstate="print"/>
          <a:srcRect/>
          <a:stretch>
            <a:fillRect/>
          </a:stretch>
        </p:blipFill>
        <p:spPr bwMode="auto">
          <a:xfrm>
            <a:off x="0" y="3352799"/>
            <a:ext cx="6086475" cy="3505201"/>
          </a:xfrm>
          <a:prstGeom prst="rect">
            <a:avLst/>
          </a:prstGeom>
          <a:noFill/>
          <a:ln w="9525">
            <a:noFill/>
            <a:miter lim="800000"/>
            <a:headEnd/>
            <a:tailEnd/>
          </a:ln>
        </p:spPr>
      </p:pic>
      <p:pic>
        <p:nvPicPr>
          <p:cNvPr id="5" name="Picture 4" descr="http://historical-persons.ru/img/lomonosov1.jpg"/>
          <p:cNvPicPr>
            <a:picLocks noChangeAspect="1" noChangeArrowheads="1"/>
          </p:cNvPicPr>
          <p:nvPr/>
        </p:nvPicPr>
        <p:blipFill>
          <a:blip r:embed="rId3" cstate="print"/>
          <a:srcRect/>
          <a:stretch>
            <a:fillRect/>
          </a:stretch>
        </p:blipFill>
        <p:spPr bwMode="auto">
          <a:xfrm>
            <a:off x="5105400" y="1566041"/>
            <a:ext cx="4038600" cy="52919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descr="https://www.ridus.ru/_ah/img/RYAUx07zzfmre_6pGqfSyw"/>
          <p:cNvPicPr>
            <a:picLocks noChangeAspect="1" noChangeArrowheads="1"/>
          </p:cNvPicPr>
          <p:nvPr/>
        </p:nvPicPr>
        <p:blipFill>
          <a:blip r:embed="rId2" cstate="print"/>
          <a:srcRect/>
          <a:stretch>
            <a:fillRect/>
          </a:stretch>
        </p:blipFill>
        <p:spPr bwMode="auto">
          <a:xfrm>
            <a:off x="0" y="1371600"/>
            <a:ext cx="9144000" cy="5486400"/>
          </a:xfrm>
          <a:prstGeom prst="rect">
            <a:avLst/>
          </a:prstGeom>
          <a:noFill/>
        </p:spPr>
      </p:pic>
      <p:sp>
        <p:nvSpPr>
          <p:cNvPr id="3" name="Прямоугольник 2"/>
          <p:cNvSpPr/>
          <p:nvPr/>
        </p:nvSpPr>
        <p:spPr>
          <a:xfrm>
            <a:off x="0" y="0"/>
            <a:ext cx="9144000" cy="1371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bg1"/>
                </a:solidFill>
              </a:rPr>
              <a:t>Прохождение Венеры по  диску Солнца</a:t>
            </a:r>
            <a:endParaRPr lang="ru-RU" sz="4000" b="1"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a:t>
            </a:r>
            <a:r>
              <a:rPr lang="ru-RU" sz="3200" dirty="0" smtClean="0">
                <a:solidFill>
                  <a:schemeClr val="bg1"/>
                </a:solidFill>
              </a:rPr>
              <a:t>И действительно, атмосфера у Венеры самая плотная среди всех планет земной группы и состоит в основном из углекислого газа. </a:t>
            </a:r>
            <a:endParaRPr lang="ru-RU" sz="3200" dirty="0"/>
          </a:p>
        </p:txBody>
      </p:sp>
      <p:pic>
        <p:nvPicPr>
          <p:cNvPr id="3" name="Picture 2" descr="https://atm.phys.spbu.ru/images/slides/venus.jpg"/>
          <p:cNvPicPr>
            <a:picLocks noChangeAspect="1" noChangeArrowheads="1"/>
          </p:cNvPicPr>
          <p:nvPr/>
        </p:nvPicPr>
        <p:blipFill>
          <a:blip r:embed="rId2" cstate="print"/>
          <a:srcRect/>
          <a:stretch>
            <a:fillRect/>
          </a:stretch>
        </p:blipFill>
        <p:spPr bwMode="auto">
          <a:xfrm>
            <a:off x="0" y="1524000"/>
            <a:ext cx="9210039" cy="3962400"/>
          </a:xfrm>
          <a:prstGeom prst="rect">
            <a:avLst/>
          </a:prstGeom>
          <a:noFill/>
        </p:spPr>
      </p:pic>
      <p:sp>
        <p:nvSpPr>
          <p:cNvPr id="4" name="Прямоугольник 3"/>
          <p:cNvSpPr/>
          <p:nvPr/>
        </p:nvSpPr>
        <p:spPr>
          <a:xfrm>
            <a:off x="0" y="5486401"/>
            <a:ext cx="9144000" cy="1384995"/>
          </a:xfrm>
          <a:prstGeom prst="rect">
            <a:avLst/>
          </a:prstGeom>
          <a:solidFill>
            <a:schemeClr val="accent1">
              <a:lumMod val="40000"/>
              <a:lumOff val="60000"/>
            </a:schemeClr>
          </a:solidFill>
        </p:spPr>
        <p:txBody>
          <a:bodyPr wrap="square">
            <a:spAutoFit/>
          </a:bodyPr>
          <a:lstStyle/>
          <a:p>
            <a:pPr algn="just">
              <a:defRPr/>
            </a:pPr>
            <a:r>
              <a:rPr lang="ru-RU" sz="2800" dirty="0" smtClean="0">
                <a:solidFill>
                  <a:schemeClr val="bg1"/>
                </a:solidFill>
                <a:latin typeface="Arial"/>
                <a:cs typeface="Arial" pitchFamily="34" charset="0"/>
              </a:rPr>
              <a:t>	</a:t>
            </a:r>
            <a:r>
              <a:rPr lang="ru-RU" sz="2800" dirty="0" smtClean="0">
                <a:solidFill>
                  <a:schemeClr val="bg1"/>
                </a:solidFill>
                <a:cs typeface="Arial" pitchFamily="34" charset="0"/>
              </a:rPr>
              <a:t>Погодная </a:t>
            </a:r>
            <a:r>
              <a:rPr lang="ru-RU" sz="2800" dirty="0">
                <a:solidFill>
                  <a:schemeClr val="bg1"/>
                </a:solidFill>
                <a:cs typeface="Arial" pitchFamily="34" charset="0"/>
              </a:rPr>
              <a:t>однотипность еще больше усиливается специфичностью венерианской атмосферы - ее </a:t>
            </a:r>
            <a:r>
              <a:rPr lang="ru-RU" sz="2800" b="1" dirty="0">
                <a:solidFill>
                  <a:srgbClr val="C00000"/>
                </a:solidFill>
                <a:cs typeface="Arial" pitchFamily="34" charset="0"/>
              </a:rPr>
              <a:t>сильным парниковым эффектом.</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s://avatars.mds.yandex.net/get-zen_doc/3540570/pub_5f6089a3249b32282b6ad8a7_5f63a7ca35960479b94d84ac/scale_1200"/>
          <p:cNvPicPr>
            <a:picLocks noChangeAspect="1" noChangeArrowheads="1"/>
          </p:cNvPicPr>
          <p:nvPr/>
        </p:nvPicPr>
        <p:blipFill>
          <a:blip r:embed="rId2" cstate="print"/>
          <a:srcRect/>
          <a:stretch>
            <a:fillRect/>
          </a:stretch>
        </p:blipFill>
        <p:spPr bwMode="auto">
          <a:xfrm>
            <a:off x="0" y="1418897"/>
            <a:ext cx="9144000" cy="5439103"/>
          </a:xfrm>
          <a:prstGeom prst="rect">
            <a:avLst/>
          </a:prstGeom>
          <a:noFill/>
        </p:spPr>
      </p:pic>
      <p:sp>
        <p:nvSpPr>
          <p:cNvPr id="2" name="Прямоугольник 1"/>
          <p:cNvSpPr/>
          <p:nvPr/>
        </p:nvSpPr>
        <p:spPr>
          <a:xfrm>
            <a:off x="0" y="0"/>
            <a:ext cx="9144000" cy="2616101"/>
          </a:xfrm>
          <a:prstGeom prst="rect">
            <a:avLst/>
          </a:prstGeom>
        </p:spPr>
        <p:txBody>
          <a:bodyPr wrap="square">
            <a:spAutoFit/>
          </a:bodyPr>
          <a:lstStyle/>
          <a:p>
            <a:r>
              <a:rPr lang="ru-RU" sz="2000" dirty="0" smtClean="0"/>
              <a:t>	</a:t>
            </a:r>
            <a:r>
              <a:rPr lang="ru-RU" sz="2400" dirty="0" smtClean="0"/>
              <a:t>На Венере никогда не бывает ясных дней, так как поверхность планеты полностью скрывают облака, которые состоят из сернистого газа и капель серной кислоты. Капли в атмосфере Венеры рассеивают, но почти не поглощают солнечное излучение, так что освещённость на её поверхности примерно такая же, как на Земле в пасмурный день. </a:t>
            </a:r>
          </a:p>
          <a:p>
            <a:r>
              <a:rPr lang="ru-RU" sz="2000" dirty="0" smtClean="0"/>
              <a:t>	</a:t>
            </a:r>
            <a:endParaRPr lang="ru-RU" sz="2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677656"/>
          </a:xfrm>
          <a:prstGeom prst="rect">
            <a:avLst/>
          </a:prstGeom>
          <a:solidFill>
            <a:schemeClr val="accent1">
              <a:lumMod val="40000"/>
              <a:lumOff val="60000"/>
            </a:schemeClr>
          </a:solidFill>
        </p:spPr>
        <p:txBody>
          <a:bodyPr wrap="square">
            <a:spAutoFit/>
          </a:bodyPr>
          <a:lstStyle/>
          <a:p>
            <a:r>
              <a:rPr lang="ru-RU" dirty="0" smtClean="0"/>
              <a:t>	</a:t>
            </a:r>
            <a:r>
              <a:rPr lang="ru-RU" sz="2400" dirty="0" smtClean="0">
                <a:solidFill>
                  <a:schemeClr val="bg1"/>
                </a:solidFill>
              </a:rPr>
              <a:t>Однако из-за парникового эффекта Венера признана </a:t>
            </a:r>
            <a:r>
              <a:rPr lang="ru-RU" sz="2400" b="1" dirty="0" smtClean="0">
                <a:solidFill>
                  <a:srgbClr val="C00000"/>
                </a:solidFill>
              </a:rPr>
              <a:t>самой горячей планетой в Солнечной системе. </a:t>
            </a:r>
            <a:r>
              <a:rPr lang="ru-RU" sz="2400" dirty="0" smtClean="0">
                <a:solidFill>
                  <a:schemeClr val="bg1"/>
                </a:solidFill>
              </a:rPr>
              <a:t>Средняя температура её поверхности составляет </a:t>
            </a:r>
            <a:r>
              <a:rPr lang="ru-RU" sz="2400" b="1" dirty="0" smtClean="0">
                <a:solidFill>
                  <a:schemeClr val="bg1"/>
                </a:solidFill>
              </a:rPr>
              <a:t>467 °С </a:t>
            </a:r>
            <a:r>
              <a:rPr lang="ru-RU" sz="2400" dirty="0" smtClean="0">
                <a:solidFill>
                  <a:schemeClr val="bg1"/>
                </a:solidFill>
              </a:rPr>
              <a:t>градусов Цельсия. Это выше температуры плавления свинца (327 °C), олова (232 °C) и цинка (420 °C). Из-за плотной тропосферы разница температур между дневной и ночной сторонами незначительна, хотя сутки на Венере очень длинные.</a:t>
            </a:r>
            <a:endParaRPr lang="ru-RU" sz="2400" dirty="0">
              <a:solidFill>
                <a:schemeClr val="bg1"/>
              </a:solidFill>
            </a:endParaRPr>
          </a:p>
        </p:txBody>
      </p:sp>
      <p:pic>
        <p:nvPicPr>
          <p:cNvPr id="259074" name="Picture 2" descr="https://naked-science.ru/wp-content/uploads/2018/03/field_image_venus0_2.jpg"/>
          <p:cNvPicPr>
            <a:picLocks noChangeAspect="1" noChangeArrowheads="1"/>
          </p:cNvPicPr>
          <p:nvPr/>
        </p:nvPicPr>
        <p:blipFill>
          <a:blip r:embed="rId2" cstate="print"/>
          <a:srcRect/>
          <a:stretch>
            <a:fillRect/>
          </a:stretch>
        </p:blipFill>
        <p:spPr bwMode="auto">
          <a:xfrm>
            <a:off x="1524000" y="2228850"/>
            <a:ext cx="6172200" cy="462915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677656"/>
          </a:xfrm>
          <a:prstGeom prst="rect">
            <a:avLst/>
          </a:prstGeom>
          <a:solidFill>
            <a:schemeClr val="accent1">
              <a:lumMod val="40000"/>
              <a:lumOff val="60000"/>
            </a:schemeClr>
          </a:solidFill>
        </p:spPr>
        <p:txBody>
          <a:bodyPr wrap="square">
            <a:spAutoFit/>
          </a:bodyPr>
          <a:lstStyle/>
          <a:p>
            <a:r>
              <a:rPr lang="ru-RU" dirty="0" smtClean="0"/>
              <a:t>	</a:t>
            </a:r>
            <a:r>
              <a:rPr lang="ru-RU" sz="2400" dirty="0" smtClean="0">
                <a:solidFill>
                  <a:schemeClr val="bg1"/>
                </a:solidFill>
              </a:rPr>
              <a:t>Но страшная жара — это ещё не все. Атмосферное давление на Венере </a:t>
            </a:r>
            <a:r>
              <a:rPr lang="ru-RU" sz="2400" b="1" dirty="0" smtClean="0">
                <a:solidFill>
                  <a:srgbClr val="C00000"/>
                </a:solidFill>
              </a:rPr>
              <a:t>в 93 раза выше земного. </a:t>
            </a:r>
            <a:r>
              <a:rPr lang="ru-RU" sz="2400" dirty="0" smtClean="0">
                <a:solidFill>
                  <a:schemeClr val="bg1"/>
                </a:solidFill>
              </a:rPr>
              <a:t>На Венере отсутствует вода, поэтому вы можете жаловаться на жару, но никак не на влажность. 	Атмосфера планеты горячая и сухая, как в пустыне. Погода на Венере тоже не радует: на всей её территории постоянно идут дожди из серной кислоты. Утешает только одно: дождь успевает испариться ещё до того, как достигает поверхности планеты.</a:t>
            </a:r>
            <a:endParaRPr lang="ru-RU" sz="2400" dirty="0">
              <a:solidFill>
                <a:schemeClr val="bg1"/>
              </a:solidFill>
            </a:endParaRPr>
          </a:p>
        </p:txBody>
      </p:sp>
      <p:pic>
        <p:nvPicPr>
          <p:cNvPr id="63490" name="Picture 2" descr="https://avatars.mds.yandex.net/get-zen_doc/2746730/pub_6011a551814bd370b6448a1c_6011a61420625351f722e4a5/scale_1200"/>
          <p:cNvPicPr>
            <a:picLocks noChangeAspect="1" noChangeArrowheads="1"/>
          </p:cNvPicPr>
          <p:nvPr/>
        </p:nvPicPr>
        <p:blipFill>
          <a:blip r:embed="rId2" cstate="print"/>
          <a:srcRect/>
          <a:stretch>
            <a:fillRect/>
          </a:stretch>
        </p:blipFill>
        <p:spPr bwMode="auto">
          <a:xfrm>
            <a:off x="685800" y="2571750"/>
            <a:ext cx="7620000" cy="428625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938992"/>
          </a:xfrm>
          <a:prstGeom prst="rect">
            <a:avLst/>
          </a:prstGeom>
        </p:spPr>
        <p:txBody>
          <a:bodyPr wrap="square">
            <a:spAutoFit/>
          </a:bodyPr>
          <a:lstStyle/>
          <a:p>
            <a:pPr algn="just">
              <a:defRPr/>
            </a:pPr>
            <a:r>
              <a:rPr lang="ru-RU" sz="2000" dirty="0" smtClean="0">
                <a:latin typeface="Arial"/>
                <a:cs typeface="Arial" pitchFamily="34" charset="0"/>
              </a:rPr>
              <a:t>	Главные </a:t>
            </a:r>
            <a:r>
              <a:rPr lang="ru-RU" sz="2000" dirty="0">
                <a:latin typeface="Arial"/>
                <a:cs typeface="Arial" pitchFamily="34" charset="0"/>
              </a:rPr>
              <a:t>составляющие облаков Венеры - </a:t>
            </a:r>
            <a:r>
              <a:rPr lang="ru-RU" sz="2000" b="1" dirty="0">
                <a:solidFill>
                  <a:srgbClr val="FFFF00"/>
                </a:solidFill>
                <a:latin typeface="Arial"/>
                <a:cs typeface="Arial" pitchFamily="34" charset="0"/>
              </a:rPr>
              <a:t>капельки серной кислоты и твердые частицы серы.</a:t>
            </a:r>
            <a:r>
              <a:rPr lang="ru-RU" sz="2000" dirty="0">
                <a:latin typeface="Arial"/>
                <a:cs typeface="Arial" pitchFamily="34" charset="0"/>
              </a:rPr>
              <a:t> При помощи зондов было обнаружено что, ниже облаков атмосфера содержит приблизительно от 0.1 до 0.4 % процентов водяного пара и 60 миллионных частей свободного кислорода. Наличие этих компонентов указывает, что на Венере возможно когда-то была вода, но теперь планета ее потеряла.</a:t>
            </a:r>
          </a:p>
        </p:txBody>
      </p:sp>
      <p:pic>
        <p:nvPicPr>
          <p:cNvPr id="16387" name="Picture 2" descr="ВЕНЕРА. Изображение в ультрафиолетовых лучах, полученное с борта межпланетной станции Пионер-Венера, демонстрирует атмосферу планеты, плотно заполненную облаками, более светлыми в полярных областях (вверху и внизу снимка)."/>
          <p:cNvPicPr>
            <a:picLocks noChangeAspect="1" noChangeArrowheads="1"/>
          </p:cNvPicPr>
          <p:nvPr/>
        </p:nvPicPr>
        <p:blipFill>
          <a:blip r:embed="rId2" cstate="print"/>
          <a:srcRect/>
          <a:stretch>
            <a:fillRect/>
          </a:stretch>
        </p:blipFill>
        <p:spPr bwMode="auto">
          <a:xfrm>
            <a:off x="228600" y="2133600"/>
            <a:ext cx="4572000" cy="4724400"/>
          </a:xfrm>
          <a:prstGeom prst="rect">
            <a:avLst/>
          </a:prstGeom>
          <a:noFill/>
          <a:ln w="9525">
            <a:noFill/>
            <a:miter lim="800000"/>
            <a:headEnd/>
            <a:tailEnd/>
          </a:ln>
        </p:spPr>
      </p:pic>
      <p:sp>
        <p:nvSpPr>
          <p:cNvPr id="4" name="Прямоугольник 3"/>
          <p:cNvSpPr/>
          <p:nvPr/>
        </p:nvSpPr>
        <p:spPr>
          <a:xfrm>
            <a:off x="5029200" y="2703016"/>
            <a:ext cx="4114800" cy="4154984"/>
          </a:xfrm>
          <a:prstGeom prst="rect">
            <a:avLst/>
          </a:prstGeom>
        </p:spPr>
        <p:txBody>
          <a:bodyPr>
            <a:spAutoFit/>
          </a:bodyPr>
          <a:lstStyle/>
          <a:p>
            <a:pPr algn="r">
              <a:defRPr/>
            </a:pPr>
            <a:r>
              <a:rPr lang="ru-RU" sz="2400" dirty="0">
                <a:latin typeface="Arial"/>
                <a:cs typeface="Arial" pitchFamily="34" charset="0"/>
              </a:rPr>
              <a:t>Изображение в ультрафиолетовых лучах, полученное с борта межпланетной станции "Пионер-Венера", демонстрирует </a:t>
            </a:r>
            <a:r>
              <a:rPr lang="ru-RU" sz="2400" dirty="0">
                <a:solidFill>
                  <a:srgbClr val="FFFF00"/>
                </a:solidFill>
                <a:latin typeface="Arial"/>
                <a:cs typeface="Arial" pitchFamily="34" charset="0"/>
              </a:rPr>
              <a:t>атмосферу </a:t>
            </a:r>
            <a:r>
              <a:rPr lang="ru-RU" sz="2400" dirty="0">
                <a:latin typeface="Arial"/>
                <a:cs typeface="Arial" pitchFamily="34" charset="0"/>
              </a:rPr>
              <a:t>планеты, плотно заполненную облаками, более светлыми </a:t>
            </a:r>
            <a:r>
              <a:rPr lang="ru-RU" sz="2400" dirty="0">
                <a:solidFill>
                  <a:srgbClr val="FFFF00"/>
                </a:solidFill>
                <a:latin typeface="Arial"/>
                <a:cs typeface="Arial" pitchFamily="34" charset="0"/>
              </a:rPr>
              <a:t>в полярных областях </a:t>
            </a:r>
            <a:r>
              <a:rPr lang="ru-RU" sz="2400" dirty="0">
                <a:latin typeface="Arial"/>
                <a:cs typeface="Arial" pitchFamily="34" charset="0"/>
              </a:rPr>
              <a:t>(вверху и внизу снимка)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s://tourjournal.ru/wp-content/uploads/3planety-zemnoy-gruppy.jpg"/>
          <p:cNvPicPr>
            <a:picLocks noChangeAspect="1" noChangeArrowheads="1"/>
          </p:cNvPicPr>
          <p:nvPr/>
        </p:nvPicPr>
        <p:blipFill>
          <a:blip r:embed="rId2" cstate="print"/>
          <a:srcRect/>
          <a:stretch>
            <a:fillRect/>
          </a:stretch>
        </p:blipFill>
        <p:spPr bwMode="auto">
          <a:xfrm>
            <a:off x="762000" y="2819400"/>
            <a:ext cx="7587738" cy="4267200"/>
          </a:xfrm>
          <a:prstGeom prst="rect">
            <a:avLst/>
          </a:prstGeom>
          <a:noFill/>
        </p:spPr>
      </p:pic>
      <p:sp>
        <p:nvSpPr>
          <p:cNvPr id="3" name="Прямоугольник 2"/>
          <p:cNvSpPr/>
          <p:nvPr/>
        </p:nvSpPr>
        <p:spPr>
          <a:xfrm>
            <a:off x="0" y="0"/>
            <a:ext cx="9144000" cy="830263"/>
          </a:xfrm>
          <a:prstGeom prst="rect">
            <a:avLst/>
          </a:prstGeom>
        </p:spPr>
        <p:txBody>
          <a:bodyPr wrap="square">
            <a:spAutoFit/>
          </a:bodyPr>
          <a:lstStyle/>
          <a:p>
            <a:pPr algn="ctr">
              <a:defRPr/>
            </a:pPr>
            <a:r>
              <a:rPr lang="ru-RU" sz="2400" b="1" dirty="0">
                <a:cs typeface="Arial" pitchFamily="34" charset="0"/>
              </a:rPr>
              <a:t>Сходство планет земной группы не исключает и значительного  </a:t>
            </a:r>
          </a:p>
          <a:p>
            <a:pPr algn="ctr">
              <a:defRPr/>
            </a:pPr>
            <a:r>
              <a:rPr lang="ru-RU" sz="2400" b="1" dirty="0">
                <a:cs typeface="Arial" pitchFamily="34" charset="0"/>
              </a:rPr>
              <a:t>различия в массе, размерах и других характеристиках</a:t>
            </a:r>
          </a:p>
        </p:txBody>
      </p:sp>
      <p:pic>
        <p:nvPicPr>
          <p:cNvPr id="4" name="Picture 4" descr="1853"/>
          <p:cNvPicPr>
            <a:picLocks noChangeAspect="1" noChangeArrowheads="1"/>
          </p:cNvPicPr>
          <p:nvPr/>
        </p:nvPicPr>
        <p:blipFill>
          <a:blip r:embed="rId3" cstate="print">
            <a:lum bright="-20000" contrast="40000"/>
          </a:blip>
          <a:srcRect/>
          <a:stretch>
            <a:fillRect/>
          </a:stretch>
        </p:blipFill>
        <p:spPr bwMode="auto">
          <a:xfrm>
            <a:off x="0" y="762000"/>
            <a:ext cx="91440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554545"/>
          </a:xfrm>
          <a:prstGeom prst="rect">
            <a:avLst/>
          </a:prstGeom>
        </p:spPr>
        <p:txBody>
          <a:bodyPr wrap="square">
            <a:spAutoFit/>
          </a:bodyPr>
          <a:lstStyle/>
          <a:p>
            <a:pPr algn="just" fontAlgn="auto">
              <a:spcBef>
                <a:spcPts val="0"/>
              </a:spcBef>
              <a:spcAft>
                <a:spcPts val="0"/>
              </a:spcAft>
              <a:defRPr/>
            </a:pPr>
            <a:r>
              <a:rPr lang="ru-RU" sz="2000" dirty="0" smtClean="0">
                <a:latin typeface="+mj-lt"/>
                <a:cs typeface="+mn-cs"/>
              </a:rPr>
              <a:t>	В </a:t>
            </a:r>
            <a:r>
              <a:rPr lang="ru-RU" sz="2000" dirty="0">
                <a:latin typeface="+mj-lt"/>
                <a:cs typeface="+mn-cs"/>
              </a:rPr>
              <a:t>близи поверхности Венеры удалось измерить скорость</a:t>
            </a:r>
            <a:r>
              <a:rPr lang="ru-RU" sz="2000" dirty="0">
                <a:solidFill>
                  <a:schemeClr val="tx1">
                    <a:lumMod val="65000"/>
                  </a:schemeClr>
                </a:solidFill>
                <a:latin typeface="+mj-lt"/>
                <a:cs typeface="+mn-cs"/>
              </a:rPr>
              <a:t> </a:t>
            </a:r>
            <a:r>
              <a:rPr lang="ru-RU" sz="2000" b="1" dirty="0">
                <a:solidFill>
                  <a:srgbClr val="FFC000"/>
                </a:solidFill>
                <a:latin typeface="+mj-lt"/>
                <a:cs typeface="+mn-cs"/>
              </a:rPr>
              <a:t>ветров</a:t>
            </a:r>
            <a:r>
              <a:rPr lang="ru-RU" sz="2000" dirty="0">
                <a:solidFill>
                  <a:schemeClr val="tx1">
                    <a:lumMod val="65000"/>
                  </a:schemeClr>
                </a:solidFill>
                <a:latin typeface="+mj-lt"/>
                <a:cs typeface="+mn-cs"/>
              </a:rPr>
              <a:t> — </a:t>
            </a:r>
            <a:r>
              <a:rPr lang="ru-RU" sz="2000" dirty="0">
                <a:latin typeface="+mj-lt"/>
                <a:cs typeface="+mn-cs"/>
              </a:rPr>
              <a:t>примерно 13 км/ч. Они относительно слабы, однако они могут перемещать небольшие частицы песка или подобные им. На больших высотах существуют более сильные ветры. На высоте 45 км были отмечены перемещения ветров со скоростью 175 км/ч, а также были обнаружены сильные вертикальные движения воздуха. Зонды, проводившие исследования Венеры принесли данные, которые были расшифрованы как свидетельства наличия </a:t>
            </a:r>
            <a:r>
              <a:rPr lang="ru-RU" sz="2000" b="1" dirty="0">
                <a:solidFill>
                  <a:srgbClr val="FFC000"/>
                </a:solidFill>
                <a:latin typeface="+mj-lt"/>
                <a:cs typeface="+mn-cs"/>
              </a:rPr>
              <a:t>молний</a:t>
            </a:r>
            <a:r>
              <a:rPr lang="ru-RU" sz="2000" b="1" dirty="0">
                <a:solidFill>
                  <a:schemeClr val="tx1">
                    <a:lumMod val="65000"/>
                  </a:schemeClr>
                </a:solidFill>
                <a:latin typeface="+mj-lt"/>
                <a:cs typeface="+mn-cs"/>
              </a:rPr>
              <a:t>.</a:t>
            </a:r>
          </a:p>
        </p:txBody>
      </p:sp>
      <p:pic>
        <p:nvPicPr>
          <p:cNvPr id="17411" name="Picture 2" descr="http://cunc.ru/atmosfera-Venery.jpg"/>
          <p:cNvPicPr>
            <a:picLocks noChangeAspect="1" noChangeArrowheads="1"/>
          </p:cNvPicPr>
          <p:nvPr/>
        </p:nvPicPr>
        <p:blipFill>
          <a:blip r:embed="rId2" cstate="print"/>
          <a:srcRect/>
          <a:stretch>
            <a:fillRect/>
          </a:stretch>
        </p:blipFill>
        <p:spPr bwMode="auto">
          <a:xfrm>
            <a:off x="381000" y="2514600"/>
            <a:ext cx="8228049" cy="4038600"/>
          </a:xfrm>
          <a:prstGeom prst="rect">
            <a:avLst/>
          </a:prstGeom>
          <a:noFill/>
          <a:ln w="9525">
            <a:noFill/>
            <a:miter lim="800000"/>
            <a:headEnd/>
            <a:tailEnd/>
          </a:ln>
        </p:spPr>
      </p:pic>
      <p:sp>
        <p:nvSpPr>
          <p:cNvPr id="4" name="Прямоугольник 3"/>
          <p:cNvSpPr/>
          <p:nvPr/>
        </p:nvSpPr>
        <p:spPr>
          <a:xfrm>
            <a:off x="304800" y="6457950"/>
            <a:ext cx="8382000" cy="400050"/>
          </a:xfrm>
          <a:prstGeom prst="rect">
            <a:avLst/>
          </a:prstGeom>
        </p:spPr>
        <p:txBody>
          <a:bodyPr>
            <a:spAutoFit/>
          </a:bodyPr>
          <a:lstStyle/>
          <a:p>
            <a:pPr algn="ctr" fontAlgn="auto">
              <a:spcBef>
                <a:spcPts val="0"/>
              </a:spcBef>
              <a:spcAft>
                <a:spcPts val="0"/>
              </a:spcAft>
              <a:defRPr/>
            </a:pPr>
            <a:r>
              <a:rPr lang="ru-RU" sz="2000" dirty="0">
                <a:latin typeface="+mj-lt"/>
                <a:cs typeface="+mn-cs"/>
              </a:rPr>
              <a:t>Небо на Венере имеет яркий желто-зеленый оттенок</a:t>
            </a:r>
            <a:r>
              <a:rPr lang="ru-RU" sz="2000" dirty="0">
                <a:solidFill>
                  <a:schemeClr val="tx1">
                    <a:lumMod val="65000"/>
                  </a:schemeClr>
                </a:solidFill>
                <a:latin typeface="+mj-lt"/>
                <a:cs typeface="+mn-cs"/>
              </a:rPr>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84995"/>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Исследования планеты радиотелескопами, а также советскими космическими аппаратами «Венера» показали, что большую часть поверхности планеты занимают равнины. А самые высокие горы поднимаются на </a:t>
            </a:r>
            <a:r>
              <a:rPr lang="ru-RU" sz="2000" b="1" dirty="0" smtClean="0">
                <a:solidFill>
                  <a:schemeClr val="bg1"/>
                </a:solidFill>
              </a:rPr>
              <a:t>11 километров над </a:t>
            </a:r>
            <a:r>
              <a:rPr lang="ru-RU" sz="2000" dirty="0" smtClean="0">
                <a:solidFill>
                  <a:schemeClr val="bg1"/>
                </a:solidFill>
              </a:rPr>
              <a:t>средним уровнем поверхности — это</a:t>
            </a:r>
            <a:r>
              <a:rPr lang="ru-RU" sz="2000" b="1" dirty="0" smtClean="0">
                <a:solidFill>
                  <a:schemeClr val="bg1"/>
                </a:solidFill>
              </a:rPr>
              <a:t> Горы Максвелла</a:t>
            </a:r>
            <a:r>
              <a:rPr lang="ru-RU" sz="2400" b="1" dirty="0" smtClean="0">
                <a:solidFill>
                  <a:schemeClr val="bg1"/>
                </a:solidFill>
              </a:rPr>
              <a:t>.</a:t>
            </a:r>
            <a:endParaRPr lang="ru-RU" sz="2400" b="1" dirty="0">
              <a:solidFill>
                <a:schemeClr val="bg1"/>
              </a:solidFill>
            </a:endParaRPr>
          </a:p>
        </p:txBody>
      </p:sp>
      <p:pic>
        <p:nvPicPr>
          <p:cNvPr id="3" name="Рисунок 2" descr="https://fsd.videouroki.net/products/conspekty/astr11/19-planety-zemnoj-gruppy.files/image007.jpg"/>
          <p:cNvPicPr/>
          <p:nvPr/>
        </p:nvPicPr>
        <p:blipFill>
          <a:blip r:embed="rId2" cstate="print"/>
          <a:srcRect/>
          <a:stretch>
            <a:fillRect/>
          </a:stretch>
        </p:blipFill>
        <p:spPr bwMode="auto">
          <a:xfrm>
            <a:off x="1905000" y="1371600"/>
            <a:ext cx="6019800" cy="54864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2" descr="https://v-kosmose.com/wp-content/uploads/2014/06/PIA00106.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3" name="Прямоугольник 2"/>
          <p:cNvSpPr/>
          <p:nvPr/>
        </p:nvSpPr>
        <p:spPr>
          <a:xfrm>
            <a:off x="0" y="0"/>
            <a:ext cx="91440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FFFF00"/>
                </a:solidFill>
              </a:rPr>
              <a:t>	</a:t>
            </a:r>
            <a:r>
              <a:rPr lang="ru-RU" sz="4000" b="1" dirty="0" smtClean="0">
                <a:solidFill>
                  <a:srgbClr val="FFFF00"/>
                </a:solidFill>
              </a:rPr>
              <a:t>Горы Максвелла</a:t>
            </a:r>
            <a:endParaRPr lang="ru-RU" sz="4000" b="1" dirty="0">
              <a:solidFill>
                <a:srgbClr val="FFFF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031325"/>
          </a:xfrm>
          <a:prstGeom prst="rect">
            <a:avLst/>
          </a:prstGeom>
        </p:spPr>
        <p:txBody>
          <a:bodyPr wrap="square">
            <a:spAutoFit/>
          </a:bodyPr>
          <a:lstStyle/>
          <a:p>
            <a:r>
              <a:rPr lang="ru-RU" dirty="0" smtClean="0"/>
              <a:t>	Обнаружены на Венере и кратеры диаметром до сотен километров (правда их очень немного). Это говорит о том, что поверхность планеты относительно молода (ей около </a:t>
            </a:r>
            <a:r>
              <a:rPr lang="ru-RU" b="1" dirty="0" smtClean="0">
                <a:solidFill>
                  <a:srgbClr val="FFFF00"/>
                </a:solidFill>
              </a:rPr>
              <a:t>500</a:t>
            </a:r>
            <a:r>
              <a:rPr lang="ru-RU" dirty="0" smtClean="0"/>
              <a:t> миллионов лет). Самые крупные кратеры были названы в честь выдающихся женщин мира (Ахматова, </a:t>
            </a:r>
            <a:r>
              <a:rPr lang="ru-RU" dirty="0" err="1" smtClean="0"/>
              <a:t>Войнич</a:t>
            </a:r>
            <a:r>
              <a:rPr lang="ru-RU" dirty="0" smtClean="0"/>
              <a:t>, </a:t>
            </a:r>
            <a:r>
              <a:rPr lang="ru-RU" dirty="0" err="1" smtClean="0"/>
              <a:t>Дункан</a:t>
            </a:r>
            <a:r>
              <a:rPr lang="ru-RU" dirty="0" smtClean="0"/>
              <a:t>, Орлова) или просто женскими именами. Также картографирование поверхности выявило на Венере обширные возвышенности. 	</a:t>
            </a:r>
            <a:r>
              <a:rPr lang="ru-RU" b="1" dirty="0" smtClean="0"/>
              <a:t>Крупнейшие из них </a:t>
            </a:r>
            <a:r>
              <a:rPr lang="ru-RU" dirty="0" smtClean="0"/>
              <a:t>— это Земля </a:t>
            </a:r>
            <a:r>
              <a:rPr lang="ru-RU" dirty="0" err="1" smtClean="0"/>
              <a:t>Иштар</a:t>
            </a:r>
            <a:r>
              <a:rPr lang="ru-RU" dirty="0" smtClean="0"/>
              <a:t> и Земля Афродиты, сравнимые по размерам с земными материками.</a:t>
            </a:r>
            <a:endParaRPr lang="ru-RU" dirty="0"/>
          </a:p>
        </p:txBody>
      </p:sp>
      <p:pic>
        <p:nvPicPr>
          <p:cNvPr id="3" name="Рисунок 2" descr="https://fsd.videouroki.net/products/conspekty/astr11/19-planety-zemnoj-gruppy.files/image008.jpg"/>
          <p:cNvPicPr/>
          <p:nvPr/>
        </p:nvPicPr>
        <p:blipFill>
          <a:blip r:embed="rId2" cstate="print"/>
          <a:srcRect/>
          <a:stretch>
            <a:fillRect/>
          </a:stretch>
        </p:blipFill>
        <p:spPr bwMode="auto">
          <a:xfrm>
            <a:off x="0" y="1981200"/>
            <a:ext cx="9144000" cy="48768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29642" cy="5797568"/>
          </a:xfrm>
        </p:spPr>
        <p:txBody>
          <a:bodyPr>
            <a:normAutofit fontScale="90000"/>
          </a:bodyPr>
          <a:lstStyle/>
          <a:p>
            <a:r>
              <a:rPr lang="ru-RU" dirty="0" smtClean="0"/>
              <a:t>В 2009 году была опубликована карта южного полушария Венеры, составленная с помощью аппарата «</a:t>
            </a:r>
            <a:r>
              <a:rPr lang="ru-RU" dirty="0" smtClean="0">
                <a:hlinkClick r:id="rId2" tooltip="Венера-экспресс"/>
              </a:rPr>
              <a:t>Венера-экспресс</a:t>
            </a:r>
            <a:r>
              <a:rPr lang="ru-RU" dirty="0" smtClean="0"/>
              <a:t>». На основе данных этой карты возникли гипотезы о наличии в прошлом на Венере океанов воды и сильной тектонической активности</a:t>
            </a:r>
            <a:endParaRPr lang="ru-R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brightmoon.narod.ru/3/Venus/venera2-2.gif"/>
          <p:cNvPicPr>
            <a:picLocks noChangeAspect="1" noChangeArrowheads="1"/>
          </p:cNvPicPr>
          <p:nvPr/>
        </p:nvPicPr>
        <p:blipFill>
          <a:blip r:embed="rId2" cstate="print">
            <a:lum contrast="10000"/>
          </a:blip>
          <a:srcRect/>
          <a:stretch>
            <a:fillRect/>
          </a:stretch>
        </p:blipFill>
        <p:spPr bwMode="auto">
          <a:xfrm>
            <a:off x="0" y="1"/>
            <a:ext cx="9144000" cy="685800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83122"/>
          </a:xfrm>
        </p:spPr>
        <p:txBody>
          <a:bodyPr>
            <a:normAutofit fontScale="90000"/>
          </a:bodyPr>
          <a:lstStyle/>
          <a:p>
            <a:r>
              <a:rPr lang="ru-RU" dirty="0" smtClean="0"/>
              <a:t>Сенсацией стало то, что на Венере достаточно светло. При толщине облаков в 100 километров, облачности и высокой плотности, солнечные лучи светят также как в пасмурную погоду на Земле. Даже видны тени под камнями.</a:t>
            </a:r>
            <a:endParaRPr lang="ru-RU" dirty="0"/>
          </a:p>
        </p:txBody>
      </p:sp>
      <p:pic>
        <p:nvPicPr>
          <p:cNvPr id="4" name="Picture 2" descr="http://spacegid.com/wp-content/uploads/2013/03/Snimok-poverhnosti-Veneryi.jpg"/>
          <p:cNvPicPr>
            <a:picLocks noChangeAspect="1" noChangeArrowheads="1"/>
          </p:cNvPicPr>
          <p:nvPr/>
        </p:nvPicPr>
        <p:blipFill>
          <a:blip r:embed="rId2" cstate="print"/>
          <a:srcRect/>
          <a:stretch>
            <a:fillRect/>
          </a:stretch>
        </p:blipFill>
        <p:spPr bwMode="auto">
          <a:xfrm>
            <a:off x="0" y="0"/>
            <a:ext cx="9267568" cy="6858000"/>
          </a:xfrm>
          <a:prstGeom prst="rect">
            <a:avLst/>
          </a:prstGeom>
          <a:noFill/>
        </p:spPr>
      </p:pic>
      <p:pic>
        <p:nvPicPr>
          <p:cNvPr id="5" name="Picture 2" descr="https://i0.wp.com/wanderingspace.net/wp-content/uploads/2014/08/venera9colorfcfl.png"/>
          <p:cNvPicPr>
            <a:picLocks noChangeAspect="1" noChangeArrowheads="1"/>
          </p:cNvPicPr>
          <p:nvPr/>
        </p:nvPicPr>
        <p:blipFill>
          <a:blip r:embed="rId3" cstate="print"/>
          <a:srcRect/>
          <a:stretch>
            <a:fillRect/>
          </a:stretch>
        </p:blipFill>
        <p:spPr bwMode="auto">
          <a:xfrm>
            <a:off x="0" y="928670"/>
            <a:ext cx="9848850" cy="4457700"/>
          </a:xfrm>
          <a:prstGeom prst="rect">
            <a:avLst/>
          </a:prstGeom>
          <a:noFill/>
        </p:spPr>
      </p:pic>
      <p:pic>
        <p:nvPicPr>
          <p:cNvPr id="6" name="Picture 2" descr="http://4.bp.blogspot.com/-aUyFGtnOSOU/VEuZMjKJR3I/AAAAAAABD1c/wxhwAJEBy9I/s1600/Captura-de-pantalla-2014-07-22-a-las-23.48.56-580x398.png"/>
          <p:cNvPicPr>
            <a:picLocks noChangeAspect="1" noChangeArrowheads="1"/>
          </p:cNvPicPr>
          <p:nvPr/>
        </p:nvPicPr>
        <p:blipFill>
          <a:blip r:embed="rId4" cstate="print"/>
          <a:srcRect/>
          <a:stretch>
            <a:fillRect/>
          </a:stretch>
        </p:blipFill>
        <p:spPr bwMode="auto">
          <a:xfrm>
            <a:off x="0" y="0"/>
            <a:ext cx="9265366" cy="6357958"/>
          </a:xfrm>
          <a:prstGeom prst="rect">
            <a:avLst/>
          </a:prstGeom>
          <a:noFill/>
        </p:spPr>
      </p:pic>
      <p:pic>
        <p:nvPicPr>
          <p:cNvPr id="7" name="Picture 2" descr="http://teoriawsego.ru/astronomy/venus/26.jpg"/>
          <p:cNvPicPr>
            <a:picLocks noChangeAspect="1" noChangeArrowheads="1"/>
          </p:cNvPicPr>
          <p:nvPr/>
        </p:nvPicPr>
        <p:blipFill>
          <a:blip r:embed="rId5" cstate="print"/>
          <a:srcRect/>
          <a:stretch>
            <a:fillRect/>
          </a:stretch>
        </p:blipFill>
        <p:spPr bwMode="auto">
          <a:xfrm>
            <a:off x="0" y="-1"/>
            <a:ext cx="9144000" cy="6858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anim calcmode="lin" valueType="num">
                                      <p:cBhvr>
                                        <p:cTn id="24" dur="2000" fill="hold"/>
                                        <p:tgtEl>
                                          <p:spTgt spid="7"/>
                                        </p:tgtEl>
                                        <p:attrNameLst>
                                          <p:attrName>style.rotation</p:attrName>
                                        </p:attrNameLst>
                                      </p:cBhvr>
                                      <p:tavLst>
                                        <p:tav tm="0">
                                          <p:val>
                                            <p:fltVal val="720"/>
                                          </p:val>
                                        </p:tav>
                                        <p:tav tm="100000">
                                          <p:val>
                                            <p:fltVal val="0"/>
                                          </p:val>
                                        </p:tav>
                                      </p:tavLst>
                                    </p:anim>
                                    <p:anim calcmode="lin" valueType="num">
                                      <p:cBhvr>
                                        <p:cTn id="25" dur="2000" fill="hold"/>
                                        <p:tgtEl>
                                          <p:spTgt spid="7"/>
                                        </p:tgtEl>
                                        <p:attrNameLst>
                                          <p:attrName>ppt_h</p:attrName>
                                        </p:attrNameLst>
                                      </p:cBhvr>
                                      <p:tavLst>
                                        <p:tav tm="0">
                                          <p:val>
                                            <p:fltVal val="0"/>
                                          </p:val>
                                        </p:tav>
                                        <p:tav tm="100000">
                                          <p:val>
                                            <p:strVal val="#ppt_h"/>
                                          </p:val>
                                        </p:tav>
                                      </p:tavLst>
                                    </p:anim>
                                    <p:anim calcmode="lin" valueType="num">
                                      <p:cBhvr>
                                        <p:cTn id="26"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ds05.infourok.ru/uploads/ex/0efb/00050482-289f928d/img15.jpg"/>
          <p:cNvPicPr>
            <a:picLocks noChangeAspect="1" noChangeArrowheads="1"/>
          </p:cNvPicPr>
          <p:nvPr/>
        </p:nvPicPr>
        <p:blipFill>
          <a:blip r:embed="rId2" cstate="print"/>
          <a:srcRect/>
          <a:stretch>
            <a:fillRect/>
          </a:stretch>
        </p:blipFill>
        <p:spPr bwMode="auto">
          <a:xfrm>
            <a:off x="0" y="1714499"/>
            <a:ext cx="9144000" cy="5143501"/>
          </a:xfrm>
          <a:prstGeom prst="rect">
            <a:avLst/>
          </a:prstGeom>
          <a:noFill/>
        </p:spPr>
      </p:pic>
      <p:sp>
        <p:nvSpPr>
          <p:cNvPr id="3" name="Прямоугольник 2"/>
          <p:cNvSpPr/>
          <p:nvPr/>
        </p:nvSpPr>
        <p:spPr>
          <a:xfrm>
            <a:off x="0" y="0"/>
            <a:ext cx="9144000" cy="1631216"/>
          </a:xfrm>
          <a:prstGeom prst="rect">
            <a:avLst/>
          </a:prstGeom>
        </p:spPr>
        <p:txBody>
          <a:bodyPr wrap="square">
            <a:spAutoFit/>
          </a:bodyPr>
          <a:lstStyle/>
          <a:p>
            <a:r>
              <a:rPr lang="ru-RU" dirty="0" smtClean="0"/>
              <a:t>	</a:t>
            </a:r>
            <a:r>
              <a:rPr lang="ru-RU" sz="2000" b="1" dirty="0" smtClean="0">
                <a:solidFill>
                  <a:srgbClr val="FFFF00"/>
                </a:solidFill>
              </a:rPr>
              <a:t>Магнитное поле </a:t>
            </a:r>
            <a:r>
              <a:rPr lang="ru-RU" sz="2000" dirty="0" smtClean="0"/>
              <a:t>у Венеры практически отсутствует. Некоторые учёные связывают это с медленным ретроградным вращением планеты (Венера вращается вокруг своей оси по ходу часовой стрелки). Период вращения Венеры вокруг оси составляет 243,023 земных суток, в то время как вокруг Солнца она обращается за 224,698 земных суток.</a:t>
            </a:r>
            <a:endParaRPr lang="ru-RU" sz="20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z-sv.ru/wp-content/uploads/2012/09/Venera-v-razreze.jpg"/>
          <p:cNvPicPr>
            <a:picLocks noChangeAspect="1" noChangeArrowheads="1"/>
          </p:cNvPicPr>
          <p:nvPr/>
        </p:nvPicPr>
        <p:blipFill>
          <a:blip r:embed="rId2" cstate="print"/>
          <a:srcRect/>
          <a:stretch>
            <a:fillRect/>
          </a:stretch>
        </p:blipFill>
        <p:spPr bwMode="auto">
          <a:xfrm>
            <a:off x="0" y="457200"/>
            <a:ext cx="8382000" cy="4549698"/>
          </a:xfrm>
          <a:prstGeom prst="rect">
            <a:avLst/>
          </a:prstGeom>
          <a:noFill/>
          <a:ln w="9525">
            <a:noFill/>
            <a:miter lim="800000"/>
            <a:headEnd/>
            <a:tailEnd/>
          </a:ln>
        </p:spPr>
      </p:pic>
      <p:sp>
        <p:nvSpPr>
          <p:cNvPr id="3" name="Прямоугольник 2"/>
          <p:cNvSpPr/>
          <p:nvPr/>
        </p:nvSpPr>
        <p:spPr>
          <a:xfrm>
            <a:off x="0" y="5029200"/>
            <a:ext cx="9144000" cy="1631950"/>
          </a:xfrm>
          <a:prstGeom prst="rect">
            <a:avLst/>
          </a:prstGeom>
        </p:spPr>
        <p:txBody>
          <a:bodyPr wrap="square">
            <a:spAutoFit/>
          </a:bodyPr>
          <a:lstStyle/>
          <a:p>
            <a:pPr algn="just">
              <a:defRPr/>
            </a:pPr>
            <a:r>
              <a:rPr lang="ru-RU" sz="2000" dirty="0" smtClean="0">
                <a:latin typeface="Arial"/>
                <a:cs typeface="Arial" pitchFamily="34" charset="0"/>
              </a:rPr>
              <a:t>	Согласно </a:t>
            </a:r>
            <a:r>
              <a:rPr lang="ru-RU" sz="2000" dirty="0">
                <a:latin typeface="Arial"/>
                <a:cs typeface="Arial" pitchFamily="34" charset="0"/>
              </a:rPr>
              <a:t>самой правдоподобной гипотезе, венерианское ядро еще не начало отвердевать и поэтому там не рождаются конвективные струи, закручивающиеся благодаря вращению планеты и генерирующие магнитное поле. В противном случае такое поле все-таки должно было возникнуть</a:t>
            </a:r>
          </a:p>
        </p:txBody>
      </p:sp>
      <p:sp>
        <p:nvSpPr>
          <p:cNvPr id="4" name="Прямоугольник 3"/>
          <p:cNvSpPr/>
          <p:nvPr/>
        </p:nvSpPr>
        <p:spPr>
          <a:xfrm>
            <a:off x="0" y="0"/>
            <a:ext cx="9144000" cy="461665"/>
          </a:xfrm>
          <a:prstGeom prst="rect">
            <a:avLst/>
          </a:prstGeom>
          <a:solidFill>
            <a:schemeClr val="accent1">
              <a:lumMod val="20000"/>
              <a:lumOff val="80000"/>
            </a:schemeClr>
          </a:solidFill>
        </p:spPr>
        <p:txBody>
          <a:bodyPr wrap="square">
            <a:spAutoFit/>
          </a:bodyPr>
          <a:lstStyle/>
          <a:p>
            <a:pPr algn="just">
              <a:defRPr/>
            </a:pPr>
            <a:r>
              <a:rPr lang="ru-RU" sz="2400" dirty="0">
                <a:solidFill>
                  <a:schemeClr val="bg1"/>
                </a:solidFill>
                <a:latin typeface="Arial"/>
                <a:cs typeface="Arial" pitchFamily="34" charset="0"/>
              </a:rPr>
              <a:t>Твердое у Венеры ядро или жидкое – пока точно не известно.</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p:spPr>
        <p:txBody>
          <a:bodyPr wrap="square">
            <a:spAutoFit/>
          </a:bodyPr>
          <a:lstStyle/>
          <a:p>
            <a:r>
              <a:rPr lang="ru-RU" sz="2400" dirty="0" smtClean="0"/>
              <a:t>	Предложено несколько моделей внутреннего строения Венеры. Согласно наиболее реалистичной из них, на планете есть три оболочки. Первая — кора толщиной примерно 16 километров. Далее — мантия — силикатная оболочка, простирающаяся на глубину порядка 3300 километров до границы с железным ядром, масса которого составляет около четверти массы всей планеты.</a:t>
            </a:r>
            <a:endParaRPr lang="ru-RU" sz="2400" dirty="0"/>
          </a:p>
        </p:txBody>
      </p:sp>
      <p:pic>
        <p:nvPicPr>
          <p:cNvPr id="3" name="Рисунок 2" descr="https://fsd.videouroki.net/products/conspekty/astr11/19-planety-zemnoj-gruppy.files/image009.jpg"/>
          <p:cNvPicPr/>
          <p:nvPr/>
        </p:nvPicPr>
        <p:blipFill>
          <a:blip r:embed="rId2" cstate="print"/>
          <a:srcRect/>
          <a:stretch>
            <a:fillRect/>
          </a:stretch>
        </p:blipFill>
        <p:spPr bwMode="auto">
          <a:xfrm>
            <a:off x="1905000" y="2362200"/>
            <a:ext cx="52578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p:spPr>
        <p:txBody>
          <a:bodyPr>
            <a:normAutofit fontScale="90000"/>
          </a:bodyPr>
          <a:lstStyle/>
          <a:p>
            <a:r>
              <a:rPr lang="ru-RU" dirty="0" smtClean="0"/>
              <a:t>Графическое представление расстояния от солнца до каждой из планет земной группы</a:t>
            </a:r>
            <a:endParaRPr lang="ru-RU" dirty="0"/>
          </a:p>
        </p:txBody>
      </p:sp>
      <p:pic>
        <p:nvPicPr>
          <p:cNvPr id="4" name="Содержимое 3" descr="Графическое представление расстояние от Солнца до каждой из планет земной группы"/>
          <p:cNvPicPr>
            <a:picLocks noGrp="1"/>
          </p:cNvPicPr>
          <p:nvPr>
            <p:ph sz="quarter" idx="1"/>
          </p:nvPr>
        </p:nvPicPr>
        <p:blipFill>
          <a:blip r:embed="rId2" cstate="print"/>
          <a:stretch>
            <a:fillRect/>
          </a:stretch>
        </p:blipFill>
        <p:spPr bwMode="auto">
          <a:xfrm>
            <a:off x="0" y="2133600"/>
            <a:ext cx="91440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p:spPr>
        <p:txBody>
          <a:bodyPr wrap="square">
            <a:spAutoFit/>
          </a:bodyPr>
          <a:lstStyle/>
          <a:p>
            <a:r>
              <a:rPr lang="ru-RU" sz="2400" dirty="0" smtClean="0"/>
              <a:t>	Аппараты «Венера-15» и «Венера-16», а также американский аппарат «Магеллан» обнаружили на Венере тысячи древних вулканов, извергавших лаву, </a:t>
            </a:r>
            <a:r>
              <a:rPr lang="ru-RU" sz="2400" b="1" dirty="0" err="1" smtClean="0"/>
              <a:t>арахноиды</a:t>
            </a:r>
            <a:r>
              <a:rPr lang="ru-RU" sz="2400" b="1" dirty="0" smtClean="0"/>
              <a:t> </a:t>
            </a:r>
            <a:r>
              <a:rPr lang="ru-RU" sz="2400" dirty="0" smtClean="0"/>
              <a:t>и горы.</a:t>
            </a:r>
            <a:endParaRPr lang="ru-RU" sz="2400" dirty="0"/>
          </a:p>
        </p:txBody>
      </p:sp>
      <p:pic>
        <p:nvPicPr>
          <p:cNvPr id="58370" name="Picture 2" descr="http://images.geo.web.ru/pubd/2005/01/27/0001171501/gif/06.gif"/>
          <p:cNvPicPr>
            <a:picLocks noChangeAspect="1" noChangeArrowheads="1"/>
          </p:cNvPicPr>
          <p:nvPr/>
        </p:nvPicPr>
        <p:blipFill>
          <a:blip r:embed="rId2" cstate="print"/>
          <a:srcRect/>
          <a:stretch>
            <a:fillRect/>
          </a:stretch>
        </p:blipFill>
        <p:spPr bwMode="auto">
          <a:xfrm>
            <a:off x="0" y="1264791"/>
            <a:ext cx="5410200" cy="5593209"/>
          </a:xfrm>
          <a:prstGeom prst="rect">
            <a:avLst/>
          </a:prstGeom>
          <a:noFill/>
        </p:spPr>
      </p:pic>
      <p:sp>
        <p:nvSpPr>
          <p:cNvPr id="4" name="Прямоугольник 3"/>
          <p:cNvSpPr/>
          <p:nvPr/>
        </p:nvSpPr>
        <p:spPr>
          <a:xfrm>
            <a:off x="5334000" y="3124200"/>
            <a:ext cx="3810000" cy="2677656"/>
          </a:xfrm>
          <a:prstGeom prst="rect">
            <a:avLst/>
          </a:prstGeom>
        </p:spPr>
        <p:txBody>
          <a:bodyPr wrap="square">
            <a:spAutoFit/>
          </a:bodyPr>
          <a:lstStyle/>
          <a:p>
            <a:pPr algn="ctr"/>
            <a:r>
              <a:rPr lang="ru-RU" sz="2400" u="sng" dirty="0" err="1" smtClean="0">
                <a:solidFill>
                  <a:srgbClr val="FFFF00"/>
                </a:solidFill>
              </a:rPr>
              <a:t>Арахноиды</a:t>
            </a:r>
            <a:r>
              <a:rPr lang="ru-RU" sz="2400" u="sng" dirty="0" smtClean="0">
                <a:solidFill>
                  <a:srgbClr val="FFFF00"/>
                </a:solidFill>
              </a:rPr>
              <a:t> </a:t>
            </a:r>
            <a:r>
              <a:rPr lang="ru-RU" sz="2400" dirty="0" smtClean="0"/>
              <a:t>— большеразмерные структуры, вероятно, вулканического происхождения, найденные лишь на поверхности </a:t>
            </a:r>
            <a:r>
              <a:rPr lang="ru-RU" sz="2400" b="1" dirty="0" smtClean="0"/>
              <a:t>Венеры</a:t>
            </a:r>
            <a:r>
              <a:rPr lang="ru-RU" sz="2400" dirty="0" smtClean="0"/>
              <a:t>.</a:t>
            </a:r>
            <a:endParaRPr lang="ru-RU" sz="2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1143000"/>
          </a:xfrm>
          <a:solidFill>
            <a:srgbClr val="FFFF00"/>
          </a:solidFill>
        </p:spPr>
        <p:txBody>
          <a:bodyPr>
            <a:noAutofit/>
          </a:bodyPr>
          <a:lstStyle/>
          <a:p>
            <a:r>
              <a:rPr lang="ru-RU" sz="7200" b="1" dirty="0" smtClean="0">
                <a:solidFill>
                  <a:srgbClr val="C00000"/>
                </a:solidFill>
              </a:rPr>
              <a:t>Марс</a:t>
            </a:r>
            <a:endParaRPr lang="ru-RU" sz="7200" b="1" dirty="0">
              <a:solidFill>
                <a:srgbClr val="C00000"/>
              </a:solidFill>
            </a:endParaRPr>
          </a:p>
        </p:txBody>
      </p:sp>
      <p:pic>
        <p:nvPicPr>
          <p:cNvPr id="57346" name="Picture 2" descr="https://pulson.ru/wp-content/uploads/2019/06/2-12.jpg"/>
          <p:cNvPicPr>
            <a:picLocks noChangeAspect="1" noChangeArrowheads="1"/>
          </p:cNvPicPr>
          <p:nvPr/>
        </p:nvPicPr>
        <p:blipFill>
          <a:blip r:embed="rId2" cstate="print"/>
          <a:srcRect/>
          <a:stretch>
            <a:fillRect/>
          </a:stretch>
        </p:blipFill>
        <p:spPr bwMode="auto">
          <a:xfrm>
            <a:off x="1676400" y="1371600"/>
            <a:ext cx="5486399" cy="54864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descr="https://www.nastroy.net/pic/images/post/435565-1525204834.jpg"/>
          <p:cNvPicPr>
            <a:picLocks noChangeAspect="1" noChangeArrowheads="1"/>
          </p:cNvPicPr>
          <p:nvPr/>
        </p:nvPicPr>
        <p:blipFill>
          <a:blip r:embed="rId2" cstate="print"/>
          <a:srcRect/>
          <a:stretch>
            <a:fillRect/>
          </a:stretch>
        </p:blipFill>
        <p:spPr bwMode="auto">
          <a:xfrm>
            <a:off x="0" y="381000"/>
            <a:ext cx="7693327" cy="6138885"/>
          </a:xfrm>
          <a:prstGeom prst="rect">
            <a:avLst/>
          </a:prstGeom>
          <a:noFill/>
        </p:spPr>
      </p:pic>
      <p:sp>
        <p:nvSpPr>
          <p:cNvPr id="2" name="Заголовок 1"/>
          <p:cNvSpPr>
            <a:spLocks noGrp="1"/>
          </p:cNvSpPr>
          <p:nvPr>
            <p:ph type="title"/>
          </p:nvPr>
        </p:nvSpPr>
        <p:spPr>
          <a:xfrm>
            <a:off x="5562600" y="0"/>
            <a:ext cx="3581400" cy="6858000"/>
          </a:xfrm>
          <a:solidFill>
            <a:schemeClr val="accent1">
              <a:lumMod val="20000"/>
              <a:lumOff val="80000"/>
            </a:schemeClr>
          </a:solidFill>
        </p:spPr>
        <p:txBody>
          <a:bodyPr>
            <a:normAutofit/>
          </a:bodyPr>
          <a:lstStyle/>
          <a:p>
            <a:r>
              <a:rPr lang="ru-RU" dirty="0" smtClean="0">
                <a:solidFill>
                  <a:schemeClr val="bg1"/>
                </a:solidFill>
              </a:rPr>
              <a:t>Марс.</a:t>
            </a:r>
            <a:br>
              <a:rPr lang="ru-RU" dirty="0" smtClean="0">
                <a:solidFill>
                  <a:schemeClr val="bg1"/>
                </a:solidFill>
              </a:rPr>
            </a:br>
            <a:r>
              <a:rPr lang="ru-RU" dirty="0" smtClean="0">
                <a:solidFill>
                  <a:schemeClr val="bg1"/>
                </a:solidFill>
              </a:rPr>
              <a:t>Римский бог войны, греческий Арес или </a:t>
            </a:r>
            <a:r>
              <a:rPr lang="ru-RU" dirty="0" err="1" smtClean="0">
                <a:solidFill>
                  <a:schemeClr val="bg1"/>
                </a:solidFill>
              </a:rPr>
              <a:t>Арей</a:t>
            </a:r>
            <a:r>
              <a:rPr lang="ru-RU" dirty="0" smtClean="0">
                <a:solidFill>
                  <a:schemeClr val="bg1"/>
                </a:solidFill>
              </a:rPr>
              <a:t>. Олицетворение жестокости, коварства.</a:t>
            </a:r>
            <a:endParaRPr lang="ru-RU"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 calcmode="lin" valueType="num">
                                      <p:cBhvr additive="base">
                                        <p:cTn id="7" dur="500" fill="hold"/>
                                        <p:tgtEl>
                                          <p:spTgt spid="84996"/>
                                        </p:tgtEl>
                                        <p:attrNameLst>
                                          <p:attrName>ppt_x</p:attrName>
                                        </p:attrNameLst>
                                      </p:cBhvr>
                                      <p:tavLst>
                                        <p:tav tm="0">
                                          <p:val>
                                            <p:strVal val="#ppt_x"/>
                                          </p:val>
                                        </p:tav>
                                        <p:tav tm="100000">
                                          <p:val>
                                            <p:strVal val="#ppt_x"/>
                                          </p:val>
                                        </p:tav>
                                      </p:tavLst>
                                    </p:anim>
                                    <p:anim calcmode="lin" valueType="num">
                                      <p:cBhvr additive="base">
                                        <p:cTn id="8" dur="500" fill="hold"/>
                                        <p:tgtEl>
                                          <p:spTgt spid="84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Четвёртая по удалённости от Солнца и седьмая по размерам планета Солнечной системы — это Марс. Марс расположен примерно в полтора раза дальше от Солнца, чем Земля.</a:t>
            </a:r>
            <a:endParaRPr lang="ru-RU" sz="2400" dirty="0">
              <a:solidFill>
                <a:schemeClr val="bg1"/>
              </a:solidFill>
            </a:endParaRPr>
          </a:p>
        </p:txBody>
      </p:sp>
      <p:pic>
        <p:nvPicPr>
          <p:cNvPr id="4" name="Picture 2" descr="Marsglobe3.jpg"/>
          <p:cNvPicPr>
            <a:picLocks noChangeAspect="1" noChangeArrowheads="1"/>
          </p:cNvPicPr>
          <p:nvPr/>
        </p:nvPicPr>
        <p:blipFill>
          <a:blip r:embed="rId2" cstate="print"/>
          <a:srcRect/>
          <a:stretch>
            <a:fillRect/>
          </a:stretch>
        </p:blipFill>
        <p:spPr bwMode="auto">
          <a:xfrm>
            <a:off x="1676400" y="1295400"/>
            <a:ext cx="5562600" cy="5562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i.pinimg.com/originals/40/2a/cd/402acd08fb95c91c8fc751cb526645bc.jpg"/>
          <p:cNvPicPr>
            <a:picLocks noChangeAspect="1" noChangeArrowheads="1"/>
          </p:cNvPicPr>
          <p:nvPr/>
        </p:nvPicPr>
        <p:blipFill>
          <a:blip r:embed="rId2" cstate="print"/>
          <a:srcRect/>
          <a:stretch>
            <a:fillRect/>
          </a:stretch>
        </p:blipFill>
        <p:spPr bwMode="auto">
          <a:xfrm>
            <a:off x="0" y="2133600"/>
            <a:ext cx="9143999" cy="4724400"/>
          </a:xfrm>
          <a:prstGeom prst="rect">
            <a:avLst/>
          </a:prstGeom>
          <a:noFill/>
        </p:spPr>
      </p:pic>
      <p:sp>
        <p:nvSpPr>
          <p:cNvPr id="2" name="Прямоугольник 1"/>
          <p:cNvSpPr/>
          <p:nvPr/>
        </p:nvSpPr>
        <p:spPr>
          <a:xfrm>
            <a:off x="0" y="0"/>
            <a:ext cx="9144000" cy="2677656"/>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a:t>
            </a:r>
            <a:r>
              <a:rPr lang="ru-RU" sz="2400" dirty="0" smtClean="0">
                <a:solidFill>
                  <a:schemeClr val="bg1"/>
                </a:solidFill>
              </a:rPr>
              <a:t>Земному наблюдателю он виден как яркая красная звезда. </a:t>
            </a:r>
          </a:p>
          <a:p>
            <a:r>
              <a:rPr lang="ru-RU" sz="2400" dirty="0" smtClean="0">
                <a:solidFill>
                  <a:schemeClr val="bg1"/>
                </a:solidFill>
              </a:rPr>
              <a:t>Год на Марсе длится </a:t>
            </a:r>
            <a:r>
              <a:rPr lang="ru-RU" sz="2400" b="1" dirty="0" smtClean="0">
                <a:solidFill>
                  <a:schemeClr val="bg1"/>
                </a:solidFill>
              </a:rPr>
              <a:t>686,98 земных суток</a:t>
            </a:r>
            <a:r>
              <a:rPr lang="ru-RU" sz="2400" dirty="0" smtClean="0">
                <a:solidFill>
                  <a:schemeClr val="bg1"/>
                </a:solidFill>
              </a:rPr>
              <a:t>. А период вращения Марса вокруг своей оси составляет 24 ч 37 мин 22,7 с. По размерам и массе Марс находится где-то между Землёй и Луной: его радиус примерно </a:t>
            </a:r>
            <a:r>
              <a:rPr lang="ru-RU" sz="2400" b="1" dirty="0" smtClean="0">
                <a:solidFill>
                  <a:schemeClr val="bg1"/>
                </a:solidFill>
              </a:rPr>
              <a:t>в 2 раза</a:t>
            </a:r>
            <a:r>
              <a:rPr lang="ru-RU" sz="2400" dirty="0" smtClean="0">
                <a:solidFill>
                  <a:schemeClr val="bg1"/>
                </a:solidFill>
              </a:rPr>
              <a:t>, а масса </a:t>
            </a:r>
            <a:r>
              <a:rPr lang="ru-RU" sz="2400" b="1" dirty="0" smtClean="0">
                <a:solidFill>
                  <a:schemeClr val="bg1"/>
                </a:solidFill>
              </a:rPr>
              <a:t>в 9 раз </a:t>
            </a:r>
            <a:r>
              <a:rPr lang="ru-RU" sz="2400" dirty="0" smtClean="0">
                <a:solidFill>
                  <a:schemeClr val="bg1"/>
                </a:solidFill>
              </a:rPr>
              <a:t>меньше земных. При этом Марс обладает наименьшей средней плотностью среди всех планет земной группы.</a:t>
            </a:r>
            <a:endParaRPr lang="ru-RU" sz="2400" dirty="0">
              <a:solidFill>
                <a:schemeClr val="bg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Начиная с 1960-х годов исследованием Марса занимались СССР, США, Европейское космическое агентство и Индия. Поэтому на сегодняшний день после Земли Марс — самая подробно изученная планета Солнечной системы</a:t>
            </a:r>
            <a:endParaRPr lang="ru-RU" sz="2400" dirty="0">
              <a:solidFill>
                <a:schemeClr val="bg1"/>
              </a:solidFill>
            </a:endParaRPr>
          </a:p>
        </p:txBody>
      </p:sp>
      <p:pic>
        <p:nvPicPr>
          <p:cNvPr id="54274" name="Picture 2" descr="http://planetary.s3.amazonaws.com/assets/images/4-mars/2014/20140131_0528ML_panorama_valley-beyond-dingo-gap.jpg"/>
          <p:cNvPicPr>
            <a:picLocks noChangeAspect="1" noChangeArrowheads="1"/>
          </p:cNvPicPr>
          <p:nvPr/>
        </p:nvPicPr>
        <p:blipFill>
          <a:blip r:embed="rId2" cstate="print"/>
          <a:srcRect/>
          <a:stretch>
            <a:fillRect/>
          </a:stretch>
        </p:blipFill>
        <p:spPr bwMode="auto">
          <a:xfrm>
            <a:off x="0" y="1600200"/>
            <a:ext cx="10668000" cy="52578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Рельеф Марса обладает многими уникальными чертами. На его поверхности можно заметить белые полярные шапки, многочисленные кратеры метеоритного происхождения, тёмные пятна (моря) на общем оранжево-красном фоне.</a:t>
            </a:r>
            <a:endParaRPr lang="ru-RU" sz="2400" dirty="0">
              <a:solidFill>
                <a:schemeClr val="bg1"/>
              </a:solidFill>
            </a:endParaRPr>
          </a:p>
        </p:txBody>
      </p:sp>
      <p:pic>
        <p:nvPicPr>
          <p:cNvPr id="3" name="Рисунок 2" descr="https://fsd.videouroki.net/products/conspekty/astr11/19-planety-zemnoj-gruppy.files/image011.jpg"/>
          <p:cNvPicPr/>
          <p:nvPr/>
        </p:nvPicPr>
        <p:blipFill>
          <a:blip r:embed="rId2" cstate="print"/>
          <a:srcRect/>
          <a:stretch>
            <a:fillRect/>
          </a:stretch>
        </p:blipFill>
        <p:spPr bwMode="auto">
          <a:xfrm>
            <a:off x="0" y="1600200"/>
            <a:ext cx="91440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a:t>
            </a:r>
            <a:r>
              <a:rPr lang="ru-RU" sz="2400" dirty="0" smtClean="0">
                <a:solidFill>
                  <a:schemeClr val="bg1"/>
                </a:solidFill>
              </a:rPr>
              <a:t>Атмосфера у Марса хоть и есть, но она очень сильно разрежена, вследствие чего существуют большие суточные колебания температуры. Если днём на экваторе температура поднимается до +20 </a:t>
            </a:r>
            <a:r>
              <a:rPr lang="ru-RU" sz="2400" baseline="30000" dirty="0" err="1" smtClean="0">
                <a:solidFill>
                  <a:schemeClr val="bg1"/>
                </a:solidFill>
              </a:rPr>
              <a:t>о</a:t>
            </a:r>
            <a:r>
              <a:rPr lang="ru-RU" sz="2400" dirty="0" err="1" smtClean="0">
                <a:solidFill>
                  <a:schemeClr val="bg1"/>
                </a:solidFill>
              </a:rPr>
              <a:t>С</a:t>
            </a:r>
            <a:r>
              <a:rPr lang="ru-RU" sz="2400" dirty="0" smtClean="0">
                <a:solidFill>
                  <a:schemeClr val="bg1"/>
                </a:solidFill>
              </a:rPr>
              <a:t>, то ночью она опускается до –65 </a:t>
            </a:r>
            <a:r>
              <a:rPr lang="ru-RU" sz="2400" baseline="30000" dirty="0" err="1" smtClean="0">
                <a:solidFill>
                  <a:schemeClr val="bg1"/>
                </a:solidFill>
              </a:rPr>
              <a:t>о</a:t>
            </a:r>
            <a:r>
              <a:rPr lang="ru-RU" sz="2400" dirty="0" err="1" smtClean="0">
                <a:solidFill>
                  <a:schemeClr val="bg1"/>
                </a:solidFill>
              </a:rPr>
              <a:t>С</a:t>
            </a:r>
            <a:r>
              <a:rPr lang="ru-RU" sz="2400" dirty="0" smtClean="0">
                <a:solidFill>
                  <a:schemeClr val="bg1"/>
                </a:solidFill>
              </a:rPr>
              <a:t>. Зимой на полюсе температура может опускаться до –153</a:t>
            </a:r>
            <a:r>
              <a:rPr lang="ru-RU" sz="2400" baseline="30000" dirty="0" smtClean="0">
                <a:solidFill>
                  <a:schemeClr val="bg1"/>
                </a:solidFill>
              </a:rPr>
              <a:t>о</a:t>
            </a:r>
            <a:r>
              <a:rPr lang="ru-RU" sz="2400" dirty="0" smtClean="0">
                <a:solidFill>
                  <a:schemeClr val="bg1"/>
                </a:solidFill>
              </a:rPr>
              <a:t>С, и на поверхности Марса наблюдаются снег и иней.</a:t>
            </a:r>
            <a:endParaRPr lang="ru-RU" sz="2400" dirty="0">
              <a:solidFill>
                <a:schemeClr val="bg1"/>
              </a:solidFill>
            </a:endParaRPr>
          </a:p>
        </p:txBody>
      </p:sp>
      <p:pic>
        <p:nvPicPr>
          <p:cNvPr id="52226" name="Picture 2" descr="http://i.huffpost.com/gen/1420996/images/o-MARS-ATMOSPHERE-facebook.jpg"/>
          <p:cNvPicPr>
            <a:picLocks noChangeAspect="1" noChangeArrowheads="1"/>
          </p:cNvPicPr>
          <p:nvPr/>
        </p:nvPicPr>
        <p:blipFill>
          <a:blip r:embed="rId2" cstate="print"/>
          <a:srcRect/>
          <a:stretch>
            <a:fillRect/>
          </a:stretch>
        </p:blipFill>
        <p:spPr bwMode="auto">
          <a:xfrm>
            <a:off x="0" y="2209800"/>
            <a:ext cx="9296399" cy="46482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76200"/>
            <a:ext cx="8991600" cy="2032000"/>
          </a:xfrm>
          <a:prstGeom prst="rect">
            <a:avLst/>
          </a:prstGeom>
        </p:spPr>
        <p:txBody>
          <a:bodyPr wrap="square">
            <a:spAutoFit/>
          </a:bodyPr>
          <a:lstStyle/>
          <a:p>
            <a:pPr algn="just" fontAlgn="base">
              <a:spcBef>
                <a:spcPct val="0"/>
              </a:spcBef>
              <a:spcAft>
                <a:spcPct val="0"/>
              </a:spcAft>
              <a:defRPr/>
            </a:pPr>
            <a:r>
              <a:rPr lang="ru-RU" dirty="0">
                <a:latin typeface="Arial" charset="0"/>
                <a:cs typeface="Arial" charset="0"/>
              </a:rPr>
              <a:t>Главные составляющие </a:t>
            </a:r>
            <a:r>
              <a:rPr lang="ru-RU" dirty="0">
                <a:solidFill>
                  <a:srgbClr val="FFC000"/>
                </a:solidFill>
                <a:latin typeface="Arial" charset="0"/>
                <a:cs typeface="Arial" charset="0"/>
              </a:rPr>
              <a:t>Марсианской атмосферы </a:t>
            </a:r>
            <a:r>
              <a:rPr lang="ru-RU" dirty="0">
                <a:solidFill>
                  <a:prstClr val="white">
                    <a:lumMod val="65000"/>
                  </a:prstClr>
                </a:solidFill>
                <a:latin typeface="Arial" charset="0"/>
                <a:cs typeface="Arial" charset="0"/>
              </a:rPr>
              <a:t>- </a:t>
            </a:r>
            <a:r>
              <a:rPr lang="ru-RU" dirty="0">
                <a:latin typeface="Arial" charset="0"/>
                <a:cs typeface="Arial" charset="0"/>
              </a:rPr>
              <a:t>двуокись углерода (95.3 %), азот (2.7 %), и аргон (1.6%). Малые количества кислорода, окиси углерода, водяного пара, и других веществ составляют остальную часть. Среднее поверхностное давление атмосферы - меньше одной сотой среднего поверхностного давления атмосферы Земли, и оно изменяется в зависимости от времени года и высотой. Марсианская атмосфера подвергается суточным и сезонным резким изменениям температуры. </a:t>
            </a:r>
          </a:p>
        </p:txBody>
      </p:sp>
      <p:sp>
        <p:nvSpPr>
          <p:cNvPr id="3" name="Прямоугольник 2"/>
          <p:cNvSpPr/>
          <p:nvPr/>
        </p:nvSpPr>
        <p:spPr>
          <a:xfrm>
            <a:off x="4800600" y="2133600"/>
            <a:ext cx="4191000" cy="1477963"/>
          </a:xfrm>
          <a:prstGeom prst="rect">
            <a:avLst/>
          </a:prstGeom>
        </p:spPr>
        <p:txBody>
          <a:bodyPr>
            <a:spAutoFit/>
          </a:bodyPr>
          <a:lstStyle/>
          <a:p>
            <a:pPr algn="just" fontAlgn="base">
              <a:spcBef>
                <a:spcPct val="0"/>
              </a:spcBef>
              <a:spcAft>
                <a:spcPct val="0"/>
              </a:spcAft>
              <a:defRPr/>
            </a:pPr>
            <a:r>
              <a:rPr lang="ru-RU" dirty="0">
                <a:latin typeface="Arial" charset="0"/>
                <a:cs typeface="Arial" charset="0"/>
              </a:rPr>
              <a:t>Гравитация на Марсе почти в 3 раза меньше земной. То есть, прогуливаясь по этой планете, Вы могли бы совершать прыжки в три раза выше, чем на Земле.</a:t>
            </a:r>
          </a:p>
        </p:txBody>
      </p:sp>
      <p:sp>
        <p:nvSpPr>
          <p:cNvPr id="4" name="Прямоугольник 3"/>
          <p:cNvSpPr/>
          <p:nvPr/>
        </p:nvSpPr>
        <p:spPr>
          <a:xfrm>
            <a:off x="152400" y="5257800"/>
            <a:ext cx="4572000" cy="1477963"/>
          </a:xfrm>
          <a:prstGeom prst="rect">
            <a:avLst/>
          </a:prstGeom>
        </p:spPr>
        <p:txBody>
          <a:bodyPr>
            <a:spAutoFit/>
          </a:bodyPr>
          <a:lstStyle/>
          <a:p>
            <a:pPr algn="just" fontAlgn="base">
              <a:spcBef>
                <a:spcPct val="0"/>
              </a:spcBef>
              <a:spcAft>
                <a:spcPct val="0"/>
              </a:spcAft>
              <a:defRPr/>
            </a:pPr>
            <a:r>
              <a:rPr lang="ru-RU" dirty="0">
                <a:latin typeface="Arial" charset="0"/>
                <a:cs typeface="Arial" charset="0"/>
              </a:rPr>
              <a:t>Космические аппараты, побывавшие на Марсе, подтвердили наличие воды в виде больших запасов под поверхностью и в виде льда на поверхности.</a:t>
            </a:r>
          </a:p>
        </p:txBody>
      </p:sp>
      <p:pic>
        <p:nvPicPr>
          <p:cNvPr id="32773" name="Picture 2" descr="http://unnatural.ru/wp-content/uploads/2012/05/Mars_Ice_Crater.jpg"/>
          <p:cNvPicPr>
            <a:picLocks noChangeAspect="1" noChangeArrowheads="1"/>
          </p:cNvPicPr>
          <p:nvPr/>
        </p:nvPicPr>
        <p:blipFill>
          <a:blip r:embed="rId2" cstate="print"/>
          <a:srcRect/>
          <a:stretch>
            <a:fillRect/>
          </a:stretch>
        </p:blipFill>
        <p:spPr bwMode="auto">
          <a:xfrm>
            <a:off x="4876800" y="3733800"/>
            <a:ext cx="4114800" cy="2838450"/>
          </a:xfrm>
          <a:prstGeom prst="rect">
            <a:avLst/>
          </a:prstGeom>
          <a:noFill/>
          <a:ln w="9525">
            <a:noFill/>
            <a:miter lim="800000"/>
            <a:headEnd/>
            <a:tailEnd/>
          </a:ln>
        </p:spPr>
      </p:pic>
      <p:pic>
        <p:nvPicPr>
          <p:cNvPr id="32774" name="Picture 4" descr="http://bionopoly.com/uploads/posts/2012-12/1354453697_atmosfera_marsa.jpg"/>
          <p:cNvPicPr>
            <a:picLocks noChangeAspect="1" noChangeArrowheads="1"/>
          </p:cNvPicPr>
          <p:nvPr/>
        </p:nvPicPr>
        <p:blipFill>
          <a:blip r:embed="rId3" cstate="print">
            <a:lum contrast="10000"/>
          </a:blip>
          <a:srcRect/>
          <a:stretch>
            <a:fillRect/>
          </a:stretch>
        </p:blipFill>
        <p:spPr bwMode="auto">
          <a:xfrm>
            <a:off x="152400" y="2133600"/>
            <a:ext cx="4572000" cy="305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Также на красной планете периодически возникают пылевые бури, движущиеся со скоростью до 70 км/ч. Их длительность может достигать 100 суток. При этом в атмосферу поднимается порядка миллиона тонн пыли.</a:t>
            </a:r>
            <a:endParaRPr lang="ru-RU" sz="2400" dirty="0">
              <a:solidFill>
                <a:schemeClr val="bg1"/>
              </a:solidFill>
            </a:endParaRPr>
          </a:p>
        </p:txBody>
      </p:sp>
      <p:pic>
        <p:nvPicPr>
          <p:cNvPr id="51202" name="Picture 2" descr="https://i.ytimg.com/vi/m1m33abSRBg/maxresdefault.jpg"/>
          <p:cNvPicPr>
            <a:picLocks noChangeAspect="1" noChangeArrowheads="1"/>
          </p:cNvPicPr>
          <p:nvPr/>
        </p:nvPicPr>
        <p:blipFill>
          <a:blip r:embed="rId2" cstate="print"/>
          <a:srcRect/>
          <a:stretch>
            <a:fillRect/>
          </a:stretch>
        </p:blipFill>
        <p:spPr bwMode="auto">
          <a:xfrm>
            <a:off x="0" y="1714499"/>
            <a:ext cx="9144000" cy="514350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FF00"/>
          </a:solidFill>
        </p:spPr>
        <p:txBody>
          <a:bodyPr>
            <a:noAutofit/>
          </a:bodyPr>
          <a:lstStyle/>
          <a:p>
            <a:r>
              <a:rPr lang="ru-RU" sz="7200" dirty="0" smtClean="0">
                <a:solidFill>
                  <a:srgbClr val="C00000"/>
                </a:solidFill>
              </a:rPr>
              <a:t>Меркурий</a:t>
            </a:r>
            <a:endParaRPr lang="ru-RU" sz="7200" dirty="0">
              <a:solidFill>
                <a:srgbClr val="C00000"/>
              </a:solidFill>
            </a:endParaRPr>
          </a:p>
        </p:txBody>
      </p:sp>
      <p:pic>
        <p:nvPicPr>
          <p:cNvPr id="29698" name="Picture 2" descr="https://militaryarms.ru/wp-content/uploads/2018/01/merkurij-i-solnce.jpg"/>
          <p:cNvPicPr>
            <a:picLocks noChangeAspect="1" noChangeArrowheads="1"/>
          </p:cNvPicPr>
          <p:nvPr/>
        </p:nvPicPr>
        <p:blipFill>
          <a:blip r:embed="rId2" cstate="print"/>
          <a:srcRect/>
          <a:stretch>
            <a:fillRect/>
          </a:stretch>
        </p:blipFill>
        <p:spPr bwMode="auto">
          <a:xfrm>
            <a:off x="0" y="1714499"/>
            <a:ext cx="9144000" cy="5143501"/>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677656"/>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Вулканические процессы и тектонические сдвиги, которые в далёком прошлом происходили на Марсе, привели к возникновению огромных вулканов. Самым большим из них является гора Олимп, высота которого составляет 21,2 километра от основания, а от подножия до пика — 26 километров. Это высочайшая как по абсолютной, так и по относительной высоте гора Солнечной системы.</a:t>
            </a:r>
            <a:endParaRPr lang="ru-RU" sz="2400" dirty="0">
              <a:solidFill>
                <a:schemeClr val="bg1"/>
              </a:solidFill>
            </a:endParaRPr>
          </a:p>
        </p:txBody>
      </p:sp>
      <p:pic>
        <p:nvPicPr>
          <p:cNvPr id="4" name="Рисунок 3" descr="https://fsd.videouroki.net/products/conspekty/astr11/19-planety-zemnoj-gruppy.files/image012.jpg"/>
          <p:cNvPicPr/>
          <p:nvPr/>
        </p:nvPicPr>
        <p:blipFill>
          <a:blip r:embed="rId2" cstate="print"/>
          <a:srcRect/>
          <a:stretch>
            <a:fillRect/>
          </a:stretch>
        </p:blipFill>
        <p:spPr bwMode="auto">
          <a:xfrm>
            <a:off x="1066800" y="2667000"/>
            <a:ext cx="71628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s://infografics.ru/wp-content/uploads/2018/12/1493225419190817276.jpg"/>
          <p:cNvPicPr>
            <a:picLocks noChangeAspect="1" noChangeArrowheads="1"/>
          </p:cNvPicPr>
          <p:nvPr/>
        </p:nvPicPr>
        <p:blipFill>
          <a:blip r:embed="rId2" cstate="print"/>
          <a:srcRect/>
          <a:stretch>
            <a:fillRect/>
          </a:stretch>
        </p:blipFill>
        <p:spPr bwMode="auto">
          <a:xfrm>
            <a:off x="609600" y="600968"/>
            <a:ext cx="8001000" cy="6257032"/>
          </a:xfrm>
          <a:prstGeom prst="rect">
            <a:avLst/>
          </a:prstGeom>
          <a:noFill/>
        </p:spPr>
      </p:pic>
      <p:sp>
        <p:nvSpPr>
          <p:cNvPr id="2" name="Прямоугольник 1"/>
          <p:cNvSpPr/>
          <p:nvPr/>
        </p:nvSpPr>
        <p:spPr>
          <a:xfrm>
            <a:off x="0" y="76200"/>
            <a:ext cx="8991600" cy="1015663"/>
          </a:xfrm>
          <a:prstGeom prst="rect">
            <a:avLst/>
          </a:prstGeom>
        </p:spPr>
        <p:txBody>
          <a:bodyPr wrap="square">
            <a:spAutoFit/>
          </a:bodyPr>
          <a:lstStyle/>
          <a:p>
            <a:pPr algn="just" fontAlgn="base">
              <a:spcBef>
                <a:spcPct val="0"/>
              </a:spcBef>
              <a:spcAft>
                <a:spcPct val="0"/>
              </a:spcAft>
              <a:defRPr/>
            </a:pPr>
            <a:r>
              <a:rPr lang="ru-RU" sz="2000" b="1" dirty="0" smtClean="0">
                <a:solidFill>
                  <a:srgbClr val="FFC000"/>
                </a:solidFill>
                <a:latin typeface="Arial" charset="0"/>
                <a:cs typeface="Arial" charset="0"/>
              </a:rPr>
              <a:t>	</a:t>
            </a:r>
            <a:r>
              <a:rPr lang="ru-RU" sz="2000" b="1" dirty="0" smtClean="0">
                <a:solidFill>
                  <a:srgbClr val="FFC000"/>
                </a:solidFill>
                <a:cs typeface="Arial" charset="0"/>
              </a:rPr>
              <a:t>Олимп</a:t>
            </a:r>
            <a:r>
              <a:rPr lang="ru-RU" sz="2000" b="1" dirty="0">
                <a:solidFill>
                  <a:prstClr val="white">
                    <a:lumMod val="65000"/>
                  </a:prstClr>
                </a:solidFill>
                <a:cs typeface="Arial" charset="0"/>
              </a:rPr>
              <a:t> </a:t>
            </a:r>
            <a:r>
              <a:rPr lang="ru-RU" sz="2000" dirty="0">
                <a:cs typeface="Arial" charset="0"/>
              </a:rPr>
              <a:t>на Марсе является высочайшей горой в Солнечной системе. </a:t>
            </a:r>
            <a:r>
              <a:rPr lang="ru-RU" sz="2000" b="1" dirty="0">
                <a:cs typeface="Arial" charset="0"/>
              </a:rPr>
              <a:t>Её высота 27 км.</a:t>
            </a:r>
            <a:r>
              <a:rPr lang="ru-RU" sz="2000" dirty="0">
                <a:cs typeface="Arial" charset="0"/>
              </a:rPr>
              <a:t> Это — вулкан. Сравнительно молодая лава на его склонах говорит о его возможной активности.</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asbh.tmgrup.com.tr/b7571c/0/0/0/0/0/0?u=http://i.sabah.com.tr/sb/fotohaber/teknoloji/bilmeniz-gereken-10-bilimsel-gercek/1.jpg&amp;amp;mw=752"/>
          <p:cNvPicPr>
            <a:picLocks noChangeAspect="1" noChangeArrowheads="1"/>
          </p:cNvPicPr>
          <p:nvPr/>
        </p:nvPicPr>
        <p:blipFill>
          <a:blip r:embed="rId2" cstate="print"/>
          <a:srcRect/>
          <a:stretch>
            <a:fillRect/>
          </a:stretch>
        </p:blipFill>
        <p:spPr bwMode="auto">
          <a:xfrm>
            <a:off x="0" y="785794"/>
            <a:ext cx="9108309" cy="6072206"/>
          </a:xfrm>
          <a:prstGeom prst="rect">
            <a:avLst/>
          </a:prstGeom>
          <a:noFill/>
        </p:spPr>
      </p:pic>
      <p:sp>
        <p:nvSpPr>
          <p:cNvPr id="3" name="Прямоугольник 2"/>
          <p:cNvSpPr/>
          <p:nvPr/>
        </p:nvSpPr>
        <p:spPr>
          <a:xfrm>
            <a:off x="0" y="0"/>
            <a:ext cx="9144000" cy="1938992"/>
          </a:xfrm>
          <a:prstGeom prst="rect">
            <a:avLst/>
          </a:prstGeom>
          <a:solidFill>
            <a:schemeClr val="accent1">
              <a:lumMod val="40000"/>
              <a:lumOff val="60000"/>
            </a:schemeClr>
          </a:solidFill>
        </p:spPr>
        <p:txBody>
          <a:bodyPr wrap="square">
            <a:spAutoFit/>
          </a:bodyPr>
          <a:lstStyle/>
          <a:p>
            <a:r>
              <a:rPr lang="ru-RU" sz="2400" b="1" dirty="0" smtClean="0">
                <a:solidFill>
                  <a:schemeClr val="bg1"/>
                </a:solidFill>
              </a:rPr>
              <a:t>	Вулкан имеет крутые склоны по краям высотой до 7 км. Причины образования этих гигантских обрывов пока не нашли убедительного объяснения, хотя многие склоняются к версии подмыва склонов вулкана некогда существовавшим на Марсе океаном</a:t>
            </a:r>
            <a:r>
              <a:rPr lang="ru-RU" sz="2400" dirty="0" smtClean="0">
                <a:solidFill>
                  <a:schemeClr val="bg1"/>
                </a:solidFill>
              </a:rPr>
              <a:t>.</a:t>
            </a:r>
            <a:endParaRPr lang="ru-RU" sz="2400" dirty="0">
              <a:solidFill>
                <a:schemeClr val="bg1"/>
              </a:solidFill>
            </a:endParaRPr>
          </a:p>
        </p:txBody>
      </p:sp>
      <p:pic>
        <p:nvPicPr>
          <p:cNvPr id="4" name="Picture 2" descr="http://i.ucrazy.ru/files/pics/2014.07/1404966433_10.jpg"/>
          <p:cNvPicPr>
            <a:picLocks noChangeAspect="1" noChangeArrowheads="1"/>
          </p:cNvPicPr>
          <p:nvPr/>
        </p:nvPicPr>
        <p:blipFill>
          <a:blip r:embed="rId3" cstate="print"/>
          <a:srcRect/>
          <a:stretch>
            <a:fillRect/>
          </a:stretch>
        </p:blipFill>
        <p:spPr bwMode="auto">
          <a:xfrm>
            <a:off x="0" y="4800600"/>
            <a:ext cx="2743200" cy="2057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fsd.videouroki.net/products/conspekty/astr11/19-planety-zemnoj-gruppy.files/image013.jpg"/>
          <p:cNvPicPr/>
          <p:nvPr/>
        </p:nvPicPr>
        <p:blipFill>
          <a:blip r:embed="rId2" cstate="print"/>
          <a:srcRect/>
          <a:stretch>
            <a:fillRect/>
          </a:stretch>
        </p:blipFill>
        <p:spPr bwMode="auto">
          <a:xfrm>
            <a:off x="0" y="1676400"/>
            <a:ext cx="9144000" cy="5181600"/>
          </a:xfrm>
          <a:prstGeom prst="rect">
            <a:avLst/>
          </a:prstGeom>
          <a:noFill/>
          <a:ln w="9525">
            <a:noFill/>
            <a:miter lim="800000"/>
            <a:headEnd/>
            <a:tailEnd/>
          </a:ln>
        </p:spPr>
      </p:pic>
      <p:sp>
        <p:nvSpPr>
          <p:cNvPr id="2" name="Прямоугольник 1"/>
          <p:cNvSpPr/>
          <p:nvPr/>
        </p:nvSpPr>
        <p:spPr>
          <a:xfrm>
            <a:off x="0" y="0"/>
            <a:ext cx="9144000" cy="1938992"/>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На Марсе также много каньонов. </a:t>
            </a:r>
            <a:r>
              <a:rPr lang="ru-RU" sz="2000" b="1" dirty="0" smtClean="0">
                <a:solidFill>
                  <a:srgbClr val="C00000"/>
                </a:solidFill>
                <a:latin typeface="Arial" charset="0"/>
                <a:cs typeface="Arial" charset="0"/>
              </a:rPr>
              <a:t>Долина Маринера </a:t>
            </a:r>
            <a:r>
              <a:rPr lang="ru-RU" sz="2000" dirty="0" smtClean="0">
                <a:solidFill>
                  <a:prstClr val="white">
                    <a:lumMod val="65000"/>
                  </a:prstClr>
                </a:solidFill>
                <a:latin typeface="Arial" charset="0"/>
                <a:cs typeface="Arial" charset="0"/>
              </a:rPr>
              <a:t>—</a:t>
            </a:r>
            <a:r>
              <a:rPr lang="ru-RU" sz="2000" dirty="0" smtClean="0">
                <a:latin typeface="Arial" charset="0"/>
                <a:cs typeface="Arial" charset="0"/>
              </a:rPr>
              <a:t>. </a:t>
            </a:r>
            <a:r>
              <a:rPr lang="ru-RU" sz="2000" dirty="0" smtClean="0">
                <a:solidFill>
                  <a:schemeClr val="bg1"/>
                </a:solidFill>
              </a:rPr>
              <a:t>В их числе гигантская система каньонов Долины Маринер,</a:t>
            </a:r>
            <a:r>
              <a:rPr lang="ru-RU" sz="2000" dirty="0" smtClean="0">
                <a:solidFill>
                  <a:schemeClr val="bg1"/>
                </a:solidFill>
                <a:cs typeface="Arial" charset="0"/>
              </a:rPr>
              <a:t> это самый длинный и глубокий каньон в Солнечной системе,</a:t>
            </a:r>
            <a:r>
              <a:rPr lang="ru-RU" sz="2000" dirty="0" smtClean="0">
                <a:solidFill>
                  <a:schemeClr val="bg1"/>
                </a:solidFill>
              </a:rPr>
              <a:t> длина </a:t>
            </a:r>
            <a:r>
              <a:rPr lang="ru-RU" sz="2000" dirty="0" err="1" smtClean="0">
                <a:solidFill>
                  <a:schemeClr val="bg1"/>
                </a:solidFill>
              </a:rPr>
              <a:t>коньонов</a:t>
            </a:r>
            <a:r>
              <a:rPr lang="ru-RU" sz="2000" dirty="0" smtClean="0">
                <a:solidFill>
                  <a:schemeClr val="bg1"/>
                </a:solidFill>
              </a:rPr>
              <a:t> достигает 4500 километров. Ширина Долины достигает 200 километров, а её глубина — 11 км. Эта система каньонов превышает знаменитый Большой каньон по длине в 10 раз, а по ширине и глубине — в 7 раз и является самым крупным известным каньоном на планетах.</a:t>
            </a:r>
            <a:endParaRPr lang="ru-RU" sz="2000" dirty="0">
              <a:solidFill>
                <a:schemeClr val="bg1"/>
              </a:solidFill>
            </a:endParaRPr>
          </a:p>
        </p:txBody>
      </p:sp>
      <p:sp>
        <p:nvSpPr>
          <p:cNvPr id="4" name="Прямоугольник 3"/>
          <p:cNvSpPr/>
          <p:nvPr/>
        </p:nvSpPr>
        <p:spPr>
          <a:xfrm>
            <a:off x="6096000" y="3995678"/>
            <a:ext cx="3048000" cy="2862322"/>
          </a:xfrm>
          <a:prstGeom prst="rect">
            <a:avLst/>
          </a:prstGeom>
          <a:solidFill>
            <a:schemeClr val="accent1">
              <a:lumMod val="20000"/>
              <a:lumOff val="80000"/>
            </a:schemeClr>
          </a:solidFill>
        </p:spPr>
        <p:txBody>
          <a:bodyPr wrap="square">
            <a:spAutoFit/>
          </a:bodyPr>
          <a:lstStyle/>
          <a:p>
            <a:r>
              <a:rPr lang="ru-RU" sz="2000" dirty="0" smtClean="0">
                <a:solidFill>
                  <a:schemeClr val="bg1"/>
                </a:solidFill>
                <a:latin typeface="Arial" charset="0"/>
                <a:cs typeface="Arial" charset="0"/>
              </a:rPr>
              <a:t>Одна из главных версий образования каньона, напоминающего шрам — это грандиозная катастрофа, связанная со столкновением Марса с огромным космическим телом. </a:t>
            </a:r>
            <a:endParaRPr lang="ru-RU" sz="2000" dirty="0">
              <a:solidFill>
                <a:schemeClr val="bg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tropojuiskaniy.ru/wp-content/uploads/2017/05/r_mars.jpg"/>
          <p:cNvPicPr>
            <a:picLocks noChangeAspect="1" noChangeArrowheads="1"/>
          </p:cNvPicPr>
          <p:nvPr/>
        </p:nvPicPr>
        <p:blipFill>
          <a:blip r:embed="rId2" cstate="print"/>
          <a:srcRect/>
          <a:stretch>
            <a:fillRect/>
          </a:stretch>
        </p:blipFill>
        <p:spPr bwMode="auto">
          <a:xfrm>
            <a:off x="1" y="1947863"/>
            <a:ext cx="9144000" cy="4910137"/>
          </a:xfrm>
          <a:prstGeom prst="rect">
            <a:avLst/>
          </a:prstGeom>
          <a:noFill/>
        </p:spPr>
      </p:pic>
      <p:sp>
        <p:nvSpPr>
          <p:cNvPr id="2" name="Прямоугольник 1"/>
          <p:cNvSpPr/>
          <p:nvPr/>
        </p:nvSpPr>
        <p:spPr>
          <a:xfrm>
            <a:off x="0" y="0"/>
            <a:ext cx="9144000" cy="2308324"/>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a:t>
            </a:r>
            <a:r>
              <a:rPr lang="ru-RU" sz="2400" dirty="0" smtClean="0">
                <a:solidFill>
                  <a:schemeClr val="bg1"/>
                </a:solidFill>
              </a:rPr>
              <a:t>На Марсе имеется множество геологических образований, напоминающих водную эрозию, в частности высохшие русла рек. </a:t>
            </a:r>
          </a:p>
          <a:p>
            <a:r>
              <a:rPr lang="ru-RU" sz="2400" dirty="0" smtClean="0">
                <a:solidFill>
                  <a:schemeClr val="bg1"/>
                </a:solidFill>
              </a:rPr>
              <a:t>	Данные </a:t>
            </a:r>
            <a:r>
              <a:rPr lang="ru-RU" sz="2400" dirty="0" err="1" smtClean="0">
                <a:solidFill>
                  <a:schemeClr val="bg1"/>
                </a:solidFill>
              </a:rPr>
              <a:t>марсоходов</a:t>
            </a:r>
            <a:r>
              <a:rPr lang="ru-RU" sz="2400" dirty="0" smtClean="0">
                <a:solidFill>
                  <a:schemeClr val="bg1"/>
                </a:solidFill>
              </a:rPr>
              <a:t> НАСА «Спирит» и «</a:t>
            </a:r>
            <a:r>
              <a:rPr lang="ru-RU" sz="2400" dirty="0" err="1" smtClean="0">
                <a:solidFill>
                  <a:schemeClr val="bg1"/>
                </a:solidFill>
              </a:rPr>
              <a:t>Оппортьюнити</a:t>
            </a:r>
            <a:r>
              <a:rPr lang="ru-RU" sz="2400" dirty="0" smtClean="0">
                <a:solidFill>
                  <a:schemeClr val="bg1"/>
                </a:solidFill>
              </a:rPr>
              <a:t>» свидетельствуют также о наличии воды в прошлом. В частности, найдены минералы, которые могли образоваться только в результате длительного воздействия воды.</a:t>
            </a:r>
            <a:endParaRPr lang="ru-RU" sz="2400" dirty="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3046988"/>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a:t>
            </a:r>
            <a:r>
              <a:rPr lang="ru-RU" sz="2400" b="1" dirty="0" smtClean="0">
                <a:solidFill>
                  <a:schemeClr val="bg1"/>
                </a:solidFill>
              </a:rPr>
              <a:t>В 1999 году </a:t>
            </a:r>
            <a:r>
              <a:rPr lang="ru-RU" sz="2400" dirty="0" smtClean="0">
                <a:solidFill>
                  <a:schemeClr val="bg1"/>
                </a:solidFill>
              </a:rPr>
              <a:t>были опубликованы исследования, доказывающие, что на Марсе раньше существовал океан воды. Это удалось установить с помощью фотоснимков по особенностям рельефа, представляющим древнюю береговую линию. </a:t>
            </a:r>
          </a:p>
          <a:p>
            <a:r>
              <a:rPr lang="ru-RU" sz="2400" dirty="0" smtClean="0">
                <a:solidFill>
                  <a:schemeClr val="bg1"/>
                </a:solidFill>
              </a:rPr>
              <a:t>	Океан мог существовать, пока температура поверхности Марса была достаточно высока (в прошлом средняя температура планеты составляла около 18 </a:t>
            </a:r>
            <a:r>
              <a:rPr lang="ru-RU" sz="2400" baseline="30000" dirty="0" err="1" smtClean="0">
                <a:solidFill>
                  <a:schemeClr val="bg1"/>
                </a:solidFill>
              </a:rPr>
              <a:t>о</a:t>
            </a:r>
            <a:r>
              <a:rPr lang="ru-RU" sz="2400" dirty="0" err="1" smtClean="0">
                <a:solidFill>
                  <a:schemeClr val="bg1"/>
                </a:solidFill>
              </a:rPr>
              <a:t>С</a:t>
            </a:r>
            <a:r>
              <a:rPr lang="ru-RU" sz="2400" dirty="0" smtClean="0">
                <a:solidFill>
                  <a:schemeClr val="bg1"/>
                </a:solidFill>
              </a:rPr>
              <a:t>). Планета начала охлаждаться примерно миллиард лет назад. </a:t>
            </a:r>
            <a:endParaRPr lang="ru-RU" sz="2400" dirty="0">
              <a:solidFill>
                <a:schemeClr val="bg1"/>
              </a:solidFill>
            </a:endParaRPr>
          </a:p>
        </p:txBody>
      </p:sp>
      <p:pic>
        <p:nvPicPr>
          <p:cNvPr id="47106" name="Picture 2" descr="https://refstatic.sk/article/curiosity-posiela-z-marsu-selfie-ako-dokaz-o-davnej-pritomnosti-vody-na-planete~54738c71c2d4e1443451.jpg?is=1440x513c&amp;ic=0x170x1280x456&amp;c=2w&amp;s=17faf9ffc37e3aea28f3dd81c8ccc5a58d2e3f5396f683e2568caf45079e4009"/>
          <p:cNvPicPr>
            <a:picLocks noChangeAspect="1" noChangeArrowheads="1"/>
          </p:cNvPicPr>
          <p:nvPr/>
        </p:nvPicPr>
        <p:blipFill>
          <a:blip r:embed="rId2" cstate="print"/>
          <a:srcRect/>
          <a:stretch>
            <a:fillRect/>
          </a:stretch>
        </p:blipFill>
        <p:spPr bwMode="auto">
          <a:xfrm>
            <a:off x="0" y="3048000"/>
            <a:ext cx="9197472" cy="3810001"/>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	</a:t>
            </a:r>
            <a:r>
              <a:rPr lang="ru-RU" sz="2400" dirty="0" smtClean="0">
                <a:solidFill>
                  <a:schemeClr val="bg1"/>
                </a:solidFill>
              </a:rPr>
              <a:t>Сейчас предполагается, что значительные запасы воды на Марсе расположены под его поверхностью в толстом слое многолетней мерзлоты. Эту </a:t>
            </a:r>
            <a:r>
              <a:rPr lang="ru-RU" sz="2400" dirty="0" err="1" smtClean="0">
                <a:solidFill>
                  <a:schemeClr val="bg1"/>
                </a:solidFill>
              </a:rPr>
              <a:t>подповерхностную</a:t>
            </a:r>
            <a:r>
              <a:rPr lang="ru-RU" sz="2400" dirty="0" smtClean="0">
                <a:solidFill>
                  <a:schemeClr val="bg1"/>
                </a:solidFill>
              </a:rPr>
              <a:t> ледяную оболочку Марса называют </a:t>
            </a:r>
            <a:r>
              <a:rPr lang="ru-RU" sz="2400" b="1" dirty="0" smtClean="0">
                <a:solidFill>
                  <a:schemeClr val="bg1"/>
                </a:solidFill>
              </a:rPr>
              <a:t>криосферой.</a:t>
            </a:r>
            <a:endParaRPr lang="ru-RU" sz="2400" dirty="0">
              <a:solidFill>
                <a:schemeClr val="bg1"/>
              </a:solidFill>
            </a:endParaRPr>
          </a:p>
        </p:txBody>
      </p:sp>
      <p:pic>
        <p:nvPicPr>
          <p:cNvPr id="46082" name="Picture 2" descr="https://kipmu.ru/wp-content/uploads/sneg3.jpg"/>
          <p:cNvPicPr>
            <a:picLocks noChangeAspect="1" noChangeArrowheads="1"/>
          </p:cNvPicPr>
          <p:nvPr/>
        </p:nvPicPr>
        <p:blipFill>
          <a:blip r:embed="rId2" cstate="print"/>
          <a:srcRect/>
          <a:stretch>
            <a:fillRect/>
          </a:stretch>
        </p:blipFill>
        <p:spPr bwMode="auto">
          <a:xfrm>
            <a:off x="914400" y="1600200"/>
            <a:ext cx="7173383" cy="5257800"/>
          </a:xfrm>
          <a:prstGeom prst="rect">
            <a:avLst/>
          </a:prstGeom>
          <a:noFill/>
        </p:spPr>
      </p:pic>
      <p:sp>
        <p:nvSpPr>
          <p:cNvPr id="6" name="Прямоугольник 5"/>
          <p:cNvSpPr/>
          <p:nvPr/>
        </p:nvSpPr>
        <p:spPr>
          <a:xfrm>
            <a:off x="3657600" y="6248400"/>
            <a:ext cx="5486400" cy="609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bg1"/>
                </a:solidFill>
              </a:rPr>
              <a:t>Снег на Южном полюсе Марса</a:t>
            </a:r>
            <a:endParaRPr lang="ru-RU" sz="2400" dirty="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9" descr="http://z-sv.ru/wp-content/uploads/2012/10/Mars.jpg"/>
          <p:cNvPicPr>
            <a:picLocks noChangeAspect="1" noChangeArrowheads="1"/>
          </p:cNvPicPr>
          <p:nvPr/>
        </p:nvPicPr>
        <p:blipFill>
          <a:blip r:embed="rId2" cstate="print">
            <a:lum contrast="10000"/>
          </a:blip>
          <a:srcRect/>
          <a:stretch>
            <a:fillRect/>
          </a:stretch>
        </p:blipFill>
        <p:spPr bwMode="auto">
          <a:xfrm>
            <a:off x="3201988" y="3505200"/>
            <a:ext cx="5942012" cy="3352800"/>
          </a:xfrm>
          <a:prstGeom prst="rect">
            <a:avLst/>
          </a:prstGeom>
          <a:noFill/>
          <a:ln w="9525">
            <a:noFill/>
            <a:miter lim="800000"/>
            <a:headEnd/>
            <a:tailEnd/>
          </a:ln>
        </p:spPr>
      </p:pic>
      <p:sp>
        <p:nvSpPr>
          <p:cNvPr id="4" name="Прямоугольник 3"/>
          <p:cNvSpPr/>
          <p:nvPr/>
        </p:nvSpPr>
        <p:spPr>
          <a:xfrm>
            <a:off x="0" y="0"/>
            <a:ext cx="9144000" cy="1015663"/>
          </a:xfrm>
          <a:prstGeom prst="rect">
            <a:avLst/>
          </a:prstGeom>
        </p:spPr>
        <p:txBody>
          <a:bodyPr wrap="square">
            <a:spAutoFit/>
          </a:bodyPr>
          <a:lstStyle/>
          <a:p>
            <a:pPr algn="just" fontAlgn="base">
              <a:spcBef>
                <a:spcPct val="0"/>
              </a:spcBef>
              <a:spcAft>
                <a:spcPct val="0"/>
              </a:spcAft>
              <a:defRPr/>
            </a:pPr>
            <a:r>
              <a:rPr lang="ru-RU" sz="2000" dirty="0" smtClean="0">
                <a:latin typeface="Arial" charset="0"/>
                <a:cs typeface="Arial" charset="0"/>
              </a:rPr>
              <a:t>	Цвет </a:t>
            </a:r>
            <a:r>
              <a:rPr lang="ru-RU" sz="2000" dirty="0">
                <a:latin typeface="Arial" charset="0"/>
                <a:cs typeface="Arial" charset="0"/>
              </a:rPr>
              <a:t>Марсианской поверхности находится в диапазоне от оранжевого до буро-черного. Более темные вещества - выветрившаяся базальтовая горная порода, и более светлые - окиси железа.</a:t>
            </a:r>
          </a:p>
        </p:txBody>
      </p:sp>
      <p:sp>
        <p:nvSpPr>
          <p:cNvPr id="5" name="Прямоугольник 4"/>
          <p:cNvSpPr/>
          <p:nvPr/>
        </p:nvSpPr>
        <p:spPr>
          <a:xfrm>
            <a:off x="4495800" y="914400"/>
            <a:ext cx="4648200" cy="3170099"/>
          </a:xfrm>
          <a:prstGeom prst="rect">
            <a:avLst/>
          </a:prstGeom>
        </p:spPr>
        <p:txBody>
          <a:bodyPr wrap="square">
            <a:spAutoFit/>
          </a:bodyPr>
          <a:lstStyle/>
          <a:p>
            <a:pPr fontAlgn="base">
              <a:spcBef>
                <a:spcPct val="0"/>
              </a:spcBef>
              <a:spcAft>
                <a:spcPct val="0"/>
              </a:spcAft>
              <a:defRPr/>
            </a:pPr>
            <a:r>
              <a:rPr lang="ru-RU" sz="2000" dirty="0">
                <a:latin typeface="Arial" charset="0"/>
                <a:cs typeface="Arial" charset="0"/>
              </a:rPr>
              <a:t>Фотографии Марсианской поверхности, полученные Американскими аппаратами, совершившими посадку на поверхность Марса, в рамках миссии "Викинг" подтверждают наличие слоев, которые переносятся ветрами, а также показывают камни и булыжники разбросанные на поверхности.</a:t>
            </a:r>
          </a:p>
        </p:txBody>
      </p:sp>
      <p:pic>
        <p:nvPicPr>
          <p:cNvPr id="33797" name="Picture 7" descr="http://img7.imageshack.us/img7/2673/2vikingfrostcolor.jpg"/>
          <p:cNvPicPr>
            <a:picLocks noChangeAspect="1" noChangeArrowheads="1"/>
          </p:cNvPicPr>
          <p:nvPr/>
        </p:nvPicPr>
        <p:blipFill>
          <a:blip r:embed="rId3" cstate="print"/>
          <a:srcRect l="9303" b="6966"/>
          <a:stretch>
            <a:fillRect/>
          </a:stretch>
        </p:blipFill>
        <p:spPr bwMode="auto">
          <a:xfrm>
            <a:off x="0" y="1219200"/>
            <a:ext cx="4537703" cy="3733800"/>
          </a:xfrm>
          <a:prstGeom prst="rect">
            <a:avLst/>
          </a:prstGeom>
          <a:noFill/>
          <a:ln w="9525">
            <a:noFill/>
            <a:miter lim="800000"/>
            <a:headEnd/>
            <a:tailEnd/>
          </a:ln>
        </p:spPr>
      </p:pic>
      <p:sp>
        <p:nvSpPr>
          <p:cNvPr id="9" name="Прямоугольник 8"/>
          <p:cNvSpPr/>
          <p:nvPr/>
        </p:nvSpPr>
        <p:spPr>
          <a:xfrm>
            <a:off x="0" y="4919008"/>
            <a:ext cx="4419600" cy="1938992"/>
          </a:xfrm>
          <a:prstGeom prst="rect">
            <a:avLst/>
          </a:prstGeom>
        </p:spPr>
        <p:txBody>
          <a:bodyPr wrap="square">
            <a:spAutoFit/>
          </a:bodyPr>
          <a:lstStyle/>
          <a:p>
            <a:pPr algn="just" fontAlgn="base">
              <a:spcBef>
                <a:spcPct val="0"/>
              </a:spcBef>
              <a:spcAft>
                <a:spcPct val="0"/>
              </a:spcAft>
              <a:defRPr/>
            </a:pPr>
            <a:r>
              <a:rPr lang="ru-RU" sz="2000" dirty="0">
                <a:latin typeface="Arial" charset="0"/>
                <a:cs typeface="Arial" charset="0"/>
              </a:rPr>
              <a:t>Марс представляет собой громадную красную пустыню. Глубокие каньоны Марса прорыты ветрами. На поверхности возвышаются вулканы и простираются ударные кратеры.</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40000"/>
              <a:lumOff val="60000"/>
            </a:schemeClr>
          </a:solidFill>
        </p:spPr>
        <p:txBody>
          <a:bodyPr wrap="square">
            <a:spAutoFit/>
          </a:bodyPr>
          <a:lstStyle/>
          <a:p>
            <a:r>
              <a:rPr lang="ru-RU" sz="2400" dirty="0" smtClean="0">
                <a:solidFill>
                  <a:schemeClr val="bg1"/>
                </a:solidFill>
              </a:rPr>
              <a:t>	Современные модели внутреннего строения Марса предполагают, что он состоит из коры со средней толщиной около 50 километров, силикатной мантии и ядра радиусом, по разным оценкам, до 1800 км.</a:t>
            </a:r>
            <a:endParaRPr lang="ru-RU" sz="2400" dirty="0">
              <a:solidFill>
                <a:schemeClr val="bg1"/>
              </a:solidFill>
            </a:endParaRPr>
          </a:p>
        </p:txBody>
      </p:sp>
      <p:pic>
        <p:nvPicPr>
          <p:cNvPr id="3" name="Рисунок 2" descr="https://fsd.videouroki.net/products/conspekty/astr11/19-planety-zemnoj-gruppy.files/image014.jpg"/>
          <p:cNvPicPr/>
          <p:nvPr/>
        </p:nvPicPr>
        <p:blipFill>
          <a:blip r:embed="rId2" cstate="print"/>
          <a:srcRect/>
          <a:stretch>
            <a:fillRect/>
          </a:stretch>
        </p:blipFill>
        <p:spPr bwMode="auto">
          <a:xfrm>
            <a:off x="2667000" y="2133600"/>
            <a:ext cx="3824287" cy="3367088"/>
          </a:xfrm>
          <a:prstGeom prst="rect">
            <a:avLst/>
          </a:prstGeom>
          <a:noFill/>
          <a:ln w="9525">
            <a:noFill/>
            <a:miter lim="800000"/>
            <a:headEnd/>
            <a:tailEnd/>
          </a:ln>
        </p:spPr>
      </p:pic>
      <p:sp>
        <p:nvSpPr>
          <p:cNvPr id="4" name="Прямоугольник 3"/>
          <p:cNvSpPr/>
          <p:nvPr/>
        </p:nvSpPr>
        <p:spPr>
          <a:xfrm>
            <a:off x="0" y="6019800"/>
            <a:ext cx="9144000" cy="1015663"/>
          </a:xfrm>
          <a:prstGeom prst="rect">
            <a:avLst/>
          </a:prstGeom>
          <a:solidFill>
            <a:schemeClr val="accent1">
              <a:lumMod val="40000"/>
              <a:lumOff val="60000"/>
            </a:schemeClr>
          </a:solidFill>
        </p:spPr>
        <p:txBody>
          <a:bodyPr wrap="square">
            <a:spAutoFit/>
          </a:bodyPr>
          <a:lstStyle/>
          <a:p>
            <a:r>
              <a:rPr lang="ru-RU" sz="2000" dirty="0" smtClean="0">
                <a:solidFill>
                  <a:schemeClr val="bg1"/>
                </a:solidFill>
              </a:rPr>
              <a:t>Ядро частично жидкое и состоит в основном из железа с примесью серы. Магнитное поле у Марса практически отсутствует, хотя в прошлом оно было сопоставимо с полем Земли.</a:t>
            </a:r>
            <a:endParaRPr lang="ru-RU" sz="2000" dirty="0">
              <a:solidFill>
                <a:schemeClr val="bg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descr="http://z-sv.ru/wp-content/uploads/2012/10/Mars-v-razreze.jpg"/>
          <p:cNvPicPr>
            <a:picLocks noChangeAspect="1" noChangeArrowheads="1"/>
          </p:cNvPicPr>
          <p:nvPr/>
        </p:nvPicPr>
        <p:blipFill>
          <a:blip r:embed="rId2" cstate="print"/>
          <a:srcRect l="5618" b="3175"/>
          <a:stretch>
            <a:fillRect/>
          </a:stretch>
        </p:blipFill>
        <p:spPr bwMode="auto">
          <a:xfrm>
            <a:off x="0" y="2209800"/>
            <a:ext cx="6781800" cy="4648200"/>
          </a:xfrm>
          <a:prstGeom prst="rect">
            <a:avLst/>
          </a:prstGeom>
          <a:noFill/>
          <a:ln w="9525">
            <a:noFill/>
            <a:miter lim="800000"/>
            <a:headEnd/>
            <a:tailEnd/>
          </a:ln>
        </p:spPr>
      </p:pic>
      <p:sp>
        <p:nvSpPr>
          <p:cNvPr id="7" name="Прямоугольник 6"/>
          <p:cNvSpPr/>
          <p:nvPr/>
        </p:nvSpPr>
        <p:spPr>
          <a:xfrm>
            <a:off x="0" y="0"/>
            <a:ext cx="9144000" cy="2032000"/>
          </a:xfrm>
          <a:prstGeom prst="rect">
            <a:avLst/>
          </a:prstGeom>
        </p:spPr>
        <p:txBody>
          <a:bodyPr wrap="square">
            <a:spAutoFit/>
          </a:bodyPr>
          <a:lstStyle/>
          <a:p>
            <a:pPr algn="just" fontAlgn="base">
              <a:spcBef>
                <a:spcPct val="0"/>
              </a:spcBef>
              <a:spcAft>
                <a:spcPct val="0"/>
              </a:spcAft>
              <a:defRPr/>
            </a:pPr>
            <a:r>
              <a:rPr lang="ru-RU" dirty="0" smtClean="0">
                <a:latin typeface="Arial" charset="0"/>
                <a:cs typeface="Arial" charset="0"/>
              </a:rPr>
              <a:t>	В </a:t>
            </a:r>
            <a:r>
              <a:rPr lang="ru-RU" dirty="0">
                <a:latin typeface="Arial" charset="0"/>
                <a:cs typeface="Arial" charset="0"/>
              </a:rPr>
              <a:t>настоящее время структура гравитационного поля Марса детально изучена. Она указывает на небольшое отклонение от однородного распределения плотности в планете. Ядро может иметь радиус до половины радиуса планеты. По-видимому, оно состоит из чистого железа или из сплава </a:t>
            </a:r>
            <a:r>
              <a:rPr lang="ru-RU" dirty="0" err="1">
                <a:latin typeface="Arial" charset="0"/>
                <a:cs typeface="Arial" charset="0"/>
              </a:rPr>
              <a:t>Fe-FeS</a:t>
            </a:r>
            <a:r>
              <a:rPr lang="ru-RU" dirty="0">
                <a:latin typeface="Arial" charset="0"/>
                <a:cs typeface="Arial" charset="0"/>
              </a:rPr>
              <a:t> (железо-сульфид железа) и, возможно, растворенного в них водорода. По-видимому, ядро Марса частично или полностью пребывает в жидком состоянии.</a:t>
            </a:r>
          </a:p>
          <a:p>
            <a:pPr algn="just" fontAlgn="base">
              <a:spcBef>
                <a:spcPct val="0"/>
              </a:spcBef>
              <a:spcAft>
                <a:spcPct val="0"/>
              </a:spcAft>
              <a:defRPr/>
            </a:pPr>
            <a:endParaRPr lang="ru-RU" dirty="0">
              <a:solidFill>
                <a:prstClr val="white">
                  <a:lumMod val="65000"/>
                </a:prstClr>
              </a:solidFill>
              <a:latin typeface="Arial" charset="0"/>
              <a:cs typeface="Arial" charset="0"/>
            </a:endParaRPr>
          </a:p>
        </p:txBody>
      </p:sp>
      <p:sp>
        <p:nvSpPr>
          <p:cNvPr id="8" name="Прямоугольник 7"/>
          <p:cNvSpPr/>
          <p:nvPr/>
        </p:nvSpPr>
        <p:spPr>
          <a:xfrm>
            <a:off x="6248400" y="2057400"/>
            <a:ext cx="2743200" cy="4800600"/>
          </a:xfrm>
          <a:prstGeom prst="rect">
            <a:avLst/>
          </a:prstGeom>
        </p:spPr>
        <p:txBody>
          <a:bodyPr>
            <a:spAutoFit/>
          </a:bodyPr>
          <a:lstStyle/>
          <a:p>
            <a:pPr algn="just" fontAlgn="base">
              <a:spcBef>
                <a:spcPct val="0"/>
              </a:spcBef>
              <a:spcAft>
                <a:spcPct val="0"/>
              </a:spcAft>
              <a:defRPr/>
            </a:pPr>
            <a:r>
              <a:rPr lang="ru-RU" dirty="0">
                <a:latin typeface="Arial" charset="0"/>
                <a:cs typeface="Arial" charset="0"/>
              </a:rPr>
              <a:t>Марс должен иметь мощную кору толщиной 70-100 км. Между ядром и корой находится силикатная мантия, обогащенная железом . Красные окислы железа, присутствующие в поверхностных породах, определяют цвет планеты . Сейчас Марс продолжает остывать. Сейсмическая активность планеты слабая.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91000" y="0"/>
            <a:ext cx="4953000" cy="6858000"/>
          </a:xfrm>
        </p:spPr>
        <p:txBody>
          <a:bodyPr>
            <a:normAutofit fontScale="90000"/>
          </a:bodyPr>
          <a:lstStyle/>
          <a:p>
            <a:r>
              <a:rPr lang="ru-RU" dirty="0" smtClean="0">
                <a:solidFill>
                  <a:srgbClr val="FFFF00"/>
                </a:solidFill>
              </a:rPr>
              <a:t>Меркурий</a:t>
            </a:r>
            <a:r>
              <a:rPr lang="ru-RU" dirty="0" smtClean="0"/>
              <a:t> – римский бог, аналог греческого Гермеса. </a:t>
            </a:r>
            <a:br>
              <a:rPr lang="ru-RU" dirty="0" smtClean="0"/>
            </a:br>
            <a:r>
              <a:rPr lang="ru-RU" dirty="0" smtClean="0"/>
              <a:t>Бог торговли, очень шустрый, поэтому он вестник богов.</a:t>
            </a:r>
            <a:br>
              <a:rPr lang="ru-RU" dirty="0" smtClean="0"/>
            </a:br>
            <a:r>
              <a:rPr lang="ru-RU" dirty="0" smtClean="0"/>
              <a:t>Он также забирает души в царство мертвых.</a:t>
            </a:r>
            <a:endParaRPr lang="ru-RU" dirty="0"/>
          </a:p>
        </p:txBody>
      </p:sp>
      <p:pic>
        <p:nvPicPr>
          <p:cNvPr id="99330" name="Picture 2" descr="Mercure4.jpg"/>
          <p:cNvPicPr>
            <a:picLocks noChangeAspect="1" noChangeArrowheads="1"/>
          </p:cNvPicPr>
          <p:nvPr/>
        </p:nvPicPr>
        <p:blipFill>
          <a:blip r:embed="rId2" cstate="print"/>
          <a:srcRect/>
          <a:stretch>
            <a:fillRect/>
          </a:stretch>
        </p:blipFill>
        <p:spPr bwMode="auto">
          <a:xfrm>
            <a:off x="0" y="1"/>
            <a:ext cx="4267200" cy="685800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abc-24.info/uploads/posts/2012-04/1334850528_mars2.png"/>
          <p:cNvPicPr>
            <a:picLocks noChangeAspect="1" noChangeArrowheads="1"/>
          </p:cNvPicPr>
          <p:nvPr/>
        </p:nvPicPr>
        <p:blipFill>
          <a:blip r:embed="rId2" cstate="print"/>
          <a:srcRect/>
          <a:stretch>
            <a:fillRect/>
          </a:stretch>
        </p:blipFill>
        <p:spPr bwMode="auto">
          <a:xfrm>
            <a:off x="533400" y="381000"/>
            <a:ext cx="8077200" cy="6181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585323"/>
          </a:xfrm>
          <a:prstGeom prst="rect">
            <a:avLst/>
          </a:prstGeom>
        </p:spPr>
        <p:txBody>
          <a:bodyPr wrap="square">
            <a:spAutoFit/>
          </a:bodyPr>
          <a:lstStyle/>
          <a:p>
            <a:r>
              <a:rPr lang="ru-RU" dirty="0" smtClean="0"/>
              <a:t>	У Марса есть два небольших естественных спутника — Фобос и </a:t>
            </a:r>
            <a:r>
              <a:rPr lang="ru-RU" dirty="0" err="1" smtClean="0"/>
              <a:t>Деймос</a:t>
            </a:r>
            <a:r>
              <a:rPr lang="ru-RU" dirty="0" smtClean="0"/>
              <a:t> (в переводе с древнегреческого — </a:t>
            </a:r>
            <a:r>
              <a:rPr lang="ru-RU" b="1" dirty="0" smtClean="0"/>
              <a:t>«страх» и «ужас». </a:t>
            </a:r>
          </a:p>
          <a:p>
            <a:r>
              <a:rPr lang="ru-RU" b="1" dirty="0" smtClean="0"/>
              <a:t>	</a:t>
            </a:r>
            <a:r>
              <a:rPr lang="ru-RU" dirty="0" smtClean="0"/>
              <a:t>Это имена двух сыновей древнегреческого бога войны Ареса, сопровождавших его в бою). Вероятнее всего, Фобос и </a:t>
            </a:r>
            <a:r>
              <a:rPr lang="ru-RU" dirty="0" err="1" smtClean="0"/>
              <a:t>Деймос</a:t>
            </a:r>
            <a:r>
              <a:rPr lang="ru-RU" dirty="0" smtClean="0"/>
              <a:t> — это бывшие астероиды, которые были пойманы планетой, когда пролетали вблизи неё. Об этом свидетельствуют и многочисленные кратеры метеоритного происхождения на их поверхности. </a:t>
            </a:r>
          </a:p>
          <a:p>
            <a:r>
              <a:rPr lang="ru-RU" dirty="0" smtClean="0"/>
              <a:t>	Размеры наиболее крупного на Фобосе кратера </a:t>
            </a:r>
            <a:r>
              <a:rPr lang="ru-RU" b="1" dirty="0" err="1" smtClean="0"/>
              <a:t>Стикни</a:t>
            </a:r>
            <a:r>
              <a:rPr lang="ru-RU" dirty="0" smtClean="0"/>
              <a:t> сопоставимы с размерами самого спутника. Удар при образовании этого кратера был такой силы, что спутник едва не разрушился.</a:t>
            </a:r>
            <a:endParaRPr lang="ru-RU" dirty="0"/>
          </a:p>
        </p:txBody>
      </p:sp>
      <p:pic>
        <p:nvPicPr>
          <p:cNvPr id="3" name="Рисунок 2" descr="https://fsd.videouroki.net/products/conspekty/astr11/19-planety-zemnoj-gruppy.files/image015.jpg"/>
          <p:cNvPicPr/>
          <p:nvPr/>
        </p:nvPicPr>
        <p:blipFill>
          <a:blip r:embed="rId2" cstate="print"/>
          <a:srcRect/>
          <a:stretch>
            <a:fillRect/>
          </a:stretch>
        </p:blipFill>
        <p:spPr bwMode="auto">
          <a:xfrm>
            <a:off x="3733800" y="2286000"/>
            <a:ext cx="51816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07886"/>
          </a:xfrm>
          <a:prstGeom prst="rect">
            <a:avLst/>
          </a:prstGeom>
        </p:spPr>
        <p:txBody>
          <a:bodyPr wrap="square">
            <a:spAutoFit/>
          </a:bodyPr>
          <a:lstStyle/>
          <a:p>
            <a:pPr algn="just" fontAlgn="base">
              <a:spcBef>
                <a:spcPct val="0"/>
              </a:spcBef>
              <a:spcAft>
                <a:spcPct val="0"/>
              </a:spcAft>
              <a:defRPr/>
            </a:pPr>
            <a:r>
              <a:rPr lang="ru-RU" sz="2000" b="1" dirty="0" err="1">
                <a:solidFill>
                  <a:srgbClr val="FFC000"/>
                </a:solidFill>
                <a:latin typeface="Arial" charset="0"/>
                <a:cs typeface="Arial" charset="0"/>
              </a:rPr>
              <a:t>Де́ймос</a:t>
            </a:r>
            <a:r>
              <a:rPr lang="ru-RU" sz="2000" dirty="0">
                <a:solidFill>
                  <a:prstClr val="white">
                    <a:lumMod val="65000"/>
                  </a:prstClr>
                </a:solidFill>
                <a:latin typeface="Arial" charset="0"/>
                <a:cs typeface="Arial" charset="0"/>
              </a:rPr>
              <a:t> </a:t>
            </a:r>
            <a:r>
              <a:rPr lang="ru-RU" sz="2000" dirty="0">
                <a:latin typeface="Arial" charset="0"/>
                <a:cs typeface="Arial" charset="0"/>
              </a:rPr>
              <a:t>(греч. </a:t>
            </a:r>
            <a:r>
              <a:rPr lang="ru-RU" sz="2000" dirty="0" err="1">
                <a:latin typeface="Arial" charset="0"/>
                <a:cs typeface="Arial" charset="0"/>
              </a:rPr>
              <a:t>Δείμος </a:t>
            </a:r>
            <a:r>
              <a:rPr lang="ru-RU" sz="2000" dirty="0">
                <a:latin typeface="Arial" charset="0"/>
                <a:cs typeface="Arial" charset="0"/>
              </a:rPr>
              <a:t>«ужас») — один из двух спутников Марса. Был открыт американским астрономом </a:t>
            </a:r>
            <a:r>
              <a:rPr lang="ru-RU" sz="2000" dirty="0" err="1">
                <a:latin typeface="Arial" charset="0"/>
                <a:cs typeface="Arial" charset="0"/>
              </a:rPr>
              <a:t>Асафом</a:t>
            </a:r>
            <a:r>
              <a:rPr lang="ru-RU" sz="2000" dirty="0">
                <a:latin typeface="Arial" charset="0"/>
                <a:cs typeface="Arial" charset="0"/>
              </a:rPr>
              <a:t> Холлом в 1877 году</a:t>
            </a:r>
          </a:p>
        </p:txBody>
      </p:sp>
      <p:sp>
        <p:nvSpPr>
          <p:cNvPr id="3" name="Прямоугольник 2"/>
          <p:cNvSpPr/>
          <p:nvPr/>
        </p:nvSpPr>
        <p:spPr>
          <a:xfrm>
            <a:off x="4648200" y="914400"/>
            <a:ext cx="4343400" cy="1477963"/>
          </a:xfrm>
          <a:prstGeom prst="rect">
            <a:avLst/>
          </a:prstGeom>
        </p:spPr>
        <p:txBody>
          <a:bodyPr>
            <a:spAutoFit/>
          </a:bodyPr>
          <a:lstStyle/>
          <a:p>
            <a:pPr algn="just" fontAlgn="base">
              <a:spcBef>
                <a:spcPct val="0"/>
              </a:spcBef>
              <a:spcAft>
                <a:spcPct val="0"/>
              </a:spcAft>
              <a:defRPr/>
            </a:pPr>
            <a:r>
              <a:rPr lang="ru-RU" dirty="0">
                <a:latin typeface="Arial" charset="0"/>
                <a:cs typeface="Arial" charset="0"/>
              </a:rPr>
              <a:t>Диаметр </a:t>
            </a:r>
            <a:r>
              <a:rPr lang="ru-RU" dirty="0" err="1">
                <a:latin typeface="Arial" charset="0"/>
                <a:cs typeface="Arial" charset="0"/>
              </a:rPr>
              <a:t>Деймоса</a:t>
            </a:r>
            <a:r>
              <a:rPr lang="ru-RU" dirty="0">
                <a:latin typeface="Arial" charset="0"/>
                <a:cs typeface="Arial" charset="0"/>
              </a:rPr>
              <a:t> порядка 13 км, обращается он на среднем расстоянии 6,96 радиуса планеты (примерно 23 500 км), с периодом обращения в 30 ч 17 мин 55 с.</a:t>
            </a:r>
          </a:p>
        </p:txBody>
      </p:sp>
      <p:sp>
        <p:nvSpPr>
          <p:cNvPr id="4" name="Прямоугольник 3"/>
          <p:cNvSpPr/>
          <p:nvPr/>
        </p:nvSpPr>
        <p:spPr>
          <a:xfrm>
            <a:off x="152400" y="838200"/>
            <a:ext cx="4343400" cy="1754188"/>
          </a:xfrm>
          <a:prstGeom prst="rect">
            <a:avLst/>
          </a:prstGeom>
        </p:spPr>
        <p:txBody>
          <a:bodyPr>
            <a:spAutoFit/>
          </a:bodyPr>
          <a:lstStyle/>
          <a:p>
            <a:pPr algn="just" fontAlgn="base">
              <a:spcBef>
                <a:spcPct val="0"/>
              </a:spcBef>
              <a:spcAft>
                <a:spcPct val="0"/>
              </a:spcAft>
              <a:defRPr/>
            </a:pPr>
            <a:r>
              <a:rPr lang="ru-RU" dirty="0">
                <a:latin typeface="Arial" charset="0"/>
                <a:cs typeface="Arial" charset="0"/>
              </a:rPr>
              <a:t>У </a:t>
            </a:r>
            <a:r>
              <a:rPr lang="ru-RU" dirty="0" err="1">
                <a:latin typeface="Arial" charset="0"/>
                <a:cs typeface="Arial" charset="0"/>
              </a:rPr>
              <a:t>Деймоса</a:t>
            </a:r>
            <a:r>
              <a:rPr lang="ru-RU" dirty="0">
                <a:latin typeface="Arial" charset="0"/>
                <a:cs typeface="Arial" charset="0"/>
              </a:rPr>
              <a:t>, как и Луны, угловая скорость движения по орбите равна угловой скорости собственного вращения, поэтому он всегда повернут к Марсу одной и той же стороной.</a:t>
            </a:r>
          </a:p>
        </p:txBody>
      </p:sp>
      <p:sp>
        <p:nvSpPr>
          <p:cNvPr id="6" name="Прямоугольник 5"/>
          <p:cNvSpPr/>
          <p:nvPr/>
        </p:nvSpPr>
        <p:spPr>
          <a:xfrm>
            <a:off x="0" y="2590800"/>
            <a:ext cx="8991600" cy="707886"/>
          </a:xfrm>
          <a:prstGeom prst="rect">
            <a:avLst/>
          </a:prstGeom>
        </p:spPr>
        <p:txBody>
          <a:bodyPr wrap="square">
            <a:spAutoFit/>
          </a:bodyPr>
          <a:lstStyle/>
          <a:p>
            <a:pPr algn="just" fontAlgn="base">
              <a:spcBef>
                <a:spcPct val="0"/>
              </a:spcBef>
              <a:spcAft>
                <a:spcPct val="0"/>
              </a:spcAft>
              <a:defRPr/>
            </a:pPr>
            <a:r>
              <a:rPr lang="ru-RU" sz="2000" b="1" dirty="0" err="1">
                <a:solidFill>
                  <a:srgbClr val="FFC000"/>
                </a:solidFill>
                <a:latin typeface="Arial" charset="0"/>
                <a:cs typeface="Arial" charset="0"/>
              </a:rPr>
              <a:t>Фо́бос</a:t>
            </a:r>
            <a:r>
              <a:rPr lang="ru-RU" sz="2000" dirty="0">
                <a:latin typeface="Arial" charset="0"/>
                <a:cs typeface="Arial" charset="0"/>
              </a:rPr>
              <a:t> (</a:t>
            </a:r>
            <a:r>
              <a:rPr lang="ru-RU" sz="2000" dirty="0" err="1">
                <a:latin typeface="Arial" charset="0"/>
                <a:cs typeface="Arial" charset="0"/>
              </a:rPr>
              <a:t>др.-греч</a:t>
            </a:r>
            <a:r>
              <a:rPr lang="ru-RU" sz="2000" dirty="0">
                <a:latin typeface="Arial" charset="0"/>
                <a:cs typeface="Arial" charset="0"/>
              </a:rPr>
              <a:t>. </a:t>
            </a:r>
            <a:r>
              <a:rPr lang="ru-RU" sz="2000" dirty="0" err="1">
                <a:latin typeface="Arial" charset="0"/>
                <a:cs typeface="Arial" charset="0"/>
              </a:rPr>
              <a:t>φόβος </a:t>
            </a:r>
            <a:r>
              <a:rPr lang="ru-RU" sz="2000" dirty="0">
                <a:latin typeface="Arial" charset="0"/>
                <a:cs typeface="Arial" charset="0"/>
              </a:rPr>
              <a:t>«страх») — один из двух спутников Марса. Был открыт американским астрономом </a:t>
            </a:r>
            <a:r>
              <a:rPr lang="ru-RU" sz="2000" dirty="0" err="1">
                <a:latin typeface="Arial" charset="0"/>
                <a:cs typeface="Arial" charset="0"/>
              </a:rPr>
              <a:t>Асафом</a:t>
            </a:r>
            <a:r>
              <a:rPr lang="ru-RU" sz="2000" dirty="0">
                <a:latin typeface="Arial" charset="0"/>
                <a:cs typeface="Arial" charset="0"/>
              </a:rPr>
              <a:t> Холлом в 1877 году.</a:t>
            </a:r>
          </a:p>
        </p:txBody>
      </p:sp>
      <p:sp>
        <p:nvSpPr>
          <p:cNvPr id="7" name="Прямоугольник 6"/>
          <p:cNvSpPr/>
          <p:nvPr/>
        </p:nvSpPr>
        <p:spPr>
          <a:xfrm>
            <a:off x="0" y="3718679"/>
            <a:ext cx="3886200" cy="3139321"/>
          </a:xfrm>
          <a:prstGeom prst="rect">
            <a:avLst/>
          </a:prstGeom>
        </p:spPr>
        <p:txBody>
          <a:bodyPr wrap="square">
            <a:spAutoFit/>
          </a:bodyPr>
          <a:lstStyle/>
          <a:p>
            <a:pPr algn="just" fontAlgn="base">
              <a:spcBef>
                <a:spcPct val="0"/>
              </a:spcBef>
              <a:spcAft>
                <a:spcPct val="0"/>
              </a:spcAft>
              <a:defRPr/>
            </a:pPr>
            <a:r>
              <a:rPr lang="ru-RU" dirty="0">
                <a:latin typeface="Arial" charset="0"/>
                <a:cs typeface="Arial" charset="0"/>
              </a:rPr>
              <a:t>Размеры Фобоса составляют 27 × 22 × 18 км. Фобос обращается на среднем расстоянии 2,77 радиуса Марса от центра планеты (9400 км). Он делает один оборот за 7 ч 39 мин 14 с, что примерно в три раза быстрее вращения Марса вокруг собственной оси. В результате на марсианском небе Фобос восходит на западе и заходит на востоке.</a:t>
            </a:r>
          </a:p>
        </p:txBody>
      </p:sp>
      <p:pic>
        <p:nvPicPr>
          <p:cNvPr id="37895" name="Picture 8" descr="http://upload.wikimedia.org/wikipedia/commons/thumb/e/e8/Phobos_deimos_diff.jpg/200px-Phobos_deimos_diff.jpg"/>
          <p:cNvPicPr>
            <a:picLocks noChangeAspect="1" noChangeArrowheads="1"/>
          </p:cNvPicPr>
          <p:nvPr/>
        </p:nvPicPr>
        <p:blipFill>
          <a:blip r:embed="rId2" cstate="print"/>
          <a:srcRect/>
          <a:stretch>
            <a:fillRect/>
          </a:stretch>
        </p:blipFill>
        <p:spPr bwMode="auto">
          <a:xfrm>
            <a:off x="3886200" y="3200400"/>
            <a:ext cx="5087938" cy="3200400"/>
          </a:xfrm>
          <a:prstGeom prst="rect">
            <a:avLst/>
          </a:prstGeom>
          <a:noFill/>
          <a:ln w="9525">
            <a:noFill/>
            <a:miter lim="800000"/>
            <a:headEnd/>
            <a:tailEnd/>
          </a:ln>
        </p:spPr>
      </p:pic>
      <p:sp>
        <p:nvSpPr>
          <p:cNvPr id="37896" name="Прямоугольник 10"/>
          <p:cNvSpPr>
            <a:spLocks noChangeArrowheads="1"/>
          </p:cNvSpPr>
          <p:nvPr/>
        </p:nvSpPr>
        <p:spPr bwMode="auto">
          <a:xfrm>
            <a:off x="5029200" y="6324600"/>
            <a:ext cx="862013" cy="369888"/>
          </a:xfrm>
          <a:prstGeom prst="rect">
            <a:avLst/>
          </a:prstGeom>
          <a:noFill/>
          <a:ln w="9525">
            <a:noFill/>
            <a:miter lim="800000"/>
            <a:headEnd/>
            <a:tailEnd/>
          </a:ln>
        </p:spPr>
        <p:txBody>
          <a:bodyPr wrap="none">
            <a:spAutoFit/>
          </a:bodyPr>
          <a:lstStyle/>
          <a:p>
            <a:pPr fontAlgn="base">
              <a:spcBef>
                <a:spcPct val="0"/>
              </a:spcBef>
              <a:spcAft>
                <a:spcPct val="0"/>
              </a:spcAft>
            </a:pPr>
            <a:r>
              <a:rPr lang="ru-RU" altLang="ru-RU" smtClean="0">
                <a:solidFill>
                  <a:srgbClr val="FFC000"/>
                </a:solidFill>
                <a:latin typeface="Arial" pitchFamily="34" charset="0"/>
                <a:cs typeface="Arial" pitchFamily="34" charset="0"/>
              </a:rPr>
              <a:t>Фо́бос</a:t>
            </a:r>
            <a:endParaRPr lang="ru-RU" altLang="ru-RU" smtClean="0">
              <a:solidFill>
                <a:prstClr val="white"/>
              </a:solidFill>
              <a:latin typeface="Arial" pitchFamily="34" charset="0"/>
              <a:cs typeface="Arial" pitchFamily="34" charset="0"/>
            </a:endParaRPr>
          </a:p>
        </p:txBody>
      </p:sp>
      <p:sp>
        <p:nvSpPr>
          <p:cNvPr id="37897" name="Прямоугольник 11"/>
          <p:cNvSpPr>
            <a:spLocks noChangeArrowheads="1"/>
          </p:cNvSpPr>
          <p:nvPr/>
        </p:nvSpPr>
        <p:spPr bwMode="auto">
          <a:xfrm>
            <a:off x="7620000" y="6324600"/>
            <a:ext cx="1000125" cy="369888"/>
          </a:xfrm>
          <a:prstGeom prst="rect">
            <a:avLst/>
          </a:prstGeom>
          <a:noFill/>
          <a:ln w="9525">
            <a:noFill/>
            <a:miter lim="800000"/>
            <a:headEnd/>
            <a:tailEnd/>
          </a:ln>
        </p:spPr>
        <p:txBody>
          <a:bodyPr wrap="none">
            <a:spAutoFit/>
          </a:bodyPr>
          <a:lstStyle/>
          <a:p>
            <a:pPr fontAlgn="base">
              <a:spcBef>
                <a:spcPct val="0"/>
              </a:spcBef>
              <a:spcAft>
                <a:spcPct val="0"/>
              </a:spcAft>
            </a:pPr>
            <a:r>
              <a:rPr lang="ru-RU" altLang="ru-RU" smtClean="0">
                <a:solidFill>
                  <a:srgbClr val="FFC000"/>
                </a:solidFill>
                <a:latin typeface="Arial" pitchFamily="34" charset="0"/>
                <a:cs typeface="Arial" pitchFamily="34" charset="0"/>
              </a:rPr>
              <a:t>Де́ймос</a:t>
            </a:r>
            <a:endParaRPr lang="ru-RU" altLang="ru-RU" smtClean="0">
              <a:solidFill>
                <a:prstClr val="whit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900igr.net/datai/astronomija/Zemlja/0002-001-Samaja-bolshaja-iz-planet-zemnoj-gruppy.jpg"/>
          <p:cNvPicPr>
            <a:picLocks noChangeAspect="1" noChangeArrowheads="1"/>
          </p:cNvPicPr>
          <p:nvPr/>
        </p:nvPicPr>
        <p:blipFill>
          <a:blip r:embed="rId2" cstate="print">
            <a:lum contrast="10000"/>
          </a:blip>
          <a:srcRect l="1755" b="4678"/>
          <a:stretch>
            <a:fillRect/>
          </a:stretch>
        </p:blipFill>
        <p:spPr bwMode="auto">
          <a:xfrm>
            <a:off x="0" y="0"/>
            <a:ext cx="9144000" cy="6858000"/>
          </a:xfrm>
          <a:prstGeom prst="rect">
            <a:avLst/>
          </a:prstGeom>
          <a:noFill/>
          <a:ln w="9525">
            <a:noFill/>
            <a:miter lim="800000"/>
            <a:headEnd/>
            <a:tailEnd/>
          </a:ln>
        </p:spPr>
      </p:pic>
      <p:sp>
        <p:nvSpPr>
          <p:cNvPr id="39939" name="Прямоугольник 2"/>
          <p:cNvSpPr>
            <a:spLocks noChangeArrowheads="1"/>
          </p:cNvSpPr>
          <p:nvPr/>
        </p:nvSpPr>
        <p:spPr bwMode="auto">
          <a:xfrm>
            <a:off x="2819400" y="1"/>
            <a:ext cx="4066434" cy="523220"/>
          </a:xfrm>
          <a:prstGeom prst="rect">
            <a:avLst/>
          </a:prstGeom>
          <a:solidFill>
            <a:srgbClr val="FFFF00"/>
          </a:solidFill>
          <a:ln w="9525">
            <a:noFill/>
            <a:miter lim="800000"/>
            <a:headEnd/>
            <a:tailEnd/>
          </a:ln>
        </p:spPr>
        <p:txBody>
          <a:bodyPr wrap="square">
            <a:spAutoFit/>
          </a:bodyPr>
          <a:lstStyle/>
          <a:p>
            <a:pPr algn="ctr"/>
            <a:r>
              <a:rPr lang="ru-RU" altLang="ru-RU" sz="2800" b="1" dirty="0" smtClean="0">
                <a:solidFill>
                  <a:srgbClr val="C00000"/>
                </a:solidFill>
              </a:rPr>
              <a:t>Домашнее задание</a:t>
            </a:r>
            <a:endParaRPr lang="ru-RU" altLang="ru-RU" sz="2800" b="1" dirty="0">
              <a:solidFill>
                <a:srgbClr val="C00000"/>
              </a:solidFill>
            </a:endParaRPr>
          </a:p>
        </p:txBody>
      </p:sp>
      <p:graphicFrame>
        <p:nvGraphicFramePr>
          <p:cNvPr id="5" name="Таблица 4"/>
          <p:cNvGraphicFramePr>
            <a:graphicFrameLocks noGrp="1"/>
          </p:cNvGraphicFramePr>
          <p:nvPr/>
        </p:nvGraphicFramePr>
        <p:xfrm>
          <a:off x="-1" y="533399"/>
          <a:ext cx="9144001" cy="6332772"/>
        </p:xfrm>
        <a:graphic>
          <a:graphicData uri="http://schemas.openxmlformats.org/drawingml/2006/table">
            <a:tbl>
              <a:tblPr>
                <a:tableStyleId>{3C2FFA5D-87B4-456A-9821-1D502468CF0F}</a:tableStyleId>
              </a:tblPr>
              <a:tblGrid>
                <a:gridCol w="5334001"/>
                <a:gridCol w="1143000"/>
                <a:gridCol w="914400"/>
                <a:gridCol w="990600"/>
                <a:gridCol w="762000"/>
              </a:tblGrid>
              <a:tr h="237192">
                <a:tc>
                  <a:txBody>
                    <a:bodyPr/>
                    <a:lstStyle/>
                    <a:p>
                      <a:pPr algn="ctr">
                        <a:lnSpc>
                          <a:spcPct val="115000"/>
                        </a:lnSpc>
                        <a:spcAft>
                          <a:spcPts val="0"/>
                        </a:spcAft>
                      </a:pPr>
                      <a:r>
                        <a:rPr lang="ru-RU" sz="1400" b="1" dirty="0"/>
                        <a:t>Параметры для сравнения</a:t>
                      </a:r>
                      <a:endParaRPr lang="ru-RU" sz="1400" b="1" dirty="0">
                        <a:latin typeface="Calibri"/>
                        <a:ea typeface="Calibri"/>
                        <a:cs typeface="Times New Roman"/>
                      </a:endParaRPr>
                    </a:p>
                  </a:txBody>
                  <a:tcPr marL="41932" marR="41932" marT="0" marB="0"/>
                </a:tc>
                <a:tc>
                  <a:txBody>
                    <a:bodyPr/>
                    <a:lstStyle/>
                    <a:p>
                      <a:pPr algn="ctr">
                        <a:lnSpc>
                          <a:spcPct val="115000"/>
                        </a:lnSpc>
                        <a:spcAft>
                          <a:spcPts val="0"/>
                        </a:spcAft>
                      </a:pPr>
                      <a:r>
                        <a:rPr lang="ru-RU" sz="1400" b="1"/>
                        <a:t>Меркурий</a:t>
                      </a:r>
                      <a:endParaRPr lang="ru-RU" sz="1400" b="1">
                        <a:latin typeface="Calibri"/>
                        <a:ea typeface="Calibri"/>
                        <a:cs typeface="Times New Roman"/>
                      </a:endParaRPr>
                    </a:p>
                  </a:txBody>
                  <a:tcPr marL="41932" marR="41932" marT="0" marB="0"/>
                </a:tc>
                <a:tc>
                  <a:txBody>
                    <a:bodyPr/>
                    <a:lstStyle/>
                    <a:p>
                      <a:pPr algn="ctr">
                        <a:lnSpc>
                          <a:spcPct val="115000"/>
                        </a:lnSpc>
                        <a:spcAft>
                          <a:spcPts val="0"/>
                        </a:spcAft>
                      </a:pPr>
                      <a:r>
                        <a:rPr lang="ru-RU" sz="1400" b="1"/>
                        <a:t>Венера</a:t>
                      </a:r>
                      <a:endParaRPr lang="ru-RU" sz="1400" b="1">
                        <a:latin typeface="Calibri"/>
                        <a:ea typeface="Calibri"/>
                        <a:cs typeface="Times New Roman"/>
                      </a:endParaRPr>
                    </a:p>
                  </a:txBody>
                  <a:tcPr marL="41932" marR="41932" marT="0" marB="0"/>
                </a:tc>
                <a:tc>
                  <a:txBody>
                    <a:bodyPr/>
                    <a:lstStyle/>
                    <a:p>
                      <a:pPr algn="ctr">
                        <a:lnSpc>
                          <a:spcPct val="115000"/>
                        </a:lnSpc>
                        <a:spcAft>
                          <a:spcPts val="0"/>
                        </a:spcAft>
                      </a:pPr>
                      <a:r>
                        <a:rPr lang="ru-RU" sz="1400" b="1" dirty="0"/>
                        <a:t>Земля</a:t>
                      </a:r>
                      <a:endParaRPr lang="ru-RU" sz="1400" b="1" dirty="0">
                        <a:latin typeface="Calibri"/>
                        <a:ea typeface="Calibri"/>
                        <a:cs typeface="Times New Roman"/>
                      </a:endParaRPr>
                    </a:p>
                  </a:txBody>
                  <a:tcPr marL="41932" marR="41932" marT="0" marB="0"/>
                </a:tc>
                <a:tc>
                  <a:txBody>
                    <a:bodyPr/>
                    <a:lstStyle/>
                    <a:p>
                      <a:pPr algn="ctr">
                        <a:lnSpc>
                          <a:spcPct val="115000"/>
                        </a:lnSpc>
                        <a:spcAft>
                          <a:spcPts val="0"/>
                        </a:spcAft>
                      </a:pPr>
                      <a:r>
                        <a:rPr lang="ru-RU" sz="1400" b="1" dirty="0"/>
                        <a:t>Марс</a:t>
                      </a:r>
                      <a:endParaRPr lang="ru-RU" sz="1400" b="1" dirty="0">
                        <a:latin typeface="Calibri"/>
                        <a:ea typeface="Calibri"/>
                        <a:cs typeface="Times New Roman"/>
                      </a:endParaRPr>
                    </a:p>
                  </a:txBody>
                  <a:tcPr marL="41932" marR="41932" marT="0" marB="0"/>
                </a:tc>
              </a:tr>
              <a:tr h="263473">
                <a:tc>
                  <a:txBody>
                    <a:bodyPr/>
                    <a:lstStyle/>
                    <a:p>
                      <a:pPr>
                        <a:lnSpc>
                          <a:spcPct val="115000"/>
                        </a:lnSpc>
                        <a:spcAft>
                          <a:spcPts val="0"/>
                        </a:spcAft>
                      </a:pPr>
                      <a:r>
                        <a:rPr lang="ru-RU" sz="1400" b="1" dirty="0"/>
                        <a:t>1) Происхождение названия планеты</a:t>
                      </a:r>
                      <a:endParaRPr lang="ru-RU" sz="1400" b="1" dirty="0">
                        <a:latin typeface="Calibri"/>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2) Внешний вид из космоса</a:t>
                      </a:r>
                      <a:endParaRPr lang="ru-RU" sz="1400" b="1">
                        <a:latin typeface="Calibri"/>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438748">
                <a:tc>
                  <a:txBody>
                    <a:bodyPr/>
                    <a:lstStyle/>
                    <a:p>
                      <a:pPr>
                        <a:lnSpc>
                          <a:spcPct val="100000"/>
                        </a:lnSpc>
                        <a:spcAft>
                          <a:spcPts val="0"/>
                        </a:spcAft>
                      </a:pPr>
                      <a:r>
                        <a:rPr lang="ru-RU" sz="1400" b="1" dirty="0"/>
                        <a:t>3) Период обращения по орбите вокруг </a:t>
                      </a:r>
                      <a:r>
                        <a:rPr lang="ru-RU" sz="1400" b="1" dirty="0" smtClean="0"/>
                        <a:t>Солнца (</a:t>
                      </a:r>
                      <a:r>
                        <a:rPr lang="ru-RU" sz="1400" b="1" dirty="0"/>
                        <a:t>длительность года в сутках)</a:t>
                      </a:r>
                      <a:endParaRPr lang="ru-RU" sz="1400" b="1" dirty="0">
                        <a:latin typeface="Calibri"/>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dirty="0"/>
                        <a:t>4) Период обращения вокруг своей оси</a:t>
                      </a:r>
                      <a:endParaRPr lang="ru-RU" sz="1400" b="1" dirty="0">
                        <a:latin typeface="Calibri"/>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5) Средний диаметр, км</a:t>
                      </a:r>
                      <a:endParaRPr lang="ru-RU" sz="1400" b="1">
                        <a:latin typeface="Calibri"/>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6) Сила тяжести, м/с</a:t>
                      </a:r>
                      <a:r>
                        <a:rPr lang="ru-RU" sz="1400" b="1" baseline="30000"/>
                        <a:t>2</a:t>
                      </a:r>
                      <a:endParaRPr lang="ru-RU" sz="1400" b="1">
                        <a:latin typeface="Calibri"/>
                        <a:ea typeface="Calibri"/>
                        <a:cs typeface="Times New Roman"/>
                      </a:endParaRPr>
                    </a:p>
                  </a:txBody>
                  <a:tcPr marL="41932" marR="41932" marT="0" marB="0"/>
                </a:tc>
                <a:tc>
                  <a:txBody>
                    <a:bodyPr/>
                    <a:lstStyle/>
                    <a:p>
                      <a:pPr algn="ct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gn="ctr">
                        <a:lnSpc>
                          <a:spcPct val="115000"/>
                        </a:lnSpc>
                        <a:spcAft>
                          <a:spcPts val="0"/>
                        </a:spcAft>
                      </a:pPr>
                      <a:endParaRPr lang="ru-RU" sz="1400">
                        <a:latin typeface="Times New Roman"/>
                        <a:ea typeface="Calibri"/>
                        <a:cs typeface="Times New Roman"/>
                      </a:endParaRPr>
                    </a:p>
                  </a:txBody>
                  <a:tcPr marL="41932" marR="41932" marT="0" marB="0"/>
                </a:tc>
              </a:tr>
              <a:tr h="280932">
                <a:tc>
                  <a:txBody>
                    <a:bodyPr/>
                    <a:lstStyle/>
                    <a:p>
                      <a:pPr>
                        <a:lnSpc>
                          <a:spcPct val="115000"/>
                        </a:lnSpc>
                        <a:spcAft>
                          <a:spcPts val="0"/>
                        </a:spcAft>
                      </a:pPr>
                      <a:r>
                        <a:rPr lang="ru-RU" sz="1400" b="1"/>
                        <a:t>7) Угол наклона оси вращения к плоскости эклиптики, градусы</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8) Расстояние до Солнца, млн.км</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9) Расстояние до Солнца, а.е.м.</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658122">
                <a:tc>
                  <a:txBody>
                    <a:bodyPr/>
                    <a:lstStyle/>
                    <a:p>
                      <a:pPr>
                        <a:lnSpc>
                          <a:spcPct val="100000"/>
                        </a:lnSpc>
                        <a:spcAft>
                          <a:spcPts val="0"/>
                        </a:spcAft>
                      </a:pPr>
                      <a:r>
                        <a:rPr lang="ru-RU" sz="1400" b="1" dirty="0"/>
                        <a:t>10) Температура у поверхности, </a:t>
                      </a:r>
                      <a:r>
                        <a:rPr lang="ru-RU" sz="1400" b="1" dirty="0" smtClean="0"/>
                        <a:t>градусы  Цельсия:</a:t>
                      </a:r>
                      <a:endParaRPr lang="ru-RU" sz="1400" b="1" dirty="0"/>
                    </a:p>
                    <a:p>
                      <a:pPr lvl="1">
                        <a:lnSpc>
                          <a:spcPct val="100000"/>
                        </a:lnSpc>
                        <a:spcAft>
                          <a:spcPts val="0"/>
                        </a:spcAft>
                      </a:pPr>
                      <a:r>
                        <a:rPr lang="ru-RU" sz="1400" b="1" dirty="0"/>
                        <a:t>А) Максимальная</a:t>
                      </a:r>
                    </a:p>
                    <a:p>
                      <a:pPr lvl="1">
                        <a:lnSpc>
                          <a:spcPct val="100000"/>
                        </a:lnSpc>
                        <a:spcAft>
                          <a:spcPts val="0"/>
                        </a:spcAft>
                      </a:pPr>
                      <a:r>
                        <a:rPr lang="ru-RU" sz="1400" b="1" dirty="0"/>
                        <a:t>Б) Минимальная</a:t>
                      </a:r>
                      <a:endParaRPr lang="ru-RU" sz="1400" b="1" dirty="0">
                        <a:latin typeface="Calibri"/>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Поверхность</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878169">
                <a:tc>
                  <a:txBody>
                    <a:bodyPr/>
                    <a:lstStyle/>
                    <a:p>
                      <a:pPr>
                        <a:lnSpc>
                          <a:spcPct val="100000"/>
                        </a:lnSpc>
                        <a:spcAft>
                          <a:spcPts val="0"/>
                        </a:spcAft>
                      </a:pPr>
                      <a:r>
                        <a:rPr lang="ru-RU" sz="1400" b="1" dirty="0"/>
                        <a:t>11) Атмосфера:</a:t>
                      </a:r>
                    </a:p>
                    <a:p>
                      <a:pPr marL="800100" lvl="1" indent="-342900">
                        <a:lnSpc>
                          <a:spcPct val="100000"/>
                        </a:lnSpc>
                        <a:spcAft>
                          <a:spcPts val="0"/>
                        </a:spcAft>
                        <a:buFont typeface="+mj-lt"/>
                        <a:buNone/>
                      </a:pPr>
                      <a:r>
                        <a:rPr lang="ru-RU" sz="1400" b="1" dirty="0" smtClean="0"/>
                        <a:t>А) наличие</a:t>
                      </a:r>
                      <a:endParaRPr lang="ru-RU" sz="1400" b="1" dirty="0"/>
                    </a:p>
                    <a:p>
                      <a:pPr marL="800100" lvl="1" indent="-342900">
                        <a:lnSpc>
                          <a:spcPct val="100000"/>
                        </a:lnSpc>
                        <a:spcAft>
                          <a:spcPts val="0"/>
                        </a:spcAft>
                        <a:buFont typeface="+mj-lt"/>
                        <a:buNone/>
                      </a:pPr>
                      <a:r>
                        <a:rPr lang="ru-RU" sz="1400" b="1" dirty="0" smtClean="0"/>
                        <a:t>Б) плотность</a:t>
                      </a:r>
                      <a:endParaRPr lang="ru-RU" sz="1400" b="1" dirty="0"/>
                    </a:p>
                    <a:p>
                      <a:pPr marL="800100" lvl="1" indent="-342900">
                        <a:lnSpc>
                          <a:spcPct val="100000"/>
                        </a:lnSpc>
                        <a:spcAft>
                          <a:spcPts val="0"/>
                        </a:spcAft>
                        <a:buFont typeface="+mj-lt"/>
                        <a:buNone/>
                      </a:pPr>
                      <a:r>
                        <a:rPr lang="ru-RU" sz="1400" b="1" dirty="0" smtClean="0"/>
                        <a:t>В) состав</a:t>
                      </a:r>
                      <a:r>
                        <a:rPr lang="ru-RU" sz="1400" b="1" dirty="0"/>
                        <a:t>.</a:t>
                      </a:r>
                      <a:endParaRPr lang="ru-RU" sz="1400" b="1" dirty="0">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12) Масса, кг</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13) Ускорение свободного падения, g</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14) Наличие магнитного поля</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263473">
                <a:tc>
                  <a:txBody>
                    <a:bodyPr/>
                    <a:lstStyle/>
                    <a:p>
                      <a:pPr>
                        <a:lnSpc>
                          <a:spcPct val="115000"/>
                        </a:lnSpc>
                        <a:spcAft>
                          <a:spcPts val="0"/>
                        </a:spcAft>
                      </a:pPr>
                      <a:r>
                        <a:rPr lang="ru-RU" sz="1400" b="1"/>
                        <a:t>15) Внутреннее строение</a:t>
                      </a:r>
                      <a:endParaRPr lang="ru-RU" sz="1400" b="1">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r>
              <a:tr h="669761">
                <a:tc>
                  <a:txBody>
                    <a:bodyPr/>
                    <a:lstStyle/>
                    <a:p>
                      <a:pPr>
                        <a:lnSpc>
                          <a:spcPct val="100000"/>
                        </a:lnSpc>
                        <a:spcAft>
                          <a:spcPts val="0"/>
                        </a:spcAft>
                      </a:pPr>
                      <a:r>
                        <a:rPr lang="ru-RU" sz="1400" b="1" dirty="0"/>
                        <a:t>16) Самые высокие горы:</a:t>
                      </a:r>
                    </a:p>
                    <a:p>
                      <a:pPr marL="800100" lvl="1" indent="-342900">
                        <a:lnSpc>
                          <a:spcPct val="100000"/>
                        </a:lnSpc>
                        <a:spcAft>
                          <a:spcPts val="0"/>
                        </a:spcAft>
                        <a:buFont typeface="+mj-lt"/>
                        <a:buNone/>
                      </a:pPr>
                      <a:r>
                        <a:rPr lang="ru-RU" sz="1400" b="1" dirty="0" smtClean="0"/>
                        <a:t>А) Название</a:t>
                      </a:r>
                      <a:endParaRPr lang="ru-RU" sz="1400" b="1" dirty="0"/>
                    </a:p>
                    <a:p>
                      <a:pPr marL="800100" lvl="1" indent="-342900">
                        <a:lnSpc>
                          <a:spcPct val="100000"/>
                        </a:lnSpc>
                        <a:spcAft>
                          <a:spcPts val="0"/>
                        </a:spcAft>
                        <a:buFont typeface="+mj-lt"/>
                        <a:buNone/>
                      </a:pPr>
                      <a:r>
                        <a:rPr lang="ru-RU" sz="1400" b="1" dirty="0" smtClean="0"/>
                        <a:t>Б) Высота</a:t>
                      </a:r>
                      <a:r>
                        <a:rPr lang="ru-RU" sz="1400" b="1" dirty="0"/>
                        <a:t>, км </a:t>
                      </a:r>
                      <a:endParaRPr lang="ru-RU" sz="1400" b="1" dirty="0">
                        <a:latin typeface="Calibri"/>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c>
                  <a:txBody>
                    <a:bodyPr/>
                    <a:lstStyle/>
                    <a:p>
                      <a:pPr>
                        <a:lnSpc>
                          <a:spcPct val="115000"/>
                        </a:lnSpc>
                        <a:spcAft>
                          <a:spcPts val="0"/>
                        </a:spcAft>
                      </a:pPr>
                      <a:endParaRPr lang="ru-RU" sz="1400" dirty="0">
                        <a:latin typeface="Times New Roman"/>
                        <a:ea typeface="Calibri"/>
                        <a:cs typeface="Times New Roman"/>
                      </a:endParaRPr>
                    </a:p>
                  </a:txBody>
                  <a:tcPr marL="41932" marR="41932" marT="0" marB="0"/>
                </a:tc>
              </a:tr>
            </a:tbl>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900igr.net/datai/astronomija/Zemlja/0002-001-Samaja-bolshaja-iz-planet-zemnoj-gruppy.jpg"/>
          <p:cNvPicPr>
            <a:picLocks noChangeAspect="1" noChangeArrowheads="1"/>
          </p:cNvPicPr>
          <p:nvPr/>
        </p:nvPicPr>
        <p:blipFill>
          <a:blip r:embed="rId2" cstate="print">
            <a:lum contrast="10000"/>
          </a:blip>
          <a:srcRect l="1755" b="4678"/>
          <a:stretch>
            <a:fillRect/>
          </a:stretch>
        </p:blipFill>
        <p:spPr bwMode="auto">
          <a:xfrm>
            <a:off x="0" y="0"/>
            <a:ext cx="9144000" cy="6858000"/>
          </a:xfrm>
          <a:prstGeom prst="rect">
            <a:avLst/>
          </a:prstGeom>
          <a:noFill/>
          <a:ln w="9525">
            <a:noFill/>
            <a:miter lim="800000"/>
            <a:headEnd/>
            <a:tailEnd/>
          </a:ln>
        </p:spPr>
      </p:pic>
      <p:sp>
        <p:nvSpPr>
          <p:cNvPr id="2" name="Прямоугольник 2"/>
          <p:cNvSpPr>
            <a:spLocks noChangeArrowheads="1"/>
          </p:cNvSpPr>
          <p:nvPr/>
        </p:nvSpPr>
        <p:spPr bwMode="auto">
          <a:xfrm>
            <a:off x="1143000" y="0"/>
            <a:ext cx="6629400" cy="646331"/>
          </a:xfrm>
          <a:prstGeom prst="rect">
            <a:avLst/>
          </a:prstGeom>
          <a:solidFill>
            <a:srgbClr val="FFFF00"/>
          </a:solidFill>
          <a:ln w="9525">
            <a:noFill/>
            <a:miter lim="800000"/>
            <a:headEnd/>
            <a:tailEnd/>
          </a:ln>
        </p:spPr>
        <p:txBody>
          <a:bodyPr wrap="square">
            <a:spAutoFit/>
          </a:bodyPr>
          <a:lstStyle/>
          <a:p>
            <a:pPr algn="ctr"/>
            <a:r>
              <a:rPr lang="ru-RU" altLang="ru-RU" sz="3600" b="1" dirty="0" smtClean="0">
                <a:solidFill>
                  <a:srgbClr val="C00000"/>
                </a:solidFill>
              </a:rPr>
              <a:t>Сообщения или презентации</a:t>
            </a:r>
            <a:endParaRPr lang="ru-RU" altLang="ru-RU" sz="3600" b="1" dirty="0">
              <a:solidFill>
                <a:srgbClr val="C00000"/>
              </a:solidFill>
            </a:endParaRPr>
          </a:p>
        </p:txBody>
      </p:sp>
      <p:sp>
        <p:nvSpPr>
          <p:cNvPr id="3" name="Прямоугольник 2"/>
          <p:cNvSpPr/>
          <p:nvPr/>
        </p:nvSpPr>
        <p:spPr>
          <a:xfrm>
            <a:off x="228600" y="990600"/>
            <a:ext cx="5638800" cy="4343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arenR"/>
            </a:pPr>
            <a:r>
              <a:rPr lang="ru-RU" sz="2800" dirty="0" smtClean="0">
                <a:solidFill>
                  <a:schemeClr val="bg1"/>
                </a:solidFill>
              </a:rPr>
              <a:t>Интересные факты о Меркурии.</a:t>
            </a:r>
          </a:p>
          <a:p>
            <a:pPr marL="342900" indent="-342900">
              <a:buAutoNum type="arabicParenR"/>
            </a:pPr>
            <a:r>
              <a:rPr lang="ru-RU" sz="2800" dirty="0" smtClean="0">
                <a:solidFill>
                  <a:schemeClr val="bg1"/>
                </a:solidFill>
              </a:rPr>
              <a:t>Интересные факты о Венере.</a:t>
            </a:r>
          </a:p>
          <a:p>
            <a:pPr marL="342900" indent="-342900">
              <a:buAutoNum type="arabicParenR"/>
            </a:pPr>
            <a:r>
              <a:rPr lang="ru-RU" sz="2800" dirty="0" smtClean="0">
                <a:solidFill>
                  <a:schemeClr val="bg1"/>
                </a:solidFill>
              </a:rPr>
              <a:t>Интересные факты о Земле.</a:t>
            </a:r>
          </a:p>
          <a:p>
            <a:pPr marL="342900" indent="-342900">
              <a:buAutoNum type="arabicParenR"/>
            </a:pPr>
            <a:r>
              <a:rPr lang="ru-RU" sz="2800" dirty="0" smtClean="0">
                <a:solidFill>
                  <a:schemeClr val="bg1"/>
                </a:solidFill>
              </a:rPr>
              <a:t>Интересные факты о Марсе.</a:t>
            </a:r>
          </a:p>
          <a:p>
            <a:pPr marL="342900" indent="-342900">
              <a:buAutoNum type="arabicParenR"/>
            </a:pPr>
            <a:r>
              <a:rPr lang="ru-RU" sz="2800" dirty="0" smtClean="0">
                <a:solidFill>
                  <a:schemeClr val="bg1"/>
                </a:solidFill>
              </a:rPr>
              <a:t>Интересные факты о Юпитере.</a:t>
            </a:r>
          </a:p>
          <a:p>
            <a:pPr marL="342900" indent="-342900">
              <a:buAutoNum type="arabicParenR"/>
            </a:pPr>
            <a:r>
              <a:rPr lang="ru-RU" sz="2800" dirty="0" smtClean="0">
                <a:solidFill>
                  <a:schemeClr val="bg1"/>
                </a:solidFill>
              </a:rPr>
              <a:t>Интересные факты о Уране.</a:t>
            </a:r>
          </a:p>
          <a:p>
            <a:pPr marL="342900" indent="-342900">
              <a:buAutoNum type="arabicParenR"/>
            </a:pPr>
            <a:r>
              <a:rPr lang="ru-RU" sz="2800" dirty="0" smtClean="0">
                <a:solidFill>
                  <a:schemeClr val="bg1"/>
                </a:solidFill>
              </a:rPr>
              <a:t>Интересные факты о Сатурне.</a:t>
            </a:r>
          </a:p>
          <a:p>
            <a:pPr marL="342900" indent="-342900">
              <a:buAutoNum type="arabicParenR"/>
            </a:pPr>
            <a:r>
              <a:rPr lang="ru-RU" sz="2800" dirty="0" smtClean="0">
                <a:solidFill>
                  <a:schemeClr val="bg1"/>
                </a:solidFill>
              </a:rPr>
              <a:t>Интересные факты о Нептуне.</a:t>
            </a:r>
            <a:endParaRPr lang="ru-RU" sz="2800" dirty="0">
              <a:solidFill>
                <a:schemeClr val="bg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img-fotki.yandex.ru/get/9502/214291281.20/0_cf9f4_36af825b_XXL.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Прямоугольник 2"/>
          <p:cNvSpPr/>
          <p:nvPr/>
        </p:nvSpPr>
        <p:spPr>
          <a:xfrm>
            <a:off x="2819400" y="6488668"/>
            <a:ext cx="6324600" cy="369332"/>
          </a:xfrm>
          <a:prstGeom prst="rect">
            <a:avLst/>
          </a:prstGeom>
          <a:solidFill>
            <a:schemeClr val="accent1">
              <a:lumMod val="40000"/>
              <a:lumOff val="60000"/>
            </a:schemeClr>
          </a:solidFill>
        </p:spPr>
        <p:txBody>
          <a:bodyPr wrap="square">
            <a:spAutoFit/>
          </a:bodyPr>
          <a:lstStyle/>
          <a:p>
            <a:r>
              <a:rPr lang="ru-RU" dirty="0" err="1" smtClean="0">
                <a:solidFill>
                  <a:schemeClr val="bg1"/>
                </a:solidFill>
              </a:rPr>
              <a:t>Марс.Формация</a:t>
            </a:r>
            <a:r>
              <a:rPr lang="ru-RU" dirty="0" smtClean="0">
                <a:solidFill>
                  <a:schemeClr val="bg1"/>
                </a:solidFill>
              </a:rPr>
              <a:t> тектонических блоков в регионе Золотой рог.</a:t>
            </a:r>
            <a:endParaRPr lang="ru-RU" dirty="0">
              <a:solidFill>
                <a:schemeClr val="bg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img-fotki.yandex.ru/get/5014/214291281.20/0_cf9f5_542d229b_XXL.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Прямоугольник 2"/>
          <p:cNvSpPr/>
          <p:nvPr/>
        </p:nvSpPr>
        <p:spPr>
          <a:xfrm>
            <a:off x="4521388" y="6488668"/>
            <a:ext cx="4622612" cy="369332"/>
          </a:xfrm>
          <a:prstGeom prst="rect">
            <a:avLst/>
          </a:prstGeom>
          <a:solidFill>
            <a:schemeClr val="accent1">
              <a:lumMod val="40000"/>
              <a:lumOff val="60000"/>
            </a:schemeClr>
          </a:solidFill>
        </p:spPr>
        <p:txBody>
          <a:bodyPr wrap="none">
            <a:spAutoFit/>
          </a:bodyPr>
          <a:lstStyle/>
          <a:p>
            <a:r>
              <a:rPr lang="ru-RU" dirty="0" smtClean="0">
                <a:solidFill>
                  <a:schemeClr val="bg1"/>
                </a:solidFill>
              </a:rPr>
              <a:t>Марс. Ледниковые наносы в долине </a:t>
            </a:r>
            <a:r>
              <a:rPr lang="ru-RU" dirty="0" err="1" smtClean="0">
                <a:solidFill>
                  <a:schemeClr val="bg1"/>
                </a:solidFill>
              </a:rPr>
              <a:t>Мамерс</a:t>
            </a:r>
            <a:r>
              <a:rPr lang="ru-RU" dirty="0" smtClean="0"/>
              <a:t>.</a:t>
            </a:r>
            <a:endParaRPr lang="ru-RU"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img-fotki.yandex.ru/get/9163/214291281.20/0_cf9fa_4d7c33a6_XXL.jpg"/>
          <p:cNvPicPr/>
          <p:nvPr/>
        </p:nvPicPr>
        <p:blipFill>
          <a:blip r:embed="rId2" cstate="print"/>
          <a:srcRect/>
          <a:stretch>
            <a:fillRect/>
          </a:stretch>
        </p:blipFill>
        <p:spPr bwMode="auto">
          <a:xfrm>
            <a:off x="-304800" y="-228600"/>
            <a:ext cx="9753600" cy="7315200"/>
          </a:xfrm>
          <a:prstGeom prst="rect">
            <a:avLst/>
          </a:prstGeom>
          <a:noFill/>
          <a:ln w="9525">
            <a:noFill/>
            <a:miter lim="800000"/>
            <a:headEnd/>
            <a:tailEnd/>
          </a:ln>
        </p:spPr>
      </p:pic>
      <p:sp>
        <p:nvSpPr>
          <p:cNvPr id="3" name="Прямоугольник 2"/>
          <p:cNvSpPr/>
          <p:nvPr/>
        </p:nvSpPr>
        <p:spPr>
          <a:xfrm>
            <a:off x="4876800" y="6488668"/>
            <a:ext cx="4648837" cy="369332"/>
          </a:xfrm>
          <a:prstGeom prst="rect">
            <a:avLst/>
          </a:prstGeom>
          <a:solidFill>
            <a:schemeClr val="accent1">
              <a:lumMod val="40000"/>
              <a:lumOff val="60000"/>
            </a:schemeClr>
          </a:solidFill>
        </p:spPr>
        <p:txBody>
          <a:bodyPr wrap="none">
            <a:spAutoFit/>
          </a:bodyPr>
          <a:lstStyle/>
          <a:p>
            <a:r>
              <a:rPr lang="ru-RU" dirty="0" smtClean="0">
                <a:solidFill>
                  <a:schemeClr val="bg1"/>
                </a:solidFill>
              </a:rPr>
              <a:t>Марс. Долина </a:t>
            </a:r>
            <a:r>
              <a:rPr lang="ru-RU" dirty="0" err="1" smtClean="0">
                <a:solidFill>
                  <a:schemeClr val="bg1"/>
                </a:solidFill>
              </a:rPr>
              <a:t>Маврт</a:t>
            </a:r>
            <a:r>
              <a:rPr lang="ru-RU" dirty="0" smtClean="0">
                <a:solidFill>
                  <a:schemeClr val="bg1"/>
                </a:solidFill>
              </a:rPr>
              <a:t>. Некогда тут текла вода.</a:t>
            </a:r>
            <a:endParaRPr lang="ru-RU" dirty="0">
              <a:solidFill>
                <a:schemeClr val="bg1"/>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marsanomalies-photos.com/wp-content/uploads/2017/02/%D0%A5-05-%D0%9A%D0%BE%D0%BF%D0%B8%D1%8F-mars-mount-sharp-clean-PIA20332-full.jpg"/>
          <p:cNvPicPr>
            <a:picLocks noChangeAspect="1" noChangeArrowheads="1"/>
          </p:cNvPicPr>
          <p:nvPr/>
        </p:nvPicPr>
        <p:blipFill>
          <a:blip r:embed="rId2" cstate="print"/>
          <a:srcRect/>
          <a:stretch>
            <a:fillRect/>
          </a:stretch>
        </p:blipFill>
        <p:spPr bwMode="auto">
          <a:xfrm>
            <a:off x="0" y="0"/>
            <a:ext cx="9322284" cy="6858000"/>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2" name="Picture 2" descr="https://storge.pic2.me/c/1360x800/663/5276a2962b38a.jpg"/>
          <p:cNvPicPr>
            <a:picLocks noChangeAspect="1" noChangeArrowheads="1"/>
          </p:cNvPicPr>
          <p:nvPr/>
        </p:nvPicPr>
        <p:blipFill>
          <a:blip r:embed="rId2" cstate="print"/>
          <a:srcRect/>
          <a:stretch>
            <a:fillRect/>
          </a:stretch>
        </p:blipFill>
        <p:spPr bwMode="auto">
          <a:xfrm>
            <a:off x="-1" y="0"/>
            <a:ext cx="9326881"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631216"/>
          </a:xfrm>
          <a:prstGeom prst="rect">
            <a:avLst/>
          </a:prstGeom>
          <a:solidFill>
            <a:schemeClr val="accent1">
              <a:lumMod val="40000"/>
              <a:lumOff val="60000"/>
            </a:schemeClr>
          </a:solidFill>
        </p:spPr>
        <p:txBody>
          <a:bodyPr wrap="square">
            <a:spAutoFit/>
          </a:bodyPr>
          <a:lstStyle/>
          <a:p>
            <a:r>
              <a:rPr lang="ru-RU" sz="2000" b="1" dirty="0" smtClean="0">
                <a:solidFill>
                  <a:srgbClr val="C00000"/>
                </a:solidFill>
              </a:rPr>
              <a:t>	</a:t>
            </a:r>
            <a:r>
              <a:rPr lang="ru-RU" sz="2000" b="1" u="sng" dirty="0" smtClean="0">
                <a:solidFill>
                  <a:srgbClr val="C00000"/>
                </a:solidFill>
              </a:rPr>
              <a:t>Меркурий </a:t>
            </a:r>
            <a:r>
              <a:rPr lang="ru-RU" sz="2000" dirty="0" smtClean="0">
                <a:solidFill>
                  <a:schemeClr val="bg1"/>
                </a:solidFill>
              </a:rPr>
              <a:t>— это самая маленькая планета в Солнечной системе. По размерам он больше похож на Луну, чем на Землю. </a:t>
            </a:r>
          </a:p>
          <a:p>
            <a:r>
              <a:rPr lang="ru-RU" sz="2000" dirty="0" smtClean="0">
                <a:solidFill>
                  <a:schemeClr val="bg1"/>
                </a:solidFill>
              </a:rPr>
              <a:t>	Так же, как и у Луны, поверхность этой планеты испещрена ударными кратерами, большинство из которых названы именами выдающихся </a:t>
            </a:r>
            <a:r>
              <a:rPr lang="ru-RU" sz="2000" b="1" dirty="0" smtClean="0">
                <a:solidFill>
                  <a:schemeClr val="bg1"/>
                </a:solidFill>
              </a:rPr>
              <a:t>деятелей культуры</a:t>
            </a:r>
            <a:r>
              <a:rPr lang="ru-RU" sz="2000" dirty="0" smtClean="0">
                <a:solidFill>
                  <a:schemeClr val="bg1"/>
                </a:solidFill>
              </a:rPr>
              <a:t>: Достоевский, Рембрандт, Толстой и так далее.</a:t>
            </a:r>
            <a:endParaRPr lang="ru-RU" sz="2000" dirty="0">
              <a:solidFill>
                <a:schemeClr val="bg1"/>
              </a:solidFill>
            </a:endParaRPr>
          </a:p>
        </p:txBody>
      </p:sp>
      <p:pic>
        <p:nvPicPr>
          <p:cNvPr id="15362" name="Picture 2" descr="https://cdn.hipwallpaper.com/i/34/75/KwBEnv.jpg"/>
          <p:cNvPicPr>
            <a:picLocks noChangeAspect="1" noChangeArrowheads="1"/>
          </p:cNvPicPr>
          <p:nvPr/>
        </p:nvPicPr>
        <p:blipFill>
          <a:blip r:embed="rId2" cstate="print"/>
          <a:srcRect/>
          <a:stretch>
            <a:fillRect/>
          </a:stretch>
        </p:blipFill>
        <p:spPr bwMode="auto">
          <a:xfrm>
            <a:off x="1143000" y="1676400"/>
            <a:ext cx="6908799" cy="5181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4937125"/>
          </a:xfrm>
        </p:spPr>
        <p:txBody>
          <a:bodyPr>
            <a:normAutofit/>
          </a:bodyPr>
          <a:lstStyle/>
          <a:p>
            <a:pPr marL="0" indent="0" algn="ctr" eaLnBrk="1" hangingPunct="1">
              <a:spcBef>
                <a:spcPct val="0"/>
              </a:spcBef>
              <a:buClrTx/>
              <a:buSzTx/>
              <a:buFont typeface="Wingdings 2"/>
              <a:buNone/>
              <a:defRPr/>
            </a:pPr>
            <a:r>
              <a:rPr lang="ru-RU" b="1" dirty="0" smtClean="0">
                <a:solidFill>
                  <a:srgbClr val="FFC000"/>
                </a:solidFill>
                <a:latin typeface="Arial" charset="0"/>
              </a:rPr>
              <a:t>Меркурий – «вторая луна»!</a:t>
            </a:r>
            <a:endParaRPr lang="ru-RU" b="1" dirty="0" smtClean="0">
              <a:solidFill>
                <a:schemeClr val="tx1">
                  <a:lumMod val="65000"/>
                </a:schemeClr>
              </a:solidFill>
              <a:latin typeface="Arial" charset="0"/>
            </a:endParaRPr>
          </a:p>
          <a:p>
            <a:pPr marL="0" indent="0" algn="ctr" eaLnBrk="1" hangingPunct="1">
              <a:spcBef>
                <a:spcPct val="0"/>
              </a:spcBef>
              <a:buClrTx/>
              <a:buSzTx/>
              <a:buFont typeface="Wingdings 2"/>
              <a:buNone/>
              <a:defRPr/>
            </a:pPr>
            <a:endParaRPr lang="ru-RU" sz="2000" dirty="0" smtClean="0">
              <a:solidFill>
                <a:schemeClr val="tx1">
                  <a:lumMod val="65000"/>
                </a:schemeClr>
              </a:solidFill>
              <a:latin typeface="Arial" charset="0"/>
            </a:endParaRPr>
          </a:p>
          <a:p>
            <a:pPr marL="0" indent="0" algn="ctr" eaLnBrk="1" hangingPunct="1">
              <a:spcBef>
                <a:spcPct val="0"/>
              </a:spcBef>
              <a:buClrTx/>
              <a:buSzTx/>
              <a:buFont typeface="Wingdings 2"/>
              <a:buNone/>
              <a:defRPr/>
            </a:pPr>
            <a:r>
              <a:rPr lang="ru-RU" sz="2000" dirty="0" smtClean="0">
                <a:solidFill>
                  <a:schemeClr val="tx1">
                    <a:lumMod val="65000"/>
                  </a:schemeClr>
                </a:solidFill>
                <a:latin typeface="Arial" charset="0"/>
              </a:rPr>
              <a:t>Когда космический аппарат «Маринер-10» передал первые  </a:t>
            </a:r>
          </a:p>
          <a:p>
            <a:pPr marL="0" indent="0" algn="ctr" eaLnBrk="1" hangingPunct="1">
              <a:spcBef>
                <a:spcPct val="0"/>
              </a:spcBef>
              <a:buClrTx/>
              <a:buSzTx/>
              <a:buFont typeface="Wingdings 2"/>
              <a:buNone/>
              <a:defRPr/>
            </a:pPr>
            <a:r>
              <a:rPr lang="ru-RU" sz="2000" dirty="0" smtClean="0">
                <a:solidFill>
                  <a:schemeClr val="tx1">
                    <a:lumMod val="65000"/>
                  </a:schemeClr>
                </a:solidFill>
                <a:latin typeface="Arial" charset="0"/>
              </a:rPr>
              <a:t>снимки Меркурия с близкого расстояния, астрономы  </a:t>
            </a:r>
          </a:p>
          <a:p>
            <a:pPr marL="0" indent="0" algn="ctr" eaLnBrk="1" hangingPunct="1">
              <a:spcBef>
                <a:spcPct val="0"/>
              </a:spcBef>
              <a:buClrTx/>
              <a:buSzTx/>
              <a:buFont typeface="Wingdings 2"/>
              <a:buNone/>
              <a:defRPr/>
            </a:pPr>
            <a:r>
              <a:rPr lang="ru-RU" sz="2000" dirty="0" smtClean="0">
                <a:solidFill>
                  <a:schemeClr val="tx1">
                    <a:lumMod val="65000"/>
                  </a:schemeClr>
                </a:solidFill>
                <a:latin typeface="Arial" charset="0"/>
              </a:rPr>
              <a:t>всплеснули руками: перед ними была вторая Луна!</a:t>
            </a:r>
          </a:p>
          <a:p>
            <a:pPr marL="548640" indent="-411480" eaLnBrk="1" fontAlgn="auto" hangingPunct="1">
              <a:spcAft>
                <a:spcPts val="0"/>
              </a:spcAft>
              <a:buClr>
                <a:schemeClr val="tx1">
                  <a:shade val="95000"/>
                </a:schemeClr>
              </a:buClr>
              <a:buFont typeface="Wingdings 2"/>
              <a:buChar char=""/>
              <a:defRPr/>
            </a:pPr>
            <a:endParaRPr lang="ru-RU" dirty="0"/>
          </a:p>
        </p:txBody>
      </p:sp>
      <p:pic>
        <p:nvPicPr>
          <p:cNvPr id="6147" name="Picture 2" descr="http://spacegid.com/wp-content/uploads/2012/12/Atmosfera-Merkuriya.jpg"/>
          <p:cNvPicPr>
            <a:picLocks noChangeAspect="1" noChangeArrowheads="1"/>
          </p:cNvPicPr>
          <p:nvPr/>
        </p:nvPicPr>
        <p:blipFill>
          <a:blip r:embed="rId2" cstate="print">
            <a:lum bright="-10000" contrast="10000"/>
          </a:blip>
          <a:srcRect t="23044"/>
          <a:stretch>
            <a:fillRect/>
          </a:stretch>
        </p:blipFill>
        <p:spPr bwMode="auto">
          <a:xfrm>
            <a:off x="345141" y="1676400"/>
            <a:ext cx="7885681" cy="4495800"/>
          </a:xfrm>
          <a:prstGeom prst="rect">
            <a:avLst/>
          </a:prstGeom>
          <a:noFill/>
          <a:ln w="9525">
            <a:noFill/>
            <a:miter lim="800000"/>
            <a:headEnd/>
            <a:tailEnd/>
          </a:ln>
        </p:spPr>
      </p:pic>
      <p:sp>
        <p:nvSpPr>
          <p:cNvPr id="5" name="Прямоугольник 4"/>
          <p:cNvSpPr/>
          <p:nvPr/>
        </p:nvSpPr>
        <p:spPr>
          <a:xfrm>
            <a:off x="228600" y="6211887"/>
            <a:ext cx="8686800" cy="646113"/>
          </a:xfrm>
          <a:prstGeom prst="rect">
            <a:avLst/>
          </a:prstGeom>
          <a:solidFill>
            <a:schemeClr val="accent4">
              <a:lumMod val="40000"/>
              <a:lumOff val="60000"/>
            </a:schemeClr>
          </a:solidFill>
        </p:spPr>
        <p:txBody>
          <a:bodyPr>
            <a:spAutoFit/>
          </a:bodyPr>
          <a:lstStyle/>
          <a:p>
            <a:pPr algn="ctr">
              <a:defRPr/>
            </a:pPr>
            <a:r>
              <a:rPr lang="ru-RU" b="1" dirty="0">
                <a:solidFill>
                  <a:schemeClr val="bg2"/>
                </a:solidFill>
                <a:latin typeface="Arial"/>
                <a:cs typeface="Arial" pitchFamily="34" charset="0"/>
              </a:rPr>
              <a:t>Меркурий очень похож на Луну. В истории обоих небесных тел  </a:t>
            </a:r>
          </a:p>
          <a:p>
            <a:pPr algn="ctr">
              <a:defRPr/>
            </a:pPr>
            <a:r>
              <a:rPr lang="ru-RU" b="1" dirty="0">
                <a:solidFill>
                  <a:schemeClr val="bg2"/>
                </a:solidFill>
                <a:latin typeface="Arial"/>
                <a:cs typeface="Arial" pitchFamily="34" charset="0"/>
              </a:rPr>
              <a:t>был период, когда лава потоками вытекала на поверхность.</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0.xml><?xml version="1.0" encoding="utf-8"?>
<a:theme xmlns:a="http://schemas.openxmlformats.org/drawingml/2006/main" name="10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1.xml><?xml version="1.0" encoding="utf-8"?>
<a:theme xmlns:a="http://schemas.openxmlformats.org/drawingml/2006/main" name="11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2.xml><?xml version="1.0" encoding="utf-8"?>
<a:theme xmlns:a="http://schemas.openxmlformats.org/drawingml/2006/main" name="12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3.xml><?xml version="1.0" encoding="utf-8"?>
<a:theme xmlns:a="http://schemas.openxmlformats.org/drawingml/2006/main" name="13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1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2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3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5.xml><?xml version="1.0" encoding="utf-8"?>
<a:theme xmlns:a="http://schemas.openxmlformats.org/drawingml/2006/main" name="4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6.xml><?xml version="1.0" encoding="utf-8"?>
<a:theme xmlns:a="http://schemas.openxmlformats.org/drawingml/2006/main" name="5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7.xml><?xml version="1.0" encoding="utf-8"?>
<a:theme xmlns:a="http://schemas.openxmlformats.org/drawingml/2006/main" name="7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8.xml><?xml version="1.0" encoding="utf-8"?>
<a:theme xmlns:a="http://schemas.openxmlformats.org/drawingml/2006/main" name="8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9.xml><?xml version="1.0" encoding="utf-8"?>
<a:theme xmlns:a="http://schemas.openxmlformats.org/drawingml/2006/main" name="9_Апекс">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4551</TotalTime>
  <Words>901</Words>
  <Application>Microsoft Office PowerPoint</Application>
  <PresentationFormat>Экран (4:3)</PresentationFormat>
  <Paragraphs>176</Paragraphs>
  <Slides>79</Slides>
  <Notes>0</Notes>
  <HiddenSlides>0</HiddenSlides>
  <MMClips>0</MMClips>
  <ScaleCrop>false</ScaleCrop>
  <HeadingPairs>
    <vt:vector size="4" baseType="variant">
      <vt:variant>
        <vt:lpstr>Тема</vt:lpstr>
      </vt:variant>
      <vt:variant>
        <vt:i4>13</vt:i4>
      </vt:variant>
      <vt:variant>
        <vt:lpstr>Заголовки слайдов</vt:lpstr>
      </vt:variant>
      <vt:variant>
        <vt:i4>79</vt:i4>
      </vt:variant>
    </vt:vector>
  </HeadingPairs>
  <TitlesOfParts>
    <vt:vector size="92" baseType="lpstr">
      <vt:lpstr>Апекс</vt:lpstr>
      <vt:lpstr>1_Апекс</vt:lpstr>
      <vt:lpstr>2_Апекс</vt:lpstr>
      <vt:lpstr>3_Апекс</vt:lpstr>
      <vt:lpstr>4_Апекс</vt:lpstr>
      <vt:lpstr>5_Апекс</vt:lpstr>
      <vt:lpstr>7_Апекс</vt:lpstr>
      <vt:lpstr>8_Апекс</vt:lpstr>
      <vt:lpstr>9_Апекс</vt:lpstr>
      <vt:lpstr>10_Апекс</vt:lpstr>
      <vt:lpstr>11_Апекс</vt:lpstr>
      <vt:lpstr>12_Апекс</vt:lpstr>
      <vt:lpstr>13_Апекс</vt:lpstr>
      <vt:lpstr>Слайд 1</vt:lpstr>
      <vt:lpstr>Слайд 2</vt:lpstr>
      <vt:lpstr>Слайд 3</vt:lpstr>
      <vt:lpstr>Слайд 4</vt:lpstr>
      <vt:lpstr>Графическое представление расстояния от солнца до каждой из планет земной группы</vt:lpstr>
      <vt:lpstr>Меркурий</vt:lpstr>
      <vt:lpstr>Меркурий – римский бог, аналог греческого Гермеса.  Бог торговли, очень шустрый, поэтому он вестник богов. Он также забирает души в царство мертвых.</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 С XIX века существует гипотеза, что Меркурий в прошлом был спутником планеты Венеры, а впоследствии был ею «потерян».  В 1976 году Том ван Фландерн и К. Р. Харрингтон на основании математических расчётов показали, что эта гипотеза хорошо объясняет большую вытянутость (эксцентриситет) орбиты Меркурия, его резонансный характер обращения вокруг Солнца и потерю вращательного момента как у Меркурия, так и у Венеры (у последней также — приобретение вращения, обратного обычному в Солнечной системе).  Согласно другой модели на заре формирования Солнечной системы прото-Меркурий почти по касательной столкнулся с прото-Венерой, в результате чего значительные части мантии и коры раннего Меркурия были рассеяны в окружающее пространство и потом собраны Венерой</vt:lpstr>
      <vt:lpstr>Слайд 21</vt:lpstr>
      <vt:lpstr>Слайд 22</vt:lpstr>
      <vt:lpstr>Слайд 23</vt:lpstr>
      <vt:lpstr>Слайд 24</vt:lpstr>
      <vt:lpstr>Слайд 25</vt:lpstr>
      <vt:lpstr>Венера</vt:lpstr>
      <vt:lpstr>Слайд 27</vt:lpstr>
      <vt:lpstr>Один из самых романтических объектов на небе – Венера. Всего три светила дают такой яркий свет, что на земле видны тени – Солнце, Луна и Венера. В ее честь посвящали поэты стихи, богиня утренней звезды была покровительницей любви.</vt:lpstr>
      <vt:lpstr>В Риме она Венера, В Греции – Афродита, в Персии – Астарта, в Вавилоне – Иштар… И везде она – сама любовь. В СССР верили, что на Венере дождливый и жаркий климат, и рано или поздно там создадут счастливое колониальное общество, именно поэтому на изучение планеты в нашей стране тратились немалые средства.</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В 2009 году была опубликована карта южного полушария Венеры, составленная с помощью аппарата «Венера-экспресс». На основе данных этой карты возникли гипотезы о наличии в прошлом на Венере океанов воды и сильной тектонической активности</vt:lpstr>
      <vt:lpstr>Слайд 45</vt:lpstr>
      <vt:lpstr>Сенсацией стало то, что на Венере достаточно светло. При толщине облаков в 100 километров, облачности и высокой плотности, солнечные лучи светят также как в пасмурную погоду на Земле. Даже видны тени под камнями.</vt:lpstr>
      <vt:lpstr>Слайд 47</vt:lpstr>
      <vt:lpstr>Слайд 48</vt:lpstr>
      <vt:lpstr>Слайд 49</vt:lpstr>
      <vt:lpstr>Слайд 50</vt:lpstr>
      <vt:lpstr>Марс</vt:lpstr>
      <vt:lpstr>Марс. Римский бог войны, греческий Арес или Арей. Олицетворение жестокости, коварства.</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Евгений</dc:creator>
  <cp:lastModifiedBy>Евгений</cp:lastModifiedBy>
  <cp:revision>12</cp:revision>
  <dcterms:created xsi:type="dcterms:W3CDTF">2021-04-10T15:40:15Z</dcterms:created>
  <dcterms:modified xsi:type="dcterms:W3CDTF">2021-05-10T11:01:06Z</dcterms:modified>
</cp:coreProperties>
</file>