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slideLayouts/slideLayout13.xml" ContentType="application/vnd.openxmlformats-officedocument.presentationml.slideLayout+xml"/>
  <Override PartName="/ppt/slideLayouts/slideLayout22.xml" ContentType="application/vnd.openxmlformats-officedocument.presentationml.slideLayout+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20.xml" ContentType="application/vnd.openxmlformats-officedocument.presentationml.slideLayout+xml"/>
  <Override PartName="/ppt/slides/slide7.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s/slide66.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slides/slide64.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slideLayouts/slideLayout10.xml" ContentType="application/vnd.openxmlformats-officedocument.presentationml.slideLayout+xml"/>
  <Override PartName="/ppt/slides/slide8.xml" ContentType="application/vnd.openxmlformats-officedocument.presentationml.slide+xml"/>
  <Override PartName="/ppt/slides/slide49.xml" ContentType="application/vnd.openxmlformats-officedocument.presentationml.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sldIdLst>
    <p:sldId id="256" r:id="rId3"/>
    <p:sldId id="257" r:id="rId4"/>
    <p:sldId id="258" r:id="rId5"/>
    <p:sldId id="322" r:id="rId6"/>
    <p:sldId id="323" r:id="rId7"/>
    <p:sldId id="259" r:id="rId8"/>
    <p:sldId id="260" r:id="rId9"/>
    <p:sldId id="261" r:id="rId10"/>
    <p:sldId id="262" r:id="rId11"/>
    <p:sldId id="263" r:id="rId12"/>
    <p:sldId id="264" r:id="rId13"/>
    <p:sldId id="265" r:id="rId14"/>
    <p:sldId id="266" r:id="rId15"/>
    <p:sldId id="267" r:id="rId16"/>
    <p:sldId id="268" r:id="rId17"/>
    <p:sldId id="269" r:id="rId18"/>
    <p:sldId id="270" r:id="rId19"/>
    <p:sldId id="271" r:id="rId20"/>
    <p:sldId id="300" r:id="rId21"/>
    <p:sldId id="272" r:id="rId22"/>
    <p:sldId id="273" r:id="rId23"/>
    <p:sldId id="301" r:id="rId24"/>
    <p:sldId id="274" r:id="rId25"/>
    <p:sldId id="302" r:id="rId26"/>
    <p:sldId id="275" r:id="rId27"/>
    <p:sldId id="276" r:id="rId28"/>
    <p:sldId id="277" r:id="rId29"/>
    <p:sldId id="303" r:id="rId30"/>
    <p:sldId id="278" r:id="rId31"/>
    <p:sldId id="304" r:id="rId32"/>
    <p:sldId id="279" r:id="rId33"/>
    <p:sldId id="280" r:id="rId34"/>
    <p:sldId id="281" r:id="rId35"/>
    <p:sldId id="282" r:id="rId36"/>
    <p:sldId id="305" r:id="rId37"/>
    <p:sldId id="283" r:id="rId38"/>
    <p:sldId id="284" r:id="rId39"/>
    <p:sldId id="312" r:id="rId40"/>
    <p:sldId id="306" r:id="rId41"/>
    <p:sldId id="319" r:id="rId42"/>
    <p:sldId id="285" r:id="rId43"/>
    <p:sldId id="286" r:id="rId44"/>
    <p:sldId id="287" r:id="rId45"/>
    <p:sldId id="307" r:id="rId46"/>
    <p:sldId id="289" r:id="rId47"/>
    <p:sldId id="309" r:id="rId48"/>
    <p:sldId id="314" r:id="rId49"/>
    <p:sldId id="288" r:id="rId50"/>
    <p:sldId id="290" r:id="rId51"/>
    <p:sldId id="308" r:id="rId52"/>
    <p:sldId id="311" r:id="rId53"/>
    <p:sldId id="310" r:id="rId54"/>
    <p:sldId id="320" r:id="rId55"/>
    <p:sldId id="291" r:id="rId56"/>
    <p:sldId id="292" r:id="rId57"/>
    <p:sldId id="293" r:id="rId58"/>
    <p:sldId id="313" r:id="rId59"/>
    <p:sldId id="294" r:id="rId60"/>
    <p:sldId id="316" r:id="rId61"/>
    <p:sldId id="315" r:id="rId62"/>
    <p:sldId id="317" r:id="rId63"/>
    <p:sldId id="296" r:id="rId64"/>
    <p:sldId id="297" r:id="rId65"/>
    <p:sldId id="298" r:id="rId66"/>
    <p:sldId id="299" r:id="rId67"/>
    <p:sldId id="321" r:id="rId68"/>
    <p:sldId id="318" r:id="rId69"/>
  </p:sldIdLst>
  <p:sldSz cx="9144000" cy="6858000" type="screen4x3"/>
  <p:notesSz cx="6858000" cy="9144000"/>
  <p:defaultTextStyle>
    <a:defPPr>
      <a:defRPr lang="en-US"/>
    </a:defPPr>
    <a:lvl1pPr marL="0" algn="l" defTabSz="914400" rtl="0" latinLnBrk="0">
      <a:defRPr sz="1800" kern="1200">
        <a:solidFill>
          <a:schemeClr val="tx1"/>
        </a:solidFill>
        <a:latin typeface="+mn-lt"/>
        <a:ea typeface="+mn-ea"/>
        <a:cs typeface="+mn-cs"/>
      </a:defRPr>
    </a:lvl1pPr>
    <a:lvl2pPr marL="457200" algn="l" defTabSz="914400" rtl="0" latinLnBrk="0">
      <a:defRPr sz="1800" kern="1200">
        <a:solidFill>
          <a:schemeClr val="tx1"/>
        </a:solidFill>
        <a:latin typeface="+mn-lt"/>
        <a:ea typeface="+mn-ea"/>
        <a:cs typeface="+mn-cs"/>
      </a:defRPr>
    </a:lvl2pPr>
    <a:lvl3pPr marL="914400" algn="l" defTabSz="914400" rtl="0" latinLnBrk="0">
      <a:defRPr sz="1800" kern="1200">
        <a:solidFill>
          <a:schemeClr val="tx1"/>
        </a:solidFill>
        <a:latin typeface="+mn-lt"/>
        <a:ea typeface="+mn-ea"/>
        <a:cs typeface="+mn-cs"/>
      </a:defRPr>
    </a:lvl3pPr>
    <a:lvl4pPr marL="1371600" algn="l" defTabSz="914400" rtl="0" latinLnBrk="0">
      <a:defRPr sz="1800" kern="1200">
        <a:solidFill>
          <a:schemeClr val="tx1"/>
        </a:solidFill>
        <a:latin typeface="+mn-lt"/>
        <a:ea typeface="+mn-ea"/>
        <a:cs typeface="+mn-cs"/>
      </a:defRPr>
    </a:lvl4pPr>
    <a:lvl5pPr marL="1828800" algn="l" defTabSz="914400" rtl="0" latinLnBrk="0">
      <a:defRPr sz="1800" kern="1200">
        <a:solidFill>
          <a:schemeClr val="tx1"/>
        </a:solidFill>
        <a:latin typeface="+mn-lt"/>
        <a:ea typeface="+mn-ea"/>
        <a:cs typeface="+mn-cs"/>
      </a:defRPr>
    </a:lvl5pPr>
    <a:lvl6pPr marL="2286000" algn="l" defTabSz="914400" rtl="0" latinLnBrk="0">
      <a:defRPr sz="1800" kern="1200">
        <a:solidFill>
          <a:schemeClr val="tx1"/>
        </a:solidFill>
        <a:latin typeface="+mn-lt"/>
        <a:ea typeface="+mn-ea"/>
        <a:cs typeface="+mn-cs"/>
      </a:defRPr>
    </a:lvl6pPr>
    <a:lvl7pPr marL="2743200" algn="l" defTabSz="914400" rtl="0" latinLnBrk="0">
      <a:defRPr sz="1800" kern="1200">
        <a:solidFill>
          <a:schemeClr val="tx1"/>
        </a:solidFill>
        <a:latin typeface="+mn-lt"/>
        <a:ea typeface="+mn-ea"/>
        <a:cs typeface="+mn-cs"/>
      </a:defRPr>
    </a:lvl7pPr>
    <a:lvl8pPr marL="3200400" algn="l" defTabSz="914400" rtl="0" latinLnBrk="0">
      <a:defRPr sz="1800" kern="1200">
        <a:solidFill>
          <a:schemeClr val="tx1"/>
        </a:solidFill>
        <a:latin typeface="+mn-lt"/>
        <a:ea typeface="+mn-ea"/>
        <a:cs typeface="+mn-cs"/>
      </a:defRPr>
    </a:lvl8pPr>
    <a:lvl9pPr marL="3657600" algn="l" defTabSz="914400" rtl="0" latinLnBrk="0">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45" d="100"/>
          <a:sy n="45" d="100"/>
        </p:scale>
        <p:origin x="-1230" y="-90"/>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slide" Target="slides/slide53.xml"/><Relationship Id="rId63" Type="http://schemas.openxmlformats.org/officeDocument/2006/relationships/slide" Target="slides/slide61.xml"/><Relationship Id="rId68" Type="http://schemas.openxmlformats.org/officeDocument/2006/relationships/slide" Target="slides/slide66.xml"/><Relationship Id="rId7" Type="http://schemas.openxmlformats.org/officeDocument/2006/relationships/slide" Target="slides/slide5.xml"/><Relationship Id="rId71"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slide" Target="slides/slide56.xml"/><Relationship Id="rId66" Type="http://schemas.openxmlformats.org/officeDocument/2006/relationships/slide" Target="slides/slide64.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61" Type="http://schemas.openxmlformats.org/officeDocument/2006/relationships/slide" Target="slides/slide59.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73"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slide" Target="slides/slide62.xml"/><Relationship Id="rId69" Type="http://schemas.openxmlformats.org/officeDocument/2006/relationships/slide" Target="slides/slide67.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theme" Target="theme/theme1.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slide" Target="slides/slide65.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slide" Target="slides/slide60.xml"/><Relationship Id="rId7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7EAF463A-BC7C-46EE-9F1E-7F377CCA4891}" type="datetimeFigureOut">
              <a:rPr lang="en-US" smtClean="0"/>
              <a:pPr/>
              <a:t>5/25/2021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483448D-3A78-4528-A469-B745A65DA480}"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EAF463A-BC7C-46EE-9F1E-7F377CCA4891}" type="datetimeFigureOut">
              <a:rPr lang="en-US" smtClean="0"/>
              <a:pPr/>
              <a:t>5/25/2021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483448D-3A78-4528-A469-B745A65DA480}"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add title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EAF463A-BC7C-46EE-9F1E-7F377CCA4891}" type="datetimeFigureOut">
              <a:rPr lang="en-US" smtClean="0"/>
              <a:pPr/>
              <a:t>5/25/2021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483448D-3A78-4528-A469-B745A65DA480}" type="slidenum">
              <a:rPr lang="en-US" smtClean="0"/>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B4C71EC6-210F-42DE-9C53-41977AD35B3D}" type="datetimeFigureOut">
              <a:rPr lang="ru-RU" smtClean="0">
                <a:solidFill>
                  <a:prstClr val="black">
                    <a:tint val="75000"/>
                  </a:prstClr>
                </a:solidFill>
              </a:rPr>
              <a:pPr/>
              <a:t>25.05.21</a:t>
            </a:fld>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p>
            <a:fld id="{B19B0651-EE4F-4900-A07F-96A6BFA9D0F0}" type="slidenum">
              <a:rPr lang="ru-RU" smtClean="0">
                <a:solidFill>
                  <a:prstClr val="black">
                    <a:tint val="75000"/>
                  </a:prstClr>
                </a:solidFill>
              </a:rPr>
              <a:pPr/>
              <a:t>‹#›</a:t>
            </a:fld>
            <a:endParaRPr lang="ru-RU">
              <a:solidFill>
                <a:prstClr val="black">
                  <a:tint val="75000"/>
                </a:prstClr>
              </a:solidFill>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B4C71EC6-210F-42DE-9C53-41977AD35B3D}" type="datetimeFigureOut">
              <a:rPr lang="ru-RU" smtClean="0">
                <a:solidFill>
                  <a:prstClr val="black">
                    <a:tint val="75000"/>
                  </a:prstClr>
                </a:solidFill>
              </a:rPr>
              <a:pPr/>
              <a:t>25.05.21</a:t>
            </a:fld>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p>
            <a:fld id="{B19B0651-EE4F-4900-A07F-96A6BFA9D0F0}" type="slidenum">
              <a:rPr lang="ru-RU" smtClean="0">
                <a:solidFill>
                  <a:prstClr val="black">
                    <a:tint val="75000"/>
                  </a:prstClr>
                </a:solidFill>
              </a:rPr>
              <a:pPr/>
              <a:t>‹#›</a:t>
            </a:fld>
            <a:endParaRPr lang="ru-RU">
              <a:solidFill>
                <a:prstClr val="black">
                  <a:tint val="75000"/>
                </a:prstClr>
              </a:solidFill>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B4C71EC6-210F-42DE-9C53-41977AD35B3D}" type="datetimeFigureOut">
              <a:rPr lang="ru-RU" smtClean="0">
                <a:solidFill>
                  <a:prstClr val="black">
                    <a:tint val="75000"/>
                  </a:prstClr>
                </a:solidFill>
              </a:rPr>
              <a:pPr/>
              <a:t>25.05.21</a:t>
            </a:fld>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p>
            <a:fld id="{B19B0651-EE4F-4900-A07F-96A6BFA9D0F0}" type="slidenum">
              <a:rPr lang="ru-RU" smtClean="0">
                <a:solidFill>
                  <a:prstClr val="black">
                    <a:tint val="75000"/>
                  </a:prstClr>
                </a:solidFill>
              </a:rPr>
              <a:pPr/>
              <a:t>‹#›</a:t>
            </a:fld>
            <a:endParaRPr lang="ru-RU">
              <a:solidFill>
                <a:prstClr val="black">
                  <a:tint val="75000"/>
                </a:prstClr>
              </a:solidFill>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B4C71EC6-210F-42DE-9C53-41977AD35B3D}" type="datetimeFigureOut">
              <a:rPr lang="ru-RU" smtClean="0">
                <a:solidFill>
                  <a:prstClr val="black">
                    <a:tint val="75000"/>
                  </a:prstClr>
                </a:solidFill>
              </a:rPr>
              <a:pPr/>
              <a:t>25.05.21</a:t>
            </a:fld>
            <a:endParaRPr lang="ru-RU">
              <a:solidFill>
                <a:prstClr val="black">
                  <a:tint val="75000"/>
                </a:prstClr>
              </a:solidFill>
            </a:endParaRPr>
          </a:p>
        </p:txBody>
      </p:sp>
      <p:sp>
        <p:nvSpPr>
          <p:cNvPr id="6" name="Нижний колонтитул 5"/>
          <p:cNvSpPr>
            <a:spLocks noGrp="1"/>
          </p:cNvSpPr>
          <p:nvPr>
            <p:ph type="ftr" sz="quarter" idx="11"/>
          </p:nvPr>
        </p:nvSpPr>
        <p:spPr/>
        <p:txBody>
          <a:bodyPr/>
          <a:lstStyle/>
          <a:p>
            <a:endParaRPr lang="ru-RU">
              <a:solidFill>
                <a:prstClr val="black">
                  <a:tint val="75000"/>
                </a:prstClr>
              </a:solidFill>
            </a:endParaRPr>
          </a:p>
        </p:txBody>
      </p:sp>
      <p:sp>
        <p:nvSpPr>
          <p:cNvPr id="7" name="Номер слайда 6"/>
          <p:cNvSpPr>
            <a:spLocks noGrp="1"/>
          </p:cNvSpPr>
          <p:nvPr>
            <p:ph type="sldNum" sz="quarter" idx="12"/>
          </p:nvPr>
        </p:nvSpPr>
        <p:spPr/>
        <p:txBody>
          <a:bodyPr/>
          <a:lstStyle/>
          <a:p>
            <a:fld id="{B19B0651-EE4F-4900-A07F-96A6BFA9D0F0}" type="slidenum">
              <a:rPr lang="ru-RU" smtClean="0">
                <a:solidFill>
                  <a:prstClr val="black">
                    <a:tint val="75000"/>
                  </a:prstClr>
                </a:solidFill>
              </a:rPr>
              <a:pPr/>
              <a:t>‹#›</a:t>
            </a:fld>
            <a:endParaRPr lang="ru-RU">
              <a:solidFill>
                <a:prstClr val="black">
                  <a:tint val="75000"/>
                </a:prstClr>
              </a:solidFill>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B4C71EC6-210F-42DE-9C53-41977AD35B3D}" type="datetimeFigureOut">
              <a:rPr lang="ru-RU" smtClean="0">
                <a:solidFill>
                  <a:prstClr val="black">
                    <a:tint val="75000"/>
                  </a:prstClr>
                </a:solidFill>
              </a:rPr>
              <a:pPr/>
              <a:t>25.05.21</a:t>
            </a:fld>
            <a:endParaRPr lang="ru-RU">
              <a:solidFill>
                <a:prstClr val="black">
                  <a:tint val="75000"/>
                </a:prstClr>
              </a:solidFill>
            </a:endParaRPr>
          </a:p>
        </p:txBody>
      </p:sp>
      <p:sp>
        <p:nvSpPr>
          <p:cNvPr id="8" name="Нижний колонтитул 7"/>
          <p:cNvSpPr>
            <a:spLocks noGrp="1"/>
          </p:cNvSpPr>
          <p:nvPr>
            <p:ph type="ftr" sz="quarter" idx="11"/>
          </p:nvPr>
        </p:nvSpPr>
        <p:spPr/>
        <p:txBody>
          <a:bodyPr/>
          <a:lstStyle/>
          <a:p>
            <a:endParaRPr lang="ru-RU">
              <a:solidFill>
                <a:prstClr val="black">
                  <a:tint val="75000"/>
                </a:prstClr>
              </a:solidFill>
            </a:endParaRPr>
          </a:p>
        </p:txBody>
      </p:sp>
      <p:sp>
        <p:nvSpPr>
          <p:cNvPr id="9" name="Номер слайда 8"/>
          <p:cNvSpPr>
            <a:spLocks noGrp="1"/>
          </p:cNvSpPr>
          <p:nvPr>
            <p:ph type="sldNum" sz="quarter" idx="12"/>
          </p:nvPr>
        </p:nvSpPr>
        <p:spPr/>
        <p:txBody>
          <a:bodyPr/>
          <a:lstStyle/>
          <a:p>
            <a:fld id="{B19B0651-EE4F-4900-A07F-96A6BFA9D0F0}" type="slidenum">
              <a:rPr lang="ru-RU" smtClean="0">
                <a:solidFill>
                  <a:prstClr val="black">
                    <a:tint val="75000"/>
                  </a:prstClr>
                </a:solidFill>
              </a:rPr>
              <a:pPr/>
              <a:t>‹#›</a:t>
            </a:fld>
            <a:endParaRPr lang="ru-RU">
              <a:solidFill>
                <a:prstClr val="black">
                  <a:tint val="75000"/>
                </a:prstClr>
              </a:solidFill>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B4C71EC6-210F-42DE-9C53-41977AD35B3D}" type="datetimeFigureOut">
              <a:rPr lang="ru-RU" smtClean="0">
                <a:solidFill>
                  <a:prstClr val="black">
                    <a:tint val="75000"/>
                  </a:prstClr>
                </a:solidFill>
              </a:rPr>
              <a:pPr/>
              <a:t>25.05.21</a:t>
            </a:fld>
            <a:endParaRPr lang="ru-RU">
              <a:solidFill>
                <a:prstClr val="black">
                  <a:tint val="75000"/>
                </a:prstClr>
              </a:solidFill>
            </a:endParaRPr>
          </a:p>
        </p:txBody>
      </p:sp>
      <p:sp>
        <p:nvSpPr>
          <p:cNvPr id="4" name="Нижний колонтитул 3"/>
          <p:cNvSpPr>
            <a:spLocks noGrp="1"/>
          </p:cNvSpPr>
          <p:nvPr>
            <p:ph type="ftr" sz="quarter" idx="11"/>
          </p:nvPr>
        </p:nvSpPr>
        <p:spPr/>
        <p:txBody>
          <a:bodyPr/>
          <a:lstStyle/>
          <a:p>
            <a:endParaRPr lang="ru-RU">
              <a:solidFill>
                <a:prstClr val="black">
                  <a:tint val="75000"/>
                </a:prstClr>
              </a:solidFill>
            </a:endParaRPr>
          </a:p>
        </p:txBody>
      </p:sp>
      <p:sp>
        <p:nvSpPr>
          <p:cNvPr id="5" name="Номер слайда 4"/>
          <p:cNvSpPr>
            <a:spLocks noGrp="1"/>
          </p:cNvSpPr>
          <p:nvPr>
            <p:ph type="sldNum" sz="quarter" idx="12"/>
          </p:nvPr>
        </p:nvSpPr>
        <p:spPr/>
        <p:txBody>
          <a:bodyPr/>
          <a:lstStyle/>
          <a:p>
            <a:fld id="{B19B0651-EE4F-4900-A07F-96A6BFA9D0F0}" type="slidenum">
              <a:rPr lang="ru-RU" smtClean="0">
                <a:solidFill>
                  <a:prstClr val="black">
                    <a:tint val="75000"/>
                  </a:prstClr>
                </a:solidFill>
              </a:rPr>
              <a:pPr/>
              <a:t>‹#›</a:t>
            </a:fld>
            <a:endParaRPr lang="ru-RU">
              <a:solidFill>
                <a:prstClr val="black">
                  <a:tint val="75000"/>
                </a:prstClr>
              </a:solidFill>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B4C71EC6-210F-42DE-9C53-41977AD35B3D}" type="datetimeFigureOut">
              <a:rPr lang="ru-RU" smtClean="0">
                <a:solidFill>
                  <a:prstClr val="black">
                    <a:tint val="75000"/>
                  </a:prstClr>
                </a:solidFill>
              </a:rPr>
              <a:pPr/>
              <a:t>25.05.21</a:t>
            </a:fld>
            <a:endParaRPr lang="ru-RU">
              <a:solidFill>
                <a:prstClr val="black">
                  <a:tint val="75000"/>
                </a:prstClr>
              </a:solidFill>
            </a:endParaRPr>
          </a:p>
        </p:txBody>
      </p:sp>
      <p:sp>
        <p:nvSpPr>
          <p:cNvPr id="3" name="Нижний колонтитул 2"/>
          <p:cNvSpPr>
            <a:spLocks noGrp="1"/>
          </p:cNvSpPr>
          <p:nvPr>
            <p:ph type="ftr" sz="quarter" idx="11"/>
          </p:nvPr>
        </p:nvSpPr>
        <p:spPr/>
        <p:txBody>
          <a:bodyPr/>
          <a:lstStyle/>
          <a:p>
            <a:endParaRPr lang="ru-RU">
              <a:solidFill>
                <a:prstClr val="black">
                  <a:tint val="75000"/>
                </a:prstClr>
              </a:solidFill>
            </a:endParaRPr>
          </a:p>
        </p:txBody>
      </p:sp>
      <p:sp>
        <p:nvSpPr>
          <p:cNvPr id="4" name="Номер слайда 3"/>
          <p:cNvSpPr>
            <a:spLocks noGrp="1"/>
          </p:cNvSpPr>
          <p:nvPr>
            <p:ph type="sldNum" sz="quarter" idx="12"/>
          </p:nvPr>
        </p:nvSpPr>
        <p:spPr/>
        <p:txBody>
          <a:bodyPr/>
          <a:lstStyle/>
          <a:p>
            <a:fld id="{B19B0651-EE4F-4900-A07F-96A6BFA9D0F0}" type="slidenum">
              <a:rPr lang="ru-RU" smtClean="0">
                <a:solidFill>
                  <a:prstClr val="black">
                    <a:tint val="75000"/>
                  </a:prstClr>
                </a:solidFill>
              </a:rPr>
              <a:pPr/>
              <a:t>‹#›</a:t>
            </a:fld>
            <a:endParaRPr lang="ru-RU">
              <a:solidFill>
                <a:prstClr val="black">
                  <a:tint val="75000"/>
                </a:prstClr>
              </a:solidFill>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B4C71EC6-210F-42DE-9C53-41977AD35B3D}" type="datetimeFigureOut">
              <a:rPr lang="ru-RU" smtClean="0">
                <a:solidFill>
                  <a:prstClr val="black">
                    <a:tint val="75000"/>
                  </a:prstClr>
                </a:solidFill>
              </a:rPr>
              <a:pPr/>
              <a:t>25.05.21</a:t>
            </a:fld>
            <a:endParaRPr lang="ru-RU">
              <a:solidFill>
                <a:prstClr val="black">
                  <a:tint val="75000"/>
                </a:prstClr>
              </a:solidFill>
            </a:endParaRPr>
          </a:p>
        </p:txBody>
      </p:sp>
      <p:sp>
        <p:nvSpPr>
          <p:cNvPr id="6" name="Нижний колонтитул 5"/>
          <p:cNvSpPr>
            <a:spLocks noGrp="1"/>
          </p:cNvSpPr>
          <p:nvPr>
            <p:ph type="ftr" sz="quarter" idx="11"/>
          </p:nvPr>
        </p:nvSpPr>
        <p:spPr/>
        <p:txBody>
          <a:bodyPr/>
          <a:lstStyle/>
          <a:p>
            <a:endParaRPr lang="ru-RU">
              <a:solidFill>
                <a:prstClr val="black">
                  <a:tint val="75000"/>
                </a:prstClr>
              </a:solidFill>
            </a:endParaRPr>
          </a:p>
        </p:txBody>
      </p:sp>
      <p:sp>
        <p:nvSpPr>
          <p:cNvPr id="7" name="Номер слайда 6"/>
          <p:cNvSpPr>
            <a:spLocks noGrp="1"/>
          </p:cNvSpPr>
          <p:nvPr>
            <p:ph type="sldNum" sz="quarter" idx="12"/>
          </p:nvPr>
        </p:nvSpPr>
        <p:spPr/>
        <p:txBody>
          <a:bodyPr/>
          <a:lstStyle/>
          <a:p>
            <a:fld id="{B19B0651-EE4F-4900-A07F-96A6BFA9D0F0}" type="slidenum">
              <a:rPr lang="ru-RU" smtClean="0">
                <a:solidFill>
                  <a:prstClr val="black">
                    <a:tint val="75000"/>
                  </a:prstClr>
                </a:solidFill>
              </a:rPr>
              <a:pPr/>
              <a:t>‹#›</a:t>
            </a:fld>
            <a:endParaRPr lang="ru-RU">
              <a:solidFill>
                <a:prstClr val="black">
                  <a:tint val="75000"/>
                </a:prstClr>
              </a:solidFill>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EAF463A-BC7C-46EE-9F1E-7F377CCA4891}" type="datetimeFigureOut">
              <a:rPr lang="en-US" smtClean="0"/>
              <a:pPr/>
              <a:t>5/25/2021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483448D-3A78-4528-A469-B745A65DA480}" type="slidenum">
              <a:rPr lang="en-US" smtClean="0"/>
              <a:pPr/>
              <a:t>‹#›</a:t>
            </a:fld>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B4C71EC6-210F-42DE-9C53-41977AD35B3D}" type="datetimeFigureOut">
              <a:rPr lang="ru-RU" smtClean="0">
                <a:solidFill>
                  <a:prstClr val="black">
                    <a:tint val="75000"/>
                  </a:prstClr>
                </a:solidFill>
              </a:rPr>
              <a:pPr/>
              <a:t>25.05.21</a:t>
            </a:fld>
            <a:endParaRPr lang="ru-RU">
              <a:solidFill>
                <a:prstClr val="black">
                  <a:tint val="75000"/>
                </a:prstClr>
              </a:solidFill>
            </a:endParaRPr>
          </a:p>
        </p:txBody>
      </p:sp>
      <p:sp>
        <p:nvSpPr>
          <p:cNvPr id="6" name="Нижний колонтитул 5"/>
          <p:cNvSpPr>
            <a:spLocks noGrp="1"/>
          </p:cNvSpPr>
          <p:nvPr>
            <p:ph type="ftr" sz="quarter" idx="11"/>
          </p:nvPr>
        </p:nvSpPr>
        <p:spPr/>
        <p:txBody>
          <a:bodyPr/>
          <a:lstStyle/>
          <a:p>
            <a:endParaRPr lang="ru-RU">
              <a:solidFill>
                <a:prstClr val="black">
                  <a:tint val="75000"/>
                </a:prstClr>
              </a:solidFill>
            </a:endParaRPr>
          </a:p>
        </p:txBody>
      </p:sp>
      <p:sp>
        <p:nvSpPr>
          <p:cNvPr id="7" name="Номер слайда 6"/>
          <p:cNvSpPr>
            <a:spLocks noGrp="1"/>
          </p:cNvSpPr>
          <p:nvPr>
            <p:ph type="sldNum" sz="quarter" idx="12"/>
          </p:nvPr>
        </p:nvSpPr>
        <p:spPr/>
        <p:txBody>
          <a:bodyPr/>
          <a:lstStyle/>
          <a:p>
            <a:fld id="{B19B0651-EE4F-4900-A07F-96A6BFA9D0F0}" type="slidenum">
              <a:rPr lang="ru-RU" smtClean="0">
                <a:solidFill>
                  <a:prstClr val="black">
                    <a:tint val="75000"/>
                  </a:prstClr>
                </a:solidFill>
              </a:rPr>
              <a:pPr/>
              <a:t>‹#›</a:t>
            </a:fld>
            <a:endParaRPr lang="ru-RU">
              <a:solidFill>
                <a:prstClr val="black">
                  <a:tint val="75000"/>
                </a:prstClr>
              </a:solidFill>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B4C71EC6-210F-42DE-9C53-41977AD35B3D}" type="datetimeFigureOut">
              <a:rPr lang="ru-RU" smtClean="0">
                <a:solidFill>
                  <a:prstClr val="black">
                    <a:tint val="75000"/>
                  </a:prstClr>
                </a:solidFill>
              </a:rPr>
              <a:pPr/>
              <a:t>25.05.21</a:t>
            </a:fld>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p>
            <a:fld id="{B19B0651-EE4F-4900-A07F-96A6BFA9D0F0}" type="slidenum">
              <a:rPr lang="ru-RU" smtClean="0">
                <a:solidFill>
                  <a:prstClr val="black">
                    <a:tint val="75000"/>
                  </a:prstClr>
                </a:solidFill>
              </a:rPr>
              <a:pPr/>
              <a:t>‹#›</a:t>
            </a:fld>
            <a:endParaRPr lang="ru-RU">
              <a:solidFill>
                <a:prstClr val="black">
                  <a:tint val="75000"/>
                </a:prstClr>
              </a:solidFill>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B4C71EC6-210F-42DE-9C53-41977AD35B3D}" type="datetimeFigureOut">
              <a:rPr lang="ru-RU" smtClean="0">
                <a:solidFill>
                  <a:prstClr val="black">
                    <a:tint val="75000"/>
                  </a:prstClr>
                </a:solidFill>
              </a:rPr>
              <a:pPr/>
              <a:t>25.05.21</a:t>
            </a:fld>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p>
            <a:fld id="{B19B0651-EE4F-4900-A07F-96A6BFA9D0F0}" type="slidenum">
              <a:rPr lang="ru-RU" smtClean="0">
                <a:solidFill>
                  <a:prstClr val="black">
                    <a:tint val="75000"/>
                  </a:prstClr>
                </a:solidFill>
              </a:rPr>
              <a:pPr/>
              <a:t>‹#›</a:t>
            </a:fld>
            <a:endParaRPr lang="ru-RU">
              <a:solidFill>
                <a:prstClr val="black">
                  <a:tint val="75000"/>
                </a:prstClr>
              </a:solidFill>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7EAF463A-BC7C-46EE-9F1E-7F377CCA4891}" type="datetimeFigureOut">
              <a:rPr lang="en-US" smtClean="0"/>
              <a:pPr/>
              <a:t>5/25/2021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483448D-3A78-4528-A469-B745A65DA480}"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7EAF463A-BC7C-46EE-9F1E-7F377CCA4891}" type="datetimeFigureOut">
              <a:rPr lang="en-US" smtClean="0"/>
              <a:pPr/>
              <a:t>5/25/2021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483448D-3A78-4528-A469-B745A65DA480}"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7EAF463A-BC7C-46EE-9F1E-7F377CCA4891}" type="datetimeFigureOut">
              <a:rPr lang="en-US" smtClean="0"/>
              <a:pPr/>
              <a:t>5/25/2021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A483448D-3A78-4528-A469-B745A65DA480}"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7EAF463A-BC7C-46EE-9F1E-7F377CCA4891}" type="datetimeFigureOut">
              <a:rPr lang="en-US" smtClean="0"/>
              <a:pPr/>
              <a:t>5/25/2021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A483448D-3A78-4528-A469-B745A65DA480}"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EAF463A-BC7C-46EE-9F1E-7F377CCA4891}" type="datetimeFigureOut">
              <a:rPr lang="en-US" smtClean="0"/>
              <a:pPr/>
              <a:t>5/25/2021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A483448D-3A78-4528-A469-B745A65DA480}"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EAF463A-BC7C-46EE-9F1E-7F377CCA4891}" type="datetimeFigureOut">
              <a:rPr lang="en-US" smtClean="0"/>
              <a:pPr/>
              <a:t>5/25/2021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483448D-3A78-4528-A469-B745A65DA480}"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EAF463A-BC7C-46EE-9F1E-7F377CCA4891}" type="datetimeFigureOut">
              <a:rPr lang="en-US" smtClean="0"/>
              <a:pPr/>
              <a:t>5/25/2021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483448D-3A78-4528-A469-B745A65DA480}"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jpe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EAF463A-BC7C-46EE-9F1E-7F377CCA4891}" type="datetimeFigureOut">
              <a:rPr lang="en-US" smtClean="0"/>
              <a:pPr/>
              <a:t>5/25/2021</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483448D-3A78-4528-A469-B745A65DA480}"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latinLnBrk="0">
        <a:spcBef>
          <a:spcPct val="0"/>
        </a:spcBef>
        <a:buNone/>
        <a:defRPr sz="4400" kern="1200">
          <a:solidFill>
            <a:schemeClr val="tx1"/>
          </a:solidFill>
          <a:latin typeface="+mj-lt"/>
          <a:ea typeface="+mj-ea"/>
          <a:cs typeface="+mj-cs"/>
        </a:defRPr>
      </a:lvl1pPr>
    </p:titleStyle>
    <p:bodyStyle>
      <a:lvl1pPr marL="342900" indent="-342900" algn="l" defTabSz="914400" rtl="0" latinLnBrk="0">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latinLnBrk="0">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latinLnBrk="0">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latinLnBrk="0">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latinLnBrk="0">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latinLnBrk="0">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latinLnBrk="0">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latinLnBrk="0">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latinLnBrk="0">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latinLnBrk="0">
        <a:defRPr sz="1800" kern="1200">
          <a:solidFill>
            <a:schemeClr val="tx1"/>
          </a:solidFill>
          <a:latin typeface="+mn-lt"/>
          <a:ea typeface="+mn-ea"/>
          <a:cs typeface="+mn-cs"/>
        </a:defRPr>
      </a:lvl1pPr>
      <a:lvl2pPr marL="457200" algn="l" defTabSz="914400" rtl="0" latinLnBrk="0">
        <a:defRPr sz="1800" kern="1200">
          <a:solidFill>
            <a:schemeClr val="tx1"/>
          </a:solidFill>
          <a:latin typeface="+mn-lt"/>
          <a:ea typeface="+mn-ea"/>
          <a:cs typeface="+mn-cs"/>
        </a:defRPr>
      </a:lvl2pPr>
      <a:lvl3pPr marL="914400" algn="l" defTabSz="914400" rtl="0" latinLnBrk="0">
        <a:defRPr sz="1800" kern="1200">
          <a:solidFill>
            <a:schemeClr val="tx1"/>
          </a:solidFill>
          <a:latin typeface="+mn-lt"/>
          <a:ea typeface="+mn-ea"/>
          <a:cs typeface="+mn-cs"/>
        </a:defRPr>
      </a:lvl3pPr>
      <a:lvl4pPr marL="1371600" algn="l" defTabSz="914400" rtl="0" latinLnBrk="0">
        <a:defRPr sz="1800" kern="1200">
          <a:solidFill>
            <a:schemeClr val="tx1"/>
          </a:solidFill>
          <a:latin typeface="+mn-lt"/>
          <a:ea typeface="+mn-ea"/>
          <a:cs typeface="+mn-cs"/>
        </a:defRPr>
      </a:lvl4pPr>
      <a:lvl5pPr marL="1828800" algn="l" defTabSz="914400" rtl="0" latinLnBrk="0">
        <a:defRPr sz="1800" kern="1200">
          <a:solidFill>
            <a:schemeClr val="tx1"/>
          </a:solidFill>
          <a:latin typeface="+mn-lt"/>
          <a:ea typeface="+mn-ea"/>
          <a:cs typeface="+mn-cs"/>
        </a:defRPr>
      </a:lvl5pPr>
      <a:lvl6pPr marL="2286000" algn="l" defTabSz="914400" rtl="0" latinLnBrk="0">
        <a:defRPr sz="1800" kern="1200">
          <a:solidFill>
            <a:schemeClr val="tx1"/>
          </a:solidFill>
          <a:latin typeface="+mn-lt"/>
          <a:ea typeface="+mn-ea"/>
          <a:cs typeface="+mn-cs"/>
        </a:defRPr>
      </a:lvl6pPr>
      <a:lvl7pPr marL="2743200" algn="l" defTabSz="914400" rtl="0" latinLnBrk="0">
        <a:defRPr sz="1800" kern="1200">
          <a:solidFill>
            <a:schemeClr val="tx1"/>
          </a:solidFill>
          <a:latin typeface="+mn-lt"/>
          <a:ea typeface="+mn-ea"/>
          <a:cs typeface="+mn-cs"/>
        </a:defRPr>
      </a:lvl7pPr>
      <a:lvl8pPr marL="3200400" algn="l" defTabSz="914400" rtl="0" latinLnBrk="0">
        <a:defRPr sz="1800" kern="1200">
          <a:solidFill>
            <a:schemeClr val="tx1"/>
          </a:solidFill>
          <a:latin typeface="+mn-lt"/>
          <a:ea typeface="+mn-ea"/>
          <a:cs typeface="+mn-cs"/>
        </a:defRPr>
      </a:lvl8pPr>
      <a:lvl9pPr marL="3657600" algn="l" defTabSz="914400" rtl="0" latinLnBrk="0">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dpi="0" rotWithShape="1">
          <a:blip r:embed="rId13" cstate="email">
            <a:lum/>
            <a:extLst>
              <a:ext uri="{28A0092B-C50C-407E-A947-70E740481C1C}">
                <a14:useLocalDpi xmlns=""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4C71EC6-210F-42DE-9C53-41977AD35B3D}" type="datetimeFigureOut">
              <a:rPr lang="ru-RU" smtClean="0">
                <a:solidFill>
                  <a:prstClr val="black">
                    <a:tint val="75000"/>
                  </a:prstClr>
                </a:solidFill>
              </a:rPr>
              <a:pPr/>
              <a:t>25.05.21</a:t>
            </a:fld>
            <a:endParaRPr lang="ru-RU">
              <a:solidFill>
                <a:prstClr val="black">
                  <a:tint val="75000"/>
                </a:prstClr>
              </a:solidFill>
            </a:endParaRPr>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solidFill>
                <a:prstClr val="black">
                  <a:tint val="75000"/>
                </a:prstClr>
              </a:solidFill>
            </a:endParaRPr>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19B0651-EE4F-4900-A07F-96A6BFA9D0F0}" type="slidenum">
              <a:rPr lang="ru-RU" smtClean="0">
                <a:solidFill>
                  <a:prstClr val="black">
                    <a:tint val="75000"/>
                  </a:prstClr>
                </a:solidFill>
              </a:rPr>
              <a:pPr/>
              <a:t>‹#›</a:t>
            </a:fld>
            <a:endParaRPr lang="ru-RU">
              <a:solidFill>
                <a:prstClr val="black">
                  <a:tint val="75000"/>
                </a:prstClr>
              </a:solidFill>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jpe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7.xml"/><Relationship Id="rId4" Type="http://schemas.openxmlformats.org/officeDocument/2006/relationships/image" Target="../media/image6.jpeg"/></Relationships>
</file>

<file path=ppt/slides/_rels/slide30.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image" Target="../media/image43.jpeg"/><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3.xml"/></Relationships>
</file>

<file path=ppt/slides/_rels/slide40.xml.rels><?xml version="1.0" encoding="UTF-8" standalone="yes"?>
<Relationships xmlns="http://schemas.openxmlformats.org/package/2006/relationships"><Relationship Id="rId2" Type="http://schemas.openxmlformats.org/officeDocument/2006/relationships/image" Target="../media/image45.jpeg"/><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2" Type="http://schemas.openxmlformats.org/officeDocument/2006/relationships/image" Target="../media/image46.jpeg"/><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image" Target="../media/image47.jpeg"/><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2" Type="http://schemas.openxmlformats.org/officeDocument/2006/relationships/image" Target="../media/image48.jpeg"/><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2" Type="http://schemas.openxmlformats.org/officeDocument/2006/relationships/image" Target="../media/image49.jpeg"/><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2" Type="http://schemas.openxmlformats.org/officeDocument/2006/relationships/image" Target="../media/image51.jpeg"/><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2" Type="http://schemas.openxmlformats.org/officeDocument/2006/relationships/image" Target="../media/image53.jpeg"/><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3.xml"/></Relationships>
</file>

<file path=ppt/slides/_rels/slide50.xml.rels><?xml version="1.0" encoding="UTF-8" standalone="yes"?>
<Relationships xmlns="http://schemas.openxmlformats.org/package/2006/relationships"><Relationship Id="rId2" Type="http://schemas.openxmlformats.org/officeDocument/2006/relationships/image" Target="../media/image55.jpeg"/><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3" Type="http://schemas.openxmlformats.org/officeDocument/2006/relationships/image" Target="../media/image56.jpeg"/><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2" Type="http://schemas.openxmlformats.org/officeDocument/2006/relationships/image" Target="../media/image57.jpeg"/><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2" Type="http://schemas.openxmlformats.org/officeDocument/2006/relationships/image" Target="../media/image58.jpeg"/><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2" Type="http://schemas.openxmlformats.org/officeDocument/2006/relationships/image" Target="../media/image59.jpeg"/><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3" Type="http://schemas.openxmlformats.org/officeDocument/2006/relationships/image" Target="../media/image60.jpeg"/><Relationship Id="rId2" Type="http://schemas.openxmlformats.org/officeDocument/2006/relationships/image" Target="../media/image4.jpeg"/><Relationship Id="rId1" Type="http://schemas.openxmlformats.org/officeDocument/2006/relationships/slideLayout" Target="../slideLayouts/slideLayout7.xml"/><Relationship Id="rId4" Type="http://schemas.openxmlformats.org/officeDocument/2006/relationships/image" Target="../media/image61.jpeg"/></Relationships>
</file>

<file path=ppt/slides/_rels/slide56.xml.rels><?xml version="1.0" encoding="UTF-8" standalone="yes"?>
<Relationships xmlns="http://schemas.openxmlformats.org/package/2006/relationships"><Relationship Id="rId3" Type="http://schemas.openxmlformats.org/officeDocument/2006/relationships/image" Target="../media/image62.jpeg"/><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2" Type="http://schemas.openxmlformats.org/officeDocument/2006/relationships/image" Target="../media/image63.jpeg"/><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3" Type="http://schemas.openxmlformats.org/officeDocument/2006/relationships/image" Target="../media/image64.jpeg"/><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3" Type="http://schemas.openxmlformats.org/officeDocument/2006/relationships/image" Target="../media/image66.jpeg"/><Relationship Id="rId2" Type="http://schemas.openxmlformats.org/officeDocument/2006/relationships/image" Target="../media/image65.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2" Type="http://schemas.openxmlformats.org/officeDocument/2006/relationships/image" Target="../media/image67.jpeg"/><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2" Type="http://schemas.openxmlformats.org/officeDocument/2006/relationships/image" Target="../media/image68.png"/><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2" Type="http://schemas.openxmlformats.org/officeDocument/2006/relationships/image" Target="../media/image69.jpeg"/><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3" Type="http://schemas.openxmlformats.org/officeDocument/2006/relationships/image" Target="../media/image70.jpeg"/><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2" Type="http://schemas.openxmlformats.org/officeDocument/2006/relationships/image" Target="../media/image71.jpeg"/><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2" Type="http://schemas.openxmlformats.org/officeDocument/2006/relationships/image" Target="../media/image72.png"/><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2" Type="http://schemas.openxmlformats.org/officeDocument/2006/relationships/image" Target="../media/image73.jpeg"/><Relationship Id="rId1" Type="http://schemas.openxmlformats.org/officeDocument/2006/relationships/slideLayout" Target="../slideLayouts/slideLayout7.xml"/></Relationships>
</file>

<file path=ppt/slides/_rels/slide67.xml.rels><?xml version="1.0" encoding="UTF-8" standalone="yes"?>
<Relationships xmlns="http://schemas.openxmlformats.org/package/2006/relationships"><Relationship Id="rId2" Type="http://schemas.openxmlformats.org/officeDocument/2006/relationships/image" Target="../media/image74.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4.jpeg"/><Relationship Id="rId1" Type="http://schemas.openxmlformats.org/officeDocument/2006/relationships/slideLayout" Target="../slideLayouts/slideLayout7.xml"/><Relationship Id="rId4" Type="http://schemas.openxmlformats.org/officeDocument/2006/relationships/image" Target="../media/image11.jpeg"/></Relationships>
</file>

<file path=ppt/slides/_rels/slide8.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s://dogcatdog.ru/wp-content/uploads/2/5/b/25b882f44f100890bd0c7fc51f7d003f.jpg"/>
          <p:cNvPicPr>
            <a:picLocks noChangeAspect="1" noChangeArrowheads="1"/>
          </p:cNvPicPr>
          <p:nvPr/>
        </p:nvPicPr>
        <p:blipFill>
          <a:blip r:embed="rId2" cstate="print"/>
          <a:srcRect/>
          <a:stretch>
            <a:fillRect/>
          </a:stretch>
        </p:blipFill>
        <p:spPr bwMode="auto">
          <a:xfrm>
            <a:off x="0" y="-58615"/>
            <a:ext cx="9144000" cy="6916615"/>
          </a:xfrm>
          <a:prstGeom prst="rect">
            <a:avLst/>
          </a:prstGeom>
          <a:noFill/>
        </p:spPr>
      </p:pic>
      <p:sp>
        <p:nvSpPr>
          <p:cNvPr id="3" name="Прямоугольник 2"/>
          <p:cNvSpPr/>
          <p:nvPr/>
        </p:nvSpPr>
        <p:spPr>
          <a:xfrm>
            <a:off x="304800" y="0"/>
            <a:ext cx="8305800" cy="1066800"/>
          </a:xfrm>
          <a:prstGeom prst="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5400" b="1" dirty="0" smtClean="0">
                <a:solidFill>
                  <a:srgbClr val="C00000"/>
                </a:solidFill>
              </a:rPr>
              <a:t>Тема: «Планеты-гиганты».</a:t>
            </a:r>
            <a:endParaRPr lang="ru-RU" sz="5400" b="1" dirty="0">
              <a:solidFill>
                <a:srgbClr val="C00000"/>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8" descr="https://im0-tub-ru.yandex.net/i?id=168a987d91eaf2ed2b72b96be932a9b3-l&amp;n=13"/>
          <p:cNvPicPr>
            <a:picLocks noChangeAspect="1" noChangeArrowheads="1"/>
          </p:cNvPicPr>
          <p:nvPr/>
        </p:nvPicPr>
        <p:blipFill>
          <a:blip r:embed="rId2" cstate="print"/>
          <a:srcRect/>
          <a:stretch>
            <a:fillRect/>
          </a:stretch>
        </p:blipFill>
        <p:spPr bwMode="auto">
          <a:xfrm>
            <a:off x="-91212" y="914400"/>
            <a:ext cx="9235212" cy="6172200"/>
          </a:xfrm>
          <a:prstGeom prst="rect">
            <a:avLst/>
          </a:prstGeom>
          <a:noFill/>
        </p:spPr>
      </p:pic>
      <p:sp>
        <p:nvSpPr>
          <p:cNvPr id="2" name="Прямоугольник 1"/>
          <p:cNvSpPr/>
          <p:nvPr/>
        </p:nvSpPr>
        <p:spPr>
          <a:xfrm>
            <a:off x="0" y="0"/>
            <a:ext cx="9144000" cy="1323439"/>
          </a:xfrm>
          <a:prstGeom prst="rect">
            <a:avLst/>
          </a:prstGeom>
          <a:solidFill>
            <a:schemeClr val="accent1">
              <a:lumMod val="40000"/>
              <a:lumOff val="60000"/>
            </a:schemeClr>
          </a:solidFill>
        </p:spPr>
        <p:txBody>
          <a:bodyPr wrap="square">
            <a:spAutoFit/>
          </a:bodyPr>
          <a:lstStyle/>
          <a:p>
            <a:pPr lvl="0" indent="449263" fontAlgn="base">
              <a:spcBef>
                <a:spcPct val="0"/>
              </a:spcBef>
              <a:spcAft>
                <a:spcPct val="0"/>
              </a:spcAft>
            </a:pPr>
            <a:r>
              <a:rPr lang="ru-RU" sz="2000" dirty="0" smtClean="0">
                <a:solidFill>
                  <a:srgbClr val="000000"/>
                </a:solidFill>
                <a:latin typeface="Arial" pitchFamily="34" charset="0"/>
                <a:ea typeface="Times New Roman" pitchFamily="18" charset="0"/>
                <a:cs typeface="Arial" pitchFamily="34" charset="0"/>
              </a:rPr>
              <a:t>Но при этом средняя плотность Юпитера невелика — всего </a:t>
            </a:r>
            <a:r>
              <a:rPr lang="ru-RU" sz="2000" b="1" dirty="0" smtClean="0">
                <a:solidFill>
                  <a:srgbClr val="000000"/>
                </a:solidFill>
                <a:latin typeface="Arial" pitchFamily="34" charset="0"/>
                <a:ea typeface="Times New Roman" pitchFamily="18" charset="0"/>
                <a:cs typeface="Arial" pitchFamily="34" charset="0"/>
              </a:rPr>
              <a:t>1,326 г/см</a:t>
            </a:r>
            <a:r>
              <a:rPr lang="ru-RU" sz="2000" b="1" baseline="30000" dirty="0" smtClean="0">
                <a:solidFill>
                  <a:srgbClr val="000000"/>
                </a:solidFill>
                <a:latin typeface="Arial" pitchFamily="34" charset="0"/>
                <a:ea typeface="Times New Roman" pitchFamily="18" charset="0"/>
                <a:cs typeface="Arial" pitchFamily="34" charset="0"/>
              </a:rPr>
              <a:t>3</a:t>
            </a:r>
            <a:r>
              <a:rPr lang="ru-RU" sz="2000" dirty="0" smtClean="0">
                <a:solidFill>
                  <a:srgbClr val="000000"/>
                </a:solidFill>
                <a:latin typeface="Arial" pitchFamily="34" charset="0"/>
                <a:ea typeface="Times New Roman" pitchFamily="18" charset="0"/>
                <a:cs typeface="Arial" pitchFamily="34" charset="0"/>
              </a:rPr>
              <a:t>. Такая малая плотность объясняется тем, что планета представляет собой газообразное тело с чрезвычайно мощной атмосферой, состоящей главным образом из водорода и гелия.</a:t>
            </a:r>
            <a:endParaRPr lang="ru-RU" sz="2000" dirty="0" smtClean="0">
              <a:latin typeface="Arial" pitchFamily="34" charset="0"/>
              <a:cs typeface="Arial" pitchFamily="34" charset="0"/>
            </a:endParaRPr>
          </a:p>
        </p:txBody>
      </p:sp>
      <p:pic>
        <p:nvPicPr>
          <p:cNvPr id="20482" name="Picture 2" descr="https://avatars.mds.yandex.net/get-zen_doc/1888987/pub_5dd28de7f3cd8870191c9f81_5dd28e2723b893073e44fa7a/scale_1200"/>
          <p:cNvPicPr>
            <a:picLocks noChangeAspect="1" noChangeArrowheads="1"/>
          </p:cNvPicPr>
          <p:nvPr/>
        </p:nvPicPr>
        <p:blipFill>
          <a:blip r:embed="rId3" cstate="print"/>
          <a:srcRect/>
          <a:stretch>
            <a:fillRect/>
          </a:stretch>
        </p:blipFill>
        <p:spPr bwMode="auto">
          <a:xfrm>
            <a:off x="1295400" y="1353311"/>
            <a:ext cx="6400800" cy="5504689"/>
          </a:xfrm>
          <a:prstGeom prst="rect">
            <a:avLst/>
          </a:prstGeom>
          <a:noFill/>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8" descr="https://im0-tub-ru.yandex.net/i?id=168a987d91eaf2ed2b72b96be932a9b3-l&amp;n=13"/>
          <p:cNvPicPr>
            <a:picLocks noChangeAspect="1" noChangeArrowheads="1"/>
          </p:cNvPicPr>
          <p:nvPr/>
        </p:nvPicPr>
        <p:blipFill>
          <a:blip r:embed="rId2" cstate="print"/>
          <a:srcRect/>
          <a:stretch>
            <a:fillRect/>
          </a:stretch>
        </p:blipFill>
        <p:spPr bwMode="auto">
          <a:xfrm>
            <a:off x="0" y="685800"/>
            <a:ext cx="9235212" cy="6172200"/>
          </a:xfrm>
          <a:prstGeom prst="rect">
            <a:avLst/>
          </a:prstGeom>
          <a:noFill/>
        </p:spPr>
      </p:pic>
      <p:sp>
        <p:nvSpPr>
          <p:cNvPr id="21505" name="Rectangle 1"/>
          <p:cNvSpPr>
            <a:spLocks noChangeArrowheads="1"/>
          </p:cNvSpPr>
          <p:nvPr/>
        </p:nvSpPr>
        <p:spPr bwMode="auto">
          <a:xfrm>
            <a:off x="0" y="21104"/>
            <a:ext cx="9144000" cy="1938992"/>
          </a:xfrm>
          <a:prstGeom prst="rect">
            <a:avLst/>
          </a:prstGeom>
          <a:solidFill>
            <a:schemeClr val="accent1">
              <a:lumMod val="20000"/>
              <a:lumOff val="80000"/>
            </a:schemeClr>
          </a:solid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49263" algn="l" defTabSz="914400" rtl="0" eaLnBrk="1" fontAlgn="base" latinLnBrk="0" hangingPunct="1">
              <a:lnSpc>
                <a:spcPct val="100000"/>
              </a:lnSpc>
              <a:spcBef>
                <a:spcPct val="0"/>
              </a:spcBef>
              <a:spcAft>
                <a:spcPct val="0"/>
              </a:spcAft>
              <a:buClrTx/>
              <a:buSzTx/>
              <a:buFontTx/>
              <a:buNone/>
              <a:tabLst/>
            </a:pPr>
            <a:r>
              <a:rPr kumimoji="0" lang="ru-RU" sz="20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Среднее расстояние между Солнцем и Юпитером чуть более </a:t>
            </a:r>
            <a:r>
              <a:rPr kumimoji="0" lang="ru-RU" sz="2000" b="1" i="0" u="none" strike="noStrike" cap="none" normalizeH="0" baseline="0" dirty="0" smtClean="0">
                <a:ln>
                  <a:noFill/>
                </a:ln>
                <a:solidFill>
                  <a:srgbClr val="C00000"/>
                </a:solidFill>
                <a:effectLst/>
                <a:latin typeface="Arial" pitchFamily="34" charset="0"/>
                <a:ea typeface="Times New Roman" pitchFamily="18" charset="0"/>
                <a:cs typeface="Arial" pitchFamily="34" charset="0"/>
              </a:rPr>
              <a:t>5 а. е. </a:t>
            </a:r>
            <a:r>
              <a:rPr kumimoji="0" lang="ru-RU" sz="20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Вокруг Солнца планета обращается почти за </a:t>
            </a:r>
            <a:r>
              <a:rPr kumimoji="0" lang="ru-RU" sz="2000" b="1" i="0" u="none" strike="noStrike" cap="none" normalizeH="0" baseline="0" dirty="0" smtClean="0">
                <a:ln>
                  <a:noFill/>
                </a:ln>
                <a:solidFill>
                  <a:srgbClr val="C00000"/>
                </a:solidFill>
                <a:effectLst/>
                <a:latin typeface="Arial" pitchFamily="34" charset="0"/>
                <a:ea typeface="Times New Roman" pitchFamily="18" charset="0"/>
                <a:cs typeface="Arial" pitchFamily="34" charset="0"/>
              </a:rPr>
              <a:t>11,89 года.</a:t>
            </a:r>
          </a:p>
          <a:p>
            <a:pPr marL="0" marR="0" lvl="0" indent="449263" algn="l" defTabSz="914400" rtl="0" eaLnBrk="1" fontAlgn="base" latinLnBrk="0" hangingPunct="1">
              <a:lnSpc>
                <a:spcPct val="100000"/>
              </a:lnSpc>
              <a:spcBef>
                <a:spcPct val="0"/>
              </a:spcBef>
              <a:spcAft>
                <a:spcPct val="0"/>
              </a:spcAft>
              <a:buClrTx/>
              <a:buSzTx/>
              <a:buFontTx/>
              <a:buNone/>
              <a:tabLst/>
            </a:pPr>
            <a:r>
              <a:rPr kumimoji="0" lang="ru-RU" sz="20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 А вот скорость вращения вокруг своей оси у Юпитера очень большая и составляет </a:t>
            </a:r>
            <a:r>
              <a:rPr kumimoji="0" lang="ru-RU" sz="2000" b="1"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9,925 земного часа. </a:t>
            </a:r>
            <a:r>
              <a:rPr kumimoji="0" lang="ru-RU" sz="20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Из-за такого быстрого вращения облака на планете вытягиваются в полосы, параллельные экватору.</a:t>
            </a:r>
          </a:p>
          <a:p>
            <a:pPr marL="0" marR="0" lvl="0" indent="449263" algn="l" defTabSz="914400" rtl="0" eaLnBrk="1" fontAlgn="base" latinLnBrk="0" hangingPunct="1">
              <a:lnSpc>
                <a:spcPct val="100000"/>
              </a:lnSpc>
              <a:spcBef>
                <a:spcPct val="0"/>
              </a:spcBef>
              <a:spcAft>
                <a:spcPct val="0"/>
              </a:spcAft>
              <a:buClrTx/>
              <a:buSzTx/>
              <a:buFontTx/>
              <a:buNone/>
              <a:tabLst/>
            </a:pPr>
            <a:r>
              <a:rPr kumimoji="0" lang="ru-RU" sz="20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 Скорость ветра на Юпитере может достигать </a:t>
            </a:r>
            <a:r>
              <a:rPr kumimoji="0" lang="ru-RU" sz="2000" b="1"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600 км/ч.</a:t>
            </a:r>
            <a:endParaRPr kumimoji="0" lang="ru-RU" sz="2000" b="1" i="0" u="none" strike="noStrike" cap="none" normalizeH="0" baseline="0" dirty="0" smtClean="0">
              <a:ln>
                <a:noFill/>
              </a:ln>
              <a:solidFill>
                <a:schemeClr val="tx1"/>
              </a:solidFill>
              <a:effectLst/>
              <a:latin typeface="Arial" pitchFamily="34" charset="0"/>
              <a:cs typeface="Arial" pitchFamily="34" charset="0"/>
            </a:endParaRPr>
          </a:p>
        </p:txBody>
      </p:sp>
      <p:pic>
        <p:nvPicPr>
          <p:cNvPr id="21507" name="Picture 3" descr="https://www.vokrugsveta.ru/img/bx/iblock/408/4084fa2eb813ad8366a4c50c8a3ae2f5.jpg"/>
          <p:cNvPicPr>
            <a:picLocks noChangeAspect="1" noChangeArrowheads="1"/>
          </p:cNvPicPr>
          <p:nvPr/>
        </p:nvPicPr>
        <p:blipFill>
          <a:blip r:embed="rId3" cstate="print"/>
          <a:srcRect/>
          <a:stretch>
            <a:fillRect/>
          </a:stretch>
        </p:blipFill>
        <p:spPr bwMode="auto">
          <a:xfrm>
            <a:off x="2057400" y="1981200"/>
            <a:ext cx="5257800" cy="4876800"/>
          </a:xfrm>
          <a:prstGeom prst="rect">
            <a:avLst/>
          </a:prstGeom>
          <a:noFill/>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8" descr="https://im0-tub-ru.yandex.net/i?id=168a987d91eaf2ed2b72b96be932a9b3-l&amp;n=13"/>
          <p:cNvPicPr>
            <a:picLocks noChangeAspect="1" noChangeArrowheads="1"/>
          </p:cNvPicPr>
          <p:nvPr/>
        </p:nvPicPr>
        <p:blipFill>
          <a:blip r:embed="rId2" cstate="print"/>
          <a:srcRect/>
          <a:stretch>
            <a:fillRect/>
          </a:stretch>
        </p:blipFill>
        <p:spPr bwMode="auto">
          <a:xfrm>
            <a:off x="-91212" y="914400"/>
            <a:ext cx="9235212" cy="6172200"/>
          </a:xfrm>
          <a:prstGeom prst="rect">
            <a:avLst/>
          </a:prstGeom>
          <a:noFill/>
        </p:spPr>
      </p:pic>
      <p:sp>
        <p:nvSpPr>
          <p:cNvPr id="2" name="Прямоугольник 1"/>
          <p:cNvSpPr/>
          <p:nvPr/>
        </p:nvSpPr>
        <p:spPr>
          <a:xfrm>
            <a:off x="0" y="0"/>
            <a:ext cx="9144000" cy="1569660"/>
          </a:xfrm>
          <a:prstGeom prst="rect">
            <a:avLst/>
          </a:prstGeom>
          <a:solidFill>
            <a:schemeClr val="accent1">
              <a:lumMod val="20000"/>
              <a:lumOff val="80000"/>
            </a:schemeClr>
          </a:solidFill>
        </p:spPr>
        <p:txBody>
          <a:bodyPr wrap="square">
            <a:spAutoFit/>
          </a:bodyPr>
          <a:lstStyle/>
          <a:p>
            <a:pPr algn="ctr"/>
            <a:r>
              <a:rPr lang="ru-RU" sz="2400" dirty="0" smtClean="0"/>
              <a:t>	Для Юпитера, как и для всех планет-гигантов, характерны светлые и тёмные овальные пятна — </a:t>
            </a:r>
            <a:r>
              <a:rPr lang="ru-RU" sz="2400" b="1" dirty="0" smtClean="0"/>
              <a:t>циклоны и антициклоны</a:t>
            </a:r>
            <a:r>
              <a:rPr lang="ru-RU" sz="2400" dirty="0" smtClean="0"/>
              <a:t>, которые могут сохраняться в атмосфере в течение нескольких сотен лет. </a:t>
            </a:r>
            <a:endParaRPr lang="ru-RU" sz="2400" dirty="0"/>
          </a:p>
        </p:txBody>
      </p:sp>
      <p:pic>
        <p:nvPicPr>
          <p:cNvPr id="22530" name="Picture 2" descr="https://ic.pics.livejournal.com/crithin/85815983/63348/63348_original.jpg"/>
          <p:cNvPicPr>
            <a:picLocks noChangeAspect="1" noChangeArrowheads="1"/>
          </p:cNvPicPr>
          <p:nvPr/>
        </p:nvPicPr>
        <p:blipFill>
          <a:blip r:embed="rId3" cstate="print"/>
          <a:srcRect/>
          <a:stretch>
            <a:fillRect/>
          </a:stretch>
        </p:blipFill>
        <p:spPr bwMode="auto">
          <a:xfrm>
            <a:off x="228600" y="1510189"/>
            <a:ext cx="8686800" cy="5347811"/>
          </a:xfrm>
          <a:prstGeom prst="rect">
            <a:avLst/>
          </a:prstGeom>
          <a:noFill/>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Rectangle 1"/>
          <p:cNvSpPr>
            <a:spLocks noChangeArrowheads="1"/>
          </p:cNvSpPr>
          <p:nvPr/>
        </p:nvSpPr>
        <p:spPr bwMode="auto">
          <a:xfrm>
            <a:off x="0" y="0"/>
            <a:ext cx="9144000" cy="1200329"/>
          </a:xfrm>
          <a:prstGeom prst="rect">
            <a:avLst/>
          </a:prstGeom>
          <a:solidFill>
            <a:schemeClr val="accent1">
              <a:lumMod val="20000"/>
              <a:lumOff val="80000"/>
            </a:schemeClr>
          </a:solid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49263" algn="l" defTabSz="914400" rtl="0" eaLnBrk="1" fontAlgn="base" latinLnBrk="0" hangingPunct="1">
              <a:lnSpc>
                <a:spcPct val="100000"/>
              </a:lnSpc>
              <a:spcBef>
                <a:spcPct val="0"/>
              </a:spcBef>
              <a:spcAft>
                <a:spcPct val="0"/>
              </a:spcAft>
              <a:buClrTx/>
              <a:buSzTx/>
              <a:buFontTx/>
              <a:buNone/>
              <a:tabLst/>
            </a:pPr>
            <a:r>
              <a:rPr kumimoji="0" lang="ru-RU" sz="24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Самым известным таким образованием является </a:t>
            </a:r>
            <a:r>
              <a:rPr kumimoji="0" lang="ru-RU" sz="2400" b="1" i="0" u="sng" strike="noStrike" cap="none" normalizeH="0" baseline="0" dirty="0" smtClean="0">
                <a:ln>
                  <a:noFill/>
                </a:ln>
                <a:solidFill>
                  <a:srgbClr val="C00000"/>
                </a:solidFill>
                <a:effectLst/>
                <a:latin typeface="Arial" pitchFamily="34" charset="0"/>
                <a:ea typeface="Times New Roman" pitchFamily="18" charset="0"/>
                <a:cs typeface="Arial" pitchFamily="34" charset="0"/>
              </a:rPr>
              <a:t>Большое красное пятно</a:t>
            </a:r>
            <a:r>
              <a:rPr kumimoji="0" lang="ru-RU" sz="24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 открытое </a:t>
            </a:r>
            <a:r>
              <a:rPr kumimoji="0" lang="ru-RU" sz="2400" b="1"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Робертом Гуком ещё 1644 году</a:t>
            </a:r>
            <a:r>
              <a:rPr kumimoji="0" lang="ru-RU" sz="24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 Размер этого урагана существенно больше размеров Земли.</a:t>
            </a:r>
            <a:endParaRPr kumimoji="0" lang="ru-RU" sz="2400" b="0" i="0" u="none" strike="noStrike" cap="none" normalizeH="0" baseline="0" dirty="0" smtClean="0">
              <a:ln>
                <a:noFill/>
              </a:ln>
              <a:solidFill>
                <a:schemeClr val="tx1"/>
              </a:solidFill>
              <a:effectLst/>
              <a:latin typeface="Arial" pitchFamily="34" charset="0"/>
              <a:cs typeface="Arial" pitchFamily="34" charset="0"/>
            </a:endParaRPr>
          </a:p>
        </p:txBody>
      </p:sp>
      <p:pic>
        <p:nvPicPr>
          <p:cNvPr id="3" name="Рисунок 2" descr="https://fsd.videouroki.net/products/conspekty/astr11/20-planety-giganty.files/image002.jpg"/>
          <p:cNvPicPr/>
          <p:nvPr/>
        </p:nvPicPr>
        <p:blipFill>
          <a:blip r:embed="rId2" cstate="print"/>
          <a:srcRect/>
          <a:stretch>
            <a:fillRect/>
          </a:stretch>
        </p:blipFill>
        <p:spPr bwMode="auto">
          <a:xfrm>
            <a:off x="0" y="1219200"/>
            <a:ext cx="9144001" cy="5638801"/>
          </a:xfrm>
          <a:prstGeom prst="rect">
            <a:avLst/>
          </a:prstGeom>
          <a:noFill/>
          <a:ln w="9525">
            <a:noFill/>
            <a:miter lim="800000"/>
            <a:headEnd/>
            <a:tailEnd/>
          </a:ln>
        </p:spPr>
      </p:pic>
      <p:pic>
        <p:nvPicPr>
          <p:cNvPr id="23555" name="Picture 3" descr="https://jadiberita.com/wp-content/uploads/2016/12/496483451_1280x720.jpg"/>
          <p:cNvPicPr>
            <a:picLocks noChangeAspect="1" noChangeArrowheads="1"/>
          </p:cNvPicPr>
          <p:nvPr/>
        </p:nvPicPr>
        <p:blipFill>
          <a:blip r:embed="rId3" cstate="print"/>
          <a:srcRect/>
          <a:stretch>
            <a:fillRect/>
          </a:stretch>
        </p:blipFill>
        <p:spPr bwMode="auto">
          <a:xfrm>
            <a:off x="6096000" y="1143000"/>
            <a:ext cx="3048000" cy="1714500"/>
          </a:xfrm>
          <a:prstGeom prst="rect">
            <a:avLst/>
          </a:prstGeom>
          <a:noFill/>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8" descr="https://im0-tub-ru.yandex.net/i?id=168a987d91eaf2ed2b72b96be932a9b3-l&amp;n=13"/>
          <p:cNvPicPr>
            <a:picLocks noChangeAspect="1" noChangeArrowheads="1"/>
          </p:cNvPicPr>
          <p:nvPr/>
        </p:nvPicPr>
        <p:blipFill>
          <a:blip r:embed="rId2" cstate="print"/>
          <a:srcRect/>
          <a:stretch>
            <a:fillRect/>
          </a:stretch>
        </p:blipFill>
        <p:spPr bwMode="auto">
          <a:xfrm>
            <a:off x="0" y="685800"/>
            <a:ext cx="9235212" cy="6172200"/>
          </a:xfrm>
          <a:prstGeom prst="rect">
            <a:avLst/>
          </a:prstGeom>
          <a:noFill/>
        </p:spPr>
      </p:pic>
      <p:sp>
        <p:nvSpPr>
          <p:cNvPr id="2" name="Прямоугольник 1"/>
          <p:cNvSpPr/>
          <p:nvPr/>
        </p:nvSpPr>
        <p:spPr>
          <a:xfrm>
            <a:off x="0" y="0"/>
            <a:ext cx="9144000" cy="990600"/>
          </a:xfrm>
          <a:prstGeom prst="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4400" b="1" dirty="0" smtClean="0">
                <a:solidFill>
                  <a:srgbClr val="C00000"/>
                </a:solidFill>
              </a:rPr>
              <a:t>Строение Юпитера</a:t>
            </a:r>
            <a:endParaRPr lang="ru-RU" sz="4400" b="1" dirty="0">
              <a:solidFill>
                <a:srgbClr val="C00000"/>
              </a:solidFill>
            </a:endParaRPr>
          </a:p>
        </p:txBody>
      </p:sp>
      <p:pic>
        <p:nvPicPr>
          <p:cNvPr id="25602" name="Picture 2" descr="https://kipmu.ru/wp-content/uploads/jptrstr.jpg"/>
          <p:cNvPicPr>
            <a:picLocks noChangeAspect="1" noChangeArrowheads="1"/>
          </p:cNvPicPr>
          <p:nvPr/>
        </p:nvPicPr>
        <p:blipFill>
          <a:blip r:embed="rId3" cstate="print"/>
          <a:srcRect/>
          <a:stretch>
            <a:fillRect/>
          </a:stretch>
        </p:blipFill>
        <p:spPr bwMode="auto">
          <a:xfrm>
            <a:off x="-1" y="990600"/>
            <a:ext cx="9156737" cy="5867400"/>
          </a:xfrm>
          <a:prstGeom prst="rect">
            <a:avLst/>
          </a:prstGeom>
          <a:noFill/>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95" name="Picture 19" descr="https://avatars.mds.yandex.net/get-zen_doc/59923/pub_5b2b73b653576f00a9a43156_5b2b74786b01b600a9ea9978/scale_1200"/>
          <p:cNvPicPr>
            <a:picLocks noChangeAspect="1" noChangeArrowheads="1"/>
          </p:cNvPicPr>
          <p:nvPr/>
        </p:nvPicPr>
        <p:blipFill>
          <a:blip r:embed="rId2" cstate="print"/>
          <a:srcRect/>
          <a:stretch>
            <a:fillRect/>
          </a:stretch>
        </p:blipFill>
        <p:spPr bwMode="auto">
          <a:xfrm>
            <a:off x="0" y="1714500"/>
            <a:ext cx="9144000" cy="5143500"/>
          </a:xfrm>
          <a:prstGeom prst="rect">
            <a:avLst/>
          </a:prstGeom>
          <a:noFill/>
        </p:spPr>
      </p:pic>
      <p:sp>
        <p:nvSpPr>
          <p:cNvPr id="24577" name="Rectangle 1"/>
          <p:cNvSpPr>
            <a:spLocks noChangeArrowheads="1"/>
          </p:cNvSpPr>
          <p:nvPr/>
        </p:nvSpPr>
        <p:spPr bwMode="auto">
          <a:xfrm>
            <a:off x="0" y="-163562"/>
            <a:ext cx="9144000" cy="2308324"/>
          </a:xfrm>
          <a:prstGeom prst="rect">
            <a:avLst/>
          </a:prstGeom>
          <a:solidFill>
            <a:schemeClr val="accent1">
              <a:lumMod val="20000"/>
              <a:lumOff val="80000"/>
            </a:schemeClr>
          </a:solid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49263" algn="l" defTabSz="914400" rtl="0" eaLnBrk="1" fontAlgn="base" latinLnBrk="0" hangingPunct="1">
              <a:lnSpc>
                <a:spcPct val="100000"/>
              </a:lnSpc>
              <a:spcBef>
                <a:spcPct val="0"/>
              </a:spcBef>
              <a:spcAft>
                <a:spcPct val="0"/>
              </a:spcAft>
              <a:buClrTx/>
              <a:buSzTx/>
              <a:buFontTx/>
              <a:buNone/>
              <a:tabLst/>
            </a:pPr>
            <a:r>
              <a:rPr kumimoji="0" lang="ru-RU" sz="24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В </a:t>
            </a:r>
            <a:r>
              <a:rPr kumimoji="0" lang="ru-RU" sz="2400" b="1"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декабре 1995 года</a:t>
            </a:r>
            <a:r>
              <a:rPr kumimoji="0" lang="ru-RU" sz="24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 в атмосферу Юпитера вошёл зонд «Галилео». На основе полученных данных была предложена следующая модель строения планеты. </a:t>
            </a:r>
          </a:p>
          <a:p>
            <a:pPr marL="0" marR="0" lvl="0" indent="449263" algn="l" defTabSz="914400" rtl="0" eaLnBrk="1" fontAlgn="base" latinLnBrk="0" hangingPunct="1">
              <a:lnSpc>
                <a:spcPct val="100000"/>
              </a:lnSpc>
              <a:spcBef>
                <a:spcPct val="0"/>
              </a:spcBef>
              <a:spcAft>
                <a:spcPct val="0"/>
              </a:spcAft>
              <a:buClrTx/>
              <a:buSzTx/>
              <a:buFontTx/>
              <a:buNone/>
              <a:tabLst/>
            </a:pPr>
            <a:r>
              <a:rPr kumimoji="0" lang="ru-RU" sz="24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Верхний слой — атмосфера, которая в основном состоит из водорода и гелия.  Температура этого слоя составляет примерно –130 </a:t>
            </a:r>
            <a:r>
              <a:rPr kumimoji="0" lang="ru-RU" sz="2400" b="0" i="0" u="none" strike="noStrike" cap="none" normalizeH="0" baseline="30000" dirty="0" err="1" smtClean="0">
                <a:ln>
                  <a:noFill/>
                </a:ln>
                <a:solidFill>
                  <a:srgbClr val="000000"/>
                </a:solidFill>
                <a:effectLst/>
                <a:latin typeface="Arial" pitchFamily="34" charset="0"/>
                <a:ea typeface="Times New Roman" pitchFamily="18" charset="0"/>
                <a:cs typeface="Arial" pitchFamily="34" charset="0"/>
              </a:rPr>
              <a:t>о</a:t>
            </a:r>
            <a:r>
              <a:rPr kumimoji="0" lang="ru-RU" sz="2400" b="0" i="0" u="none" strike="noStrike" cap="none" normalizeH="0" baseline="0" dirty="0" err="1" smtClean="0">
                <a:ln>
                  <a:noFill/>
                </a:ln>
                <a:solidFill>
                  <a:srgbClr val="000000"/>
                </a:solidFill>
                <a:effectLst/>
                <a:latin typeface="Arial" pitchFamily="34" charset="0"/>
                <a:ea typeface="Times New Roman" pitchFamily="18" charset="0"/>
                <a:cs typeface="Arial" pitchFamily="34" charset="0"/>
              </a:rPr>
              <a:t>С</a:t>
            </a:r>
            <a:r>
              <a:rPr kumimoji="0" lang="ru-RU" sz="24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 при давлении в одну атмосферу.</a:t>
            </a:r>
            <a:endParaRPr kumimoji="0" lang="ru-RU" sz="2400" b="0" i="0" u="none" strike="noStrike" cap="none" normalizeH="0" baseline="0" dirty="0" smtClean="0">
              <a:ln>
                <a:noFill/>
              </a:ln>
              <a:solidFill>
                <a:schemeClr val="tx1"/>
              </a:solidFill>
              <a:effectLst/>
              <a:latin typeface="Arial" pitchFamily="34" charset="0"/>
              <a:cs typeface="Arial" pitchFamily="34" charset="0"/>
            </a:endParaRPr>
          </a:p>
        </p:txBody>
      </p:sp>
      <p:sp>
        <p:nvSpPr>
          <p:cNvPr id="24581" name="AutoShape 5" descr="https://yandex-images.clstorage.net/UU5V0H234/3a963eQh/i8TP5nepALNYnUe5aS_POKkK4mmNh0sYdCrldymNPCkFmtWhsZcASzMcD3BCkIsFzD61kv6TLJZqcdTuPLUB5Z_wy9P2aJCCKJkXu71LGnjICxZ5iFJ7LLCvQCNtWHkNNF5w8WaWcIsXKWnAQsDa9z6chHWNVE-UzQZjD_nw1OCbAS_ygK4EoLvfZPsY6k9KWz5z6W9HemrC6idUrb-dKpDIJnGCR1LbpwqqJ9bXDQSsfAYFvFbuB93Xss_rcrZgepSMU8BfMmJKnlX42ms9elqeo0qc9BhqUptUpq7sP2hjKSRy0PUxiCeZCTbWZF1Fr05nRwyUHRTdlkKOyHE0sqoEXLGjPaEA6ayUivgrvNrZPDDKnjW5iyIopHRMHF46cunUkeLn0TpEm8kmBSdtNI_OttUvpM4mfUZgTgqyFaIZ571BMH6xImhcl_oaqC_Yug1S2Y-0eSqzuKeV7hxsOwPLVUAQBgIqVymrRzcm7qX_PKZXzBfsNix0YN0ZURbACgTug1P_s7N57reLKws9W4l-EIitVTh5kljGN29MLJkjajcxkDZCqTfamyQX1R8k_l-mhswkDvfeZoCc6HDHgoi13aOgHdLw2m9Fmqi5H5jYv1N6_SXYKrIahmS9j5ya8MkG8BAF8avUqSiVZEUMdJ5PNiTNlHxGLVYy3IqAxNI61fyxEt6jwBn-Vps5a5-KGxwi6431e3vQOsWkrn8-yPHaV5IDBYPpxpvpZaX2rZYtXKfEn6We1i51o04q0Gcx2tV-kuBfYMJZzvaJaDgfeImtgnqNRYk6wtpkdOxNP3oiyiWi0Edju1a5elcXd1yljP2XVRxWPlbtN2EtaKCGE-j0vDPAHWACKx-FSFjZ3fiYnRJpjDdbiJFJJmcPH-948lrVk5Cnk9skeKhmNETuhO3OhxSdp7-E_GdijuiRBPLadLxjg2_Ac3oPFqhaSX6ZyA6BeQ_HmSvgiBcE77_-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sp>
        <p:nvSpPr>
          <p:cNvPr id="24583" name="AutoShape 7" descr="https://yandex-images.clstorage.net/UU5V0H234/3a963eQh/i8TP5nepALNYnUe5aS_POKkK4mmNh0sYdCrldymNPCkFmtWhsZcASzMcD3BCkIsFzD61kv6TLJZqcdTuPLUB5Z_wy9P2aJCCKJkXu71LGnjICxZ5iFJ7LLCvQCNtWHkNNF5w8WaWcIsXKWnAQsDa9z6chHWNVE-UzQZjD_nw1OCbAS_ygK4EoLvfZPsY6k9KWz5z6W9HemrC6idUrb-dKpDIJnGCR1LbpwqqJ9bXDQSsfAYFvFbuB93Xss_rcrZgepSMU8BfMmJKnlX42ms9elqeo0qc9BhqUptUpq7sP2hjKSRy0PUxiCeZCTbWZF1Fr05nRwyUHRTdlkKOyHE0sqoEXLGjPaEA6ayUivgrvNrZPDDKnjW5iyIopHRMHF46cunUkeLn0TpEm8kmBSdtNI_OttUvpM4mfUZgTgqyFaIZ571BMH6xImhcl_oaqC_Yug1S2Y-0eSqzuKeV7hxsOwPLVUAQBgIqVymrRzcm7qX_PKZXzBfsNix0YN0ZURbACgTug1P_s7N57reLKws9W4l-EIitVTh5kljGN29MLJkjajcxkDZCqTfamyQX1R8k_l-mhswkDvfeZoCc6HDHgoi13aOgHdLw2m9Fmqi5H5jYv1N6_SXYKrIahmS9j5ya8MkG8BAF8avUqSiVZEUMdJ5PNiTNlHxGLVYy3IqAxNI61fyxEt6jwBn-Vps5a5-KGxwi6431e3vQOsWkrn8-yPHaV5IDBYPpxpvpZaX2rZYtXKfEn6We1i51o04q0Gcx2tV-kuBfYMJZzvaJaDgfeImtgnqNRYk6wtpkdOxNP3oiyiWi0Edju1a5elcXd1yljP2XVRxWPlbtN2EtaKCGE-j0vDPAHWACKx-FSFjZ3fiYnRJpjDdbiJFJJmcPH-948lrVk5Cnk9skeKhmNETuhO3OhxSdp7-E_GdijuiRBPLadLxjg2_Ac3oPFqhaSX6ZyA6BeQ_HmSvgiBcE77_-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sp>
        <p:nvSpPr>
          <p:cNvPr id="24585" name="AutoShape 9" descr="https://yandex-images.clstorage.net/UU5V0H234/3a963eQh/i8TP5nepALNYnUe5aS_POKkK4mmNh0sYdCrldymNPCkFmtWhsZcASzMcD3BCkIsFzD61kv6TLJZqcdTuPLUB5Z_wy9P2aJCCKJkXu71LGnjICxZ5iFJ7LLCvQCNtWHkNNF5w8WaWcIsXKWnAQsDa9z6chHWNVE-UzQZjD_nw1OCbAS_ygK4EoLvfZPsY6k9KWz5z6W9HemrC6idUrb-dKpDIJnGCR1LbpwqqJ9bXDQSsfAYFvFbuB93Xss_rcrZgepSMU8BfMmJKnlX42ms9elqeo0qc9BhqUptUpq7sP2hjKSRy0PUxiCeZCTbWZF1Fr05nRwyUHRTdlkKOyHE0sqoEXLGjPaEA6ayUivgrvNrZPDDKnjW5iyIopHRMHF46cunUkeLn0TpEm8kmBSdtNI_OttUvpM4mfUZgTgqyFaIZ571BMH6xImhcl_oaqC_Yug1S2Y-0eSqzuKeV7hxsOwPLVUAQBgIqVymrRzcm7qX_PKZXzBfsNix0YN0ZURbACgTug1P_s7N57reLKws9W4l-EIitVTh5kljGN29MLJkjajcxkDZCqTfamyQX1R8k_l-mhswkDvfeZoCc6HDHgoi13aOgHdLw2m9Fmqi5H5jYv1N6_SXYKrIahmS9j5ya8MkG8BAF8avUqSiVZEUMdJ5PNiTNlHxGLVYy3IqAxNI61fyxEt6jwBn-Vps5a5-KGxwi6431e3vQOsWkrn8-yPHaV5IDBYPpxpvpZaX2rZYtXKfEn6We1i51o04q0Gcx2tV-kuBfYMJZzvaJaDgfeImtgnqNRYk6wtpkdOxNP3oiyiWi0Edju1a5elcXd1yljP2XVRxWPlbtN2EtaKCGE-j0vDPAHWACKx-FSFjZ3fiYnRJpjDdbiJFJJmcPH-948lrVk5Cnk9skeKhmNETuhO3OhxSdp7-E_GdijuiRBPLadLxjg2_Ac3oPFqhaSX6ZyA6BeQ_HmSvgiBcE77_-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sp>
        <p:nvSpPr>
          <p:cNvPr id="24587" name="AutoShape 11" descr="https://yandex-images.clstorage.net/UU5V0H234/3a963eQh/i8TP5nepALNYnUe5aS_POKkK4mmNh0sYdCrldymNPCkFmtWhsZcASzMcD3BCkIsFzD61kv6TLJZqcdTuPLUB5Z_wy9P2aJCCKJkXu71LGnjICxZ5iFJ7LLCvQCNtWHkNNF5w8WaWcIsXKWnAQsDa9z6chHWNVE-UzQZjD_nw1OCbAS_ygK4EoLvfZPsY6k9KWz5z6W9HemrC6idUrb-dKpDIJnGCR1LbpwqqJ9bXDQSsfAYFvFbuB93Xss_rcrZgepSMU8BfMmJKnlX42ms9elqeo0qc9BhqUptUpq7sP2hjKSRy0PUxiCeZCTbWZF1Fr05nRwyUHRTdlkKOyHE0sqoEXLGjPaEA6ayUivgrvNrZPDDKnjW5iyIopHRMHF46cunUkeLn0TpEm8kmBSdtNI_OttUvpM4mfUZgTgqyFaIZ571BMH6xImhcl_oaqC_Yug1S2Y-0eSqzuKeV7hxsOwPLVUAQBgIqVymrRzcm7qX_PKZXzBfsNix0YN0ZURbACgTug1P_s7N57reLKws9W4l-EIitVTh5kljGN29MLJkjajcxkDZCqTfamyQX1R8k_l-mhswkDvfeZoCc6HDHgoi13aOgHdLw2m9Fmqi5H5jYv1N6_SXYKrIahmS9j5ya8MkG8BAF8avUqSiVZEUMdJ5PNiTNlHxGLVYy3IqAxNI61fyxEt6jwBn-Vps5a5-KGxwi6431e3vQOsWkrn8-yPHaV5IDBYPpxpvpZaX2rZYtXKfEn6We1i51o04q0Gcx2tV-kuBfYMJZzvaJaDgfeImtgnqNRYk6wtpkdOxNP3oiyiWi0Edju1a5elcXd1yljP2XVRxWPlbtN2EtaKCGE-j0vDPAHWACKx-FSFjZ3fiYnRJpjDdbiJFJJmcPH-948lrVk5Cnk9skeKhmNETuhO3OhxSdp7-E_GdijuiRBPLadLxjg2_Ac3oPFqhaSX6ZyA6BeQ_HmSvgiBcE77_-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sp>
        <p:nvSpPr>
          <p:cNvPr id="24589" name="AutoShape 13" descr="https://yandex-images.clstorage.net/UU5V0H234/3a963eQh/i8TP5nepALNYnUe5aS_POKkK4mmNh0sYdCrldymNPCkFmtWhsZcASzMcD3BCkIsFzD61kv6TLJZqcdTuPLUB5Z_wy9P2aJCCKJkXu71LGnjICxZ5iFJ7LLCvQCNtWHkNNF5w8WaWcIsXKWnAQsDa9z6chHWNVE-UzQZjD_nw1OCbAS_ygK4EoLvfZPsY6k9KWz5z6W9HemrC6idUrb-dKpDIJnGCR1LbpwqqJ9bXDQSsfAYFvFbuB93Xss_rcrZgepSMU8BfMmJKnlX42ms9elqeo0qc9BhqUptUpq7sP2hjKSRy0PUxiCeZCTbWZF1Fr05nRwyUHRTdlkKOyHE0sqoEXLGjPaEA6ayUivgrvNrZPDDKnjW5iyIopHRMHF46cunUkeLn0TpEm8kmBSdtNI_OttUvpM4mfUZgTgqyFaIZ571BMH6xImhcl_oaqC_Yug1S2Y-0eSqzuKeV7hxsOwPLVUAQBgIqVymrRzcm7qX_PKZXzBfsNix0YN0ZURbACgTug1P_s7N57reLKws9W4l-EIitVTh5kljGN29MLJkjajcxkDZCqTfamyQX1R8k_l-mhswkDvfeZoCc6HDHgoi13aOgHdLw2m9Fmqi5H5jYv1N6_SXYKrIahmS9j5ya8MkG8BAF8avUqSiVZEUMdJ5PNiTNlHxGLVYy3IqAxNI61fyxEt6jwBn-Vps5a5-KGxwi6431e3vQOsWkrn8-yPHaV5IDBYPpxpvpZaX2rZYtXKfEn6We1i51o04q0Gcx2tV-kuBfYMJZzvaJaDgfeImtgnqNRYk6wtpkdOxNP3oiyiWi0Edju1a5elcXd1yljP2XVRxWPlbtN2EtaKCGE-j0vDPAHWACKx-FSFjZ3fiYnRJpjDdbiJFJJmcPH-948lrVk5Cnk9skeKhmNETuhO3OhxSdp7-E_GdijuiRBPLadLxjg2_Ac3oPFqhaSX6ZyA6BeQ_HmSvgiBcE77_-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sp>
        <p:nvSpPr>
          <p:cNvPr id="24591" name="AutoShape 15" descr="https://yandex-images.clstorage.net/UU5V0H234/3a963eQh/i8TP5nepALNYnUe5aS_POKkK4mmNh0sYdCrldymNPCkFmtWhsZcASzMcD3BCkIsFzD61kv6TLJZqcdTuPLUB5Z_wy9P2aJCCKJkXu71LGnjICxZ5iFJ7LLCvQCNtWHkNNF5w8WaWcIsXKWnAQsDa9z6chHWNVE-UzQZjD_nw1OCbAS_ygK4EoLvfZPsY6k9KWz5z6W9HemrC6idUrb-dKpDIJnGCR1LbpwqqJ9bXDQSsfAYFvFbuB93Xss_rcrZgepSMU8BfMmJKnlX42ms9elqeo0qc9BhqUptUpq7sP2hjKSRy0PUxiCeZCTbWZF1Fr05nRwyUHRTdlkKOyHE0sqoEXLGjPaEA6ayUivgrvNrZPDDKnjW5iyIopHRMHF46cunUkeLn0TpEm8kmBSdtNI_OttUvpM4mfUZgTgqyFaIZ571BMH6xImhcl_oaqC_Yug1S2Y-0eSqzuKeV7hxsOwPLVUAQBgIqVymrRzcm7qX_PKZXzBfsNix0YN0ZURbACgTug1P_s7N57reLKws9W4l-EIitVTh5kljGN29MLJkjajcxkDZCqTfamyQX1R8k_l-mhswkDvfeZoCc6HDHgoi13aOgHdLw2m9Fmqi5H5jYv1N6_SXYKrIahmS9j5ya8MkG8BAF8avUqSiVZEUMdJ5PNiTNlHxGLVYy3IqAxNI61fyxEt6jwBn-Vps5a5-KGxwi6431e3vQOsWkrn8-yPHaV5IDBYPpxpvpZaX2rZYtXKfEn6We1i51o04q0Gcx2tV-kuBfYMJZzvaJaDgfeImtgnqNRYk6wtpkdOxNP3oiyiWi0Edju1a5elcXd1yljP2XVRxWPlbtN2EtaKCGE-j0vDPAHWACKx-FSFjZ3fiYnRJpjDdbiJFJJmcPH-948lrVk5Cnk9skeKhmNETuhO3OhxSdp7-E_GdijuiRBPLadLxjg2_Ac3oPFqhaSX6ZyA6BeQ_HmSvgiBcE77_-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sp>
        <p:nvSpPr>
          <p:cNvPr id="24593" name="AutoShape 17" descr="https://yandex-images.clstorage.net/UU5V0H234/3a963eQh/i8TP5nepALNYnUe5aS_POKkK4mmNh0sYdCrldymNPCkFmtWhsZcASzMcD3BCkIsFzD61kv6TLJZqcdTuPLUB5Z_wy9P2aJCCKJkXu71LGnjICxZ5iFJ7LLCvQCNtWHkNNF5w8WaWcIsXKWnAQsDa9z6chHWNVE-UzQZjD_nw1OCbAS_ygK4EoLvfZPsY6k9KWz5z6W9HemrC6idUrb-dKpDIJnGCR1LbpwqqJ9bXDQSsfAYFvFbuB93Xss_rcrZgepSMU8BfMmJKnlX42ms9elqeo0qc9BhqUptUpq7sP2hjKSRy0PUxiCeZCTbWZF1Fr05nRwyUHRTdlkKOyHE0sqoEXLGjPaEA6ayUivgrvNrZPDDKnjW5iyIopHRMHF46cunUkeLn0TpEm8kmBSdtNI_OttUvpM4mfUZgTgqyFaIZ571BMH6xImhcl_oaqC_Yug1S2Y-0eSqzuKeV7hxsOwPLVUAQBgIqVymrRzcm7qX_PKZXzBfsNix0YN0ZURbACgTug1P_s7N57reLKws9W4l-EIitVTh5kljGN29MLJkjajcxkDZCqTfamyQX1R8k_l-mhswkDvfeZoCc6HDHgoi13aOgHdLw2m9Fmqi5H5jYv1N6_SXYKrIahmS9j5ya8MkG8BAF8avUqSiVZEUMdJ5PNiTNlHxGLVYy3IqAxNI61fyxEt6jwBn-Vps5a5-KGxwi6431e3vQOsWkrn8-yPHaV5IDBYPpxpvpZaX2rZYtXKfEn6We1i51o04q0Gcx2tV-kuBfYMJZzvaJaDgfeImtgnqNRYk6wtpkdOxNP3oiyiWi0Edju1a5elcXd1yljP2XVRxWPlbtN2EtaKCGE-j0vDPAHWACKx-FSFjZ3fiYnRJpjDdbiJFJJmcPH-948lrVk5Cnk9skeKhmNETuhO3OhxSdp7-E_GdijuiRBPLadLxjg2_Ac3oPFqhaSX6ZyA6BeQ_HmSvgiBcE77_-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8" descr="https://im0-tub-ru.yandex.net/i?id=168a987d91eaf2ed2b72b96be932a9b3-l&amp;n=13"/>
          <p:cNvPicPr>
            <a:picLocks noChangeAspect="1" noChangeArrowheads="1"/>
          </p:cNvPicPr>
          <p:nvPr/>
        </p:nvPicPr>
        <p:blipFill>
          <a:blip r:embed="rId2" cstate="print"/>
          <a:srcRect/>
          <a:stretch>
            <a:fillRect/>
          </a:stretch>
        </p:blipFill>
        <p:spPr bwMode="auto">
          <a:xfrm>
            <a:off x="0" y="685800"/>
            <a:ext cx="9235212" cy="6172200"/>
          </a:xfrm>
          <a:prstGeom prst="rect">
            <a:avLst/>
          </a:prstGeom>
          <a:noFill/>
        </p:spPr>
      </p:pic>
      <p:sp>
        <p:nvSpPr>
          <p:cNvPr id="2" name="Прямоугольник 1"/>
          <p:cNvSpPr/>
          <p:nvPr/>
        </p:nvSpPr>
        <p:spPr>
          <a:xfrm>
            <a:off x="0" y="0"/>
            <a:ext cx="9144000" cy="2000548"/>
          </a:xfrm>
          <a:prstGeom prst="rect">
            <a:avLst/>
          </a:prstGeom>
          <a:solidFill>
            <a:schemeClr val="accent1">
              <a:lumMod val="20000"/>
              <a:lumOff val="80000"/>
            </a:schemeClr>
          </a:solidFill>
        </p:spPr>
        <p:txBody>
          <a:bodyPr wrap="square">
            <a:spAutoFit/>
          </a:bodyPr>
          <a:lstStyle/>
          <a:p>
            <a:r>
              <a:rPr lang="ru-RU" sz="2400" dirty="0" smtClean="0"/>
              <a:t>	</a:t>
            </a:r>
            <a:r>
              <a:rPr lang="ru-RU" sz="2000" dirty="0" smtClean="0"/>
              <a:t>На глубине в </a:t>
            </a:r>
            <a:r>
              <a:rPr lang="ru-RU" sz="2000" b="1" dirty="0" smtClean="0"/>
              <a:t>146</a:t>
            </a:r>
            <a:r>
              <a:rPr lang="ru-RU" sz="2000" dirty="0" smtClean="0"/>
              <a:t> километров давление возрастает до </a:t>
            </a:r>
            <a:r>
              <a:rPr lang="ru-RU" sz="2000" b="1" dirty="0" smtClean="0"/>
              <a:t>22 атмосфер </a:t>
            </a:r>
            <a:r>
              <a:rPr lang="ru-RU" sz="2000" dirty="0" smtClean="0"/>
              <a:t>и температура повышается </a:t>
            </a:r>
            <a:r>
              <a:rPr lang="ru-RU" sz="2000" b="1" dirty="0" smtClean="0"/>
              <a:t>до 153 </a:t>
            </a:r>
            <a:r>
              <a:rPr lang="ru-RU" sz="2000" b="1" baseline="30000" dirty="0" err="1" smtClean="0"/>
              <a:t>о</a:t>
            </a:r>
            <a:r>
              <a:rPr lang="ru-RU" sz="2000" b="1" dirty="0" err="1" smtClean="0"/>
              <a:t>С</a:t>
            </a:r>
            <a:r>
              <a:rPr lang="ru-RU" sz="2000" b="1" dirty="0" smtClean="0"/>
              <a:t>. </a:t>
            </a:r>
          </a:p>
          <a:p>
            <a:r>
              <a:rPr lang="ru-RU" sz="2000" dirty="0" smtClean="0"/>
              <a:t>	Здесь находится слой смеси водорода и гелия толщиной порядка 21 000 километров, который плавно переходит из газообразного состояния в жидкое. Около центра планеты температура меняется от </a:t>
            </a:r>
            <a:r>
              <a:rPr lang="ru-RU" sz="2000" b="1" dirty="0" smtClean="0"/>
              <a:t>6300 К до 21 000 К</a:t>
            </a:r>
            <a:r>
              <a:rPr lang="ru-RU" sz="2000" dirty="0" smtClean="0"/>
              <a:t>, а давление возрастает примерно </a:t>
            </a:r>
            <a:r>
              <a:rPr lang="ru-RU" sz="2000" b="1" dirty="0" smtClean="0"/>
              <a:t>от 200 до 4000 ГПа.</a:t>
            </a:r>
            <a:endParaRPr lang="ru-RU" sz="2000" b="1" dirty="0"/>
          </a:p>
        </p:txBody>
      </p:sp>
      <p:pic>
        <p:nvPicPr>
          <p:cNvPr id="27650" name="Picture 2" descr="https://pbs.twimg.com/media/EqCQAE2XUAIAwx-.jpg"/>
          <p:cNvPicPr>
            <a:picLocks noChangeAspect="1" noChangeArrowheads="1"/>
          </p:cNvPicPr>
          <p:nvPr/>
        </p:nvPicPr>
        <p:blipFill>
          <a:blip r:embed="rId3" cstate="print"/>
          <a:srcRect/>
          <a:stretch>
            <a:fillRect/>
          </a:stretch>
        </p:blipFill>
        <p:spPr bwMode="auto">
          <a:xfrm>
            <a:off x="533400" y="1981200"/>
            <a:ext cx="7924800" cy="4876800"/>
          </a:xfrm>
          <a:prstGeom prst="rect">
            <a:avLst/>
          </a:prstGeom>
          <a:noFill/>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Rectangle 1"/>
          <p:cNvSpPr>
            <a:spLocks noChangeArrowheads="1"/>
          </p:cNvSpPr>
          <p:nvPr/>
        </p:nvSpPr>
        <p:spPr bwMode="auto">
          <a:xfrm>
            <a:off x="0" y="0"/>
            <a:ext cx="9144000" cy="1631216"/>
          </a:xfrm>
          <a:prstGeom prst="rect">
            <a:avLst/>
          </a:prstGeom>
          <a:solidFill>
            <a:schemeClr val="accent1">
              <a:lumMod val="20000"/>
              <a:lumOff val="80000"/>
            </a:schemeClr>
          </a:solid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49263" algn="l" defTabSz="914400" rtl="0" eaLnBrk="1" fontAlgn="base" latinLnBrk="0" hangingPunct="1">
              <a:lnSpc>
                <a:spcPct val="100000"/>
              </a:lnSpc>
              <a:spcBef>
                <a:spcPct val="0"/>
              </a:spcBef>
              <a:spcAft>
                <a:spcPct val="0"/>
              </a:spcAft>
              <a:buClrTx/>
              <a:buSzTx/>
              <a:buFontTx/>
              <a:buNone/>
              <a:tabLst/>
            </a:pPr>
            <a:r>
              <a:rPr kumimoji="0" lang="ru-RU" sz="20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Под таким давлением водород сжимается до чрезвычайно плотного состояния, называемого </a:t>
            </a:r>
            <a:r>
              <a:rPr kumimoji="0" lang="ru-RU" sz="2000" b="1"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жидким металлическим водородом</a:t>
            </a:r>
            <a:r>
              <a:rPr kumimoji="0" lang="ru-RU" sz="20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 Протоны и электроны в таком веществе существуют отдельно друг от друга, что обуславливает хорошую проводимость вещества. Вследствие этого </a:t>
            </a:r>
            <a:r>
              <a:rPr kumimoji="0" lang="ru-RU" sz="2000" b="1" i="0" u="none" strike="noStrike" cap="none" normalizeH="0" baseline="0" dirty="0" smtClean="0">
                <a:ln>
                  <a:noFill/>
                </a:ln>
                <a:solidFill>
                  <a:srgbClr val="C00000"/>
                </a:solidFill>
                <a:effectLst/>
                <a:latin typeface="Arial" pitchFamily="34" charset="0"/>
                <a:ea typeface="Times New Roman" pitchFamily="18" charset="0"/>
                <a:cs typeface="Arial" pitchFamily="34" charset="0"/>
              </a:rPr>
              <a:t>магнитное поле Юпитера в 12 раз мощнее земного.</a:t>
            </a:r>
            <a:endParaRPr kumimoji="0" lang="ru-RU" sz="2000" b="1" i="0" u="none" strike="noStrike" cap="none" normalizeH="0" baseline="0" dirty="0" smtClean="0">
              <a:ln>
                <a:noFill/>
              </a:ln>
              <a:solidFill>
                <a:srgbClr val="C00000"/>
              </a:solidFill>
              <a:effectLst/>
              <a:latin typeface="Arial" pitchFamily="34" charset="0"/>
              <a:cs typeface="Arial" pitchFamily="34" charset="0"/>
            </a:endParaRPr>
          </a:p>
        </p:txBody>
      </p:sp>
      <p:pic>
        <p:nvPicPr>
          <p:cNvPr id="26627" name="Picture 3" descr="https://in-space.ru/wp-content/uploads/2019/07/Researchers-Unravel-Mysteries-of-Metallic-Hydrogen.jpg"/>
          <p:cNvPicPr>
            <a:picLocks noChangeAspect="1" noChangeArrowheads="1"/>
          </p:cNvPicPr>
          <p:nvPr/>
        </p:nvPicPr>
        <p:blipFill>
          <a:blip r:embed="rId2" cstate="print"/>
          <a:srcRect/>
          <a:stretch>
            <a:fillRect/>
          </a:stretch>
        </p:blipFill>
        <p:spPr bwMode="auto">
          <a:xfrm>
            <a:off x="0" y="1676400"/>
            <a:ext cx="9144000" cy="5181600"/>
          </a:xfrm>
          <a:prstGeom prst="rect">
            <a:avLst/>
          </a:prstGeom>
          <a:noFill/>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Rectangle 1"/>
          <p:cNvSpPr>
            <a:spLocks noChangeArrowheads="1"/>
          </p:cNvSpPr>
          <p:nvPr/>
        </p:nvSpPr>
        <p:spPr bwMode="auto">
          <a:xfrm>
            <a:off x="0" y="0"/>
            <a:ext cx="9144000" cy="830997"/>
          </a:xfrm>
          <a:prstGeom prst="rect">
            <a:avLst/>
          </a:prstGeom>
          <a:solidFill>
            <a:schemeClr val="tx2">
              <a:lumMod val="20000"/>
              <a:lumOff val="80000"/>
            </a:schemeClr>
          </a:solid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49263" algn="ctr" defTabSz="914400" rtl="0" eaLnBrk="1" fontAlgn="base" latinLnBrk="0" hangingPunct="1">
              <a:lnSpc>
                <a:spcPct val="100000"/>
              </a:lnSpc>
              <a:spcBef>
                <a:spcPct val="0"/>
              </a:spcBef>
              <a:spcAft>
                <a:spcPct val="0"/>
              </a:spcAft>
              <a:buClrTx/>
              <a:buSzTx/>
              <a:buFontTx/>
              <a:buNone/>
              <a:tabLst/>
            </a:pPr>
            <a:r>
              <a:rPr kumimoji="0" lang="ru-RU" sz="24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В центре Юпитера может находиться каменное ядро диаметром около 25 000 километров.</a:t>
            </a:r>
            <a:endParaRPr kumimoji="0" lang="ru-RU" sz="2400" b="0" i="0" u="none" strike="noStrike" cap="none" normalizeH="0" baseline="0" dirty="0" smtClean="0">
              <a:ln>
                <a:noFill/>
              </a:ln>
              <a:solidFill>
                <a:schemeClr val="tx1"/>
              </a:solidFill>
              <a:effectLst/>
              <a:latin typeface="Arial" pitchFamily="34" charset="0"/>
              <a:cs typeface="Arial" pitchFamily="34" charset="0"/>
            </a:endParaRPr>
          </a:p>
        </p:txBody>
      </p:sp>
      <p:pic>
        <p:nvPicPr>
          <p:cNvPr id="28675" name="Picture 3" descr="https://avatars.mds.yandex.net/get-zen_doc/28845/pub_5d52ce175ba2b500aeee802a_5d54ff3da2d6ed00adfa78c9/scale_1200"/>
          <p:cNvPicPr>
            <a:picLocks noChangeAspect="1" noChangeArrowheads="1"/>
          </p:cNvPicPr>
          <p:nvPr/>
        </p:nvPicPr>
        <p:blipFill>
          <a:blip r:embed="rId2" cstate="print"/>
          <a:srcRect/>
          <a:stretch>
            <a:fillRect/>
          </a:stretch>
        </p:blipFill>
        <p:spPr bwMode="auto">
          <a:xfrm>
            <a:off x="0" y="838200"/>
            <a:ext cx="9156207" cy="6019800"/>
          </a:xfrm>
          <a:prstGeom prst="rect">
            <a:avLst/>
          </a:prstGeom>
          <a:noFill/>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0" y="0"/>
            <a:ext cx="9144000" cy="990600"/>
          </a:xfrm>
          <a:prstGeom prst="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4400" b="1" dirty="0" smtClean="0">
                <a:solidFill>
                  <a:srgbClr val="C00000"/>
                </a:solidFill>
              </a:rPr>
              <a:t>Спутники Юпитера</a:t>
            </a:r>
            <a:endParaRPr lang="ru-RU" sz="4400" b="1" dirty="0">
              <a:solidFill>
                <a:srgbClr val="C00000"/>
              </a:solidFill>
            </a:endParaRPr>
          </a:p>
        </p:txBody>
      </p:sp>
      <p:pic>
        <p:nvPicPr>
          <p:cNvPr id="58370" name="Picture 2" descr="https://total-rating.ru/k/sputnik-upiter.jpg"/>
          <p:cNvPicPr>
            <a:picLocks noChangeAspect="1" noChangeArrowheads="1"/>
          </p:cNvPicPr>
          <p:nvPr/>
        </p:nvPicPr>
        <p:blipFill>
          <a:blip r:embed="rId2" cstate="print"/>
          <a:srcRect/>
          <a:stretch>
            <a:fillRect/>
          </a:stretch>
        </p:blipFill>
        <p:spPr bwMode="auto">
          <a:xfrm>
            <a:off x="0" y="914400"/>
            <a:ext cx="9144000" cy="5943600"/>
          </a:xfrm>
          <a:prstGeom prst="rect">
            <a:avLst/>
          </a:prstGeom>
          <a:noFill/>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Rectangle 1"/>
          <p:cNvSpPr>
            <a:spLocks noChangeArrowheads="1"/>
          </p:cNvSpPr>
          <p:nvPr/>
        </p:nvSpPr>
        <p:spPr bwMode="auto">
          <a:xfrm>
            <a:off x="0" y="-79176"/>
            <a:ext cx="9144000" cy="1938992"/>
          </a:xfrm>
          <a:prstGeom prst="rect">
            <a:avLst/>
          </a:prstGeom>
          <a:solidFill>
            <a:schemeClr val="accent1">
              <a:lumMod val="40000"/>
              <a:lumOff val="60000"/>
            </a:schemeClr>
          </a:solid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49263" algn="l" defTabSz="914400" rtl="0" eaLnBrk="1" fontAlgn="base" latinLnBrk="0" hangingPunct="1">
              <a:lnSpc>
                <a:spcPct val="100000"/>
              </a:lnSpc>
              <a:spcBef>
                <a:spcPct val="0"/>
              </a:spcBef>
              <a:spcAft>
                <a:spcPct val="0"/>
              </a:spcAft>
              <a:buClrTx/>
              <a:buSzTx/>
              <a:buFontTx/>
              <a:buNone/>
              <a:tabLst/>
            </a:pPr>
            <a:r>
              <a:rPr kumimoji="0" lang="ru-RU" sz="2400" b="0" i="0" u="none" strike="noStrike" cap="none" normalizeH="0" baseline="0" dirty="0" smtClean="0">
                <a:ln>
                  <a:noFill/>
                </a:ln>
                <a:solidFill>
                  <a:srgbClr val="000000"/>
                </a:solidFill>
                <a:effectLst/>
                <a:latin typeface="+mj-lt"/>
                <a:ea typeface="Times New Roman" pitchFamily="18" charset="0"/>
                <a:cs typeface="Arial" pitchFamily="34" charset="0"/>
              </a:rPr>
              <a:t>Мы с вами уже знаем, что в нашей Солнечной системе принято выделять восемь больших планет. По размерам, массе и общему строению их принято делить на две группы: планеты земной группы, расположенные внутри главного пояса астероидов, и планеты-гиганты — вне его.</a:t>
            </a:r>
            <a:endParaRPr kumimoji="0" lang="ru-RU" sz="2400" b="0" i="0" u="none" strike="noStrike" cap="none" normalizeH="0" baseline="0" dirty="0" smtClean="0">
              <a:ln>
                <a:noFill/>
              </a:ln>
              <a:solidFill>
                <a:schemeClr val="tx1"/>
              </a:solidFill>
              <a:effectLst/>
              <a:latin typeface="+mj-lt"/>
              <a:cs typeface="Arial" pitchFamily="34" charset="0"/>
            </a:endParaRPr>
          </a:p>
        </p:txBody>
      </p:sp>
      <p:pic>
        <p:nvPicPr>
          <p:cNvPr id="14339" name="Picture 3" descr="https://realist.online/img/article/969/99_large-v1600684540.png"/>
          <p:cNvPicPr>
            <a:picLocks noChangeAspect="1" noChangeArrowheads="1"/>
          </p:cNvPicPr>
          <p:nvPr/>
        </p:nvPicPr>
        <p:blipFill>
          <a:blip r:embed="rId2" cstate="print"/>
          <a:srcRect/>
          <a:stretch>
            <a:fillRect/>
          </a:stretch>
        </p:blipFill>
        <p:spPr bwMode="auto">
          <a:xfrm>
            <a:off x="0" y="1828800"/>
            <a:ext cx="9144000" cy="5867401"/>
          </a:xfrm>
          <a:prstGeom prst="rect">
            <a:avLst/>
          </a:prstGeom>
          <a:noFill/>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8" descr="https://im0-tub-ru.yandex.net/i?id=168a987d91eaf2ed2b72b96be932a9b3-l&amp;n=13"/>
          <p:cNvPicPr>
            <a:picLocks noChangeAspect="1" noChangeArrowheads="1"/>
          </p:cNvPicPr>
          <p:nvPr/>
        </p:nvPicPr>
        <p:blipFill>
          <a:blip r:embed="rId2" cstate="print"/>
          <a:srcRect/>
          <a:stretch>
            <a:fillRect/>
          </a:stretch>
        </p:blipFill>
        <p:spPr bwMode="auto">
          <a:xfrm>
            <a:off x="0" y="685800"/>
            <a:ext cx="9235212" cy="6172200"/>
          </a:xfrm>
          <a:prstGeom prst="rect">
            <a:avLst/>
          </a:prstGeom>
          <a:noFill/>
        </p:spPr>
      </p:pic>
      <p:sp>
        <p:nvSpPr>
          <p:cNvPr id="29697" name="Rectangle 1"/>
          <p:cNvSpPr>
            <a:spLocks noChangeArrowheads="1"/>
          </p:cNvSpPr>
          <p:nvPr/>
        </p:nvSpPr>
        <p:spPr bwMode="auto">
          <a:xfrm>
            <a:off x="0" y="0"/>
            <a:ext cx="9144000" cy="707886"/>
          </a:xfrm>
          <a:prstGeom prst="rect">
            <a:avLst/>
          </a:prstGeom>
          <a:solidFill>
            <a:schemeClr val="accent1">
              <a:lumMod val="20000"/>
              <a:lumOff val="80000"/>
            </a:schemeClr>
          </a:solid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49263" algn="l" defTabSz="914400" rtl="0" eaLnBrk="1" fontAlgn="base" latinLnBrk="0" hangingPunct="1">
              <a:lnSpc>
                <a:spcPct val="100000"/>
              </a:lnSpc>
              <a:spcBef>
                <a:spcPct val="0"/>
              </a:spcBef>
              <a:spcAft>
                <a:spcPct val="0"/>
              </a:spcAft>
              <a:buClrTx/>
              <a:buSzTx/>
              <a:buFontTx/>
              <a:buNone/>
              <a:tabLst/>
            </a:pPr>
            <a:r>
              <a:rPr kumimoji="0" lang="ru-RU" sz="20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По данным на </a:t>
            </a:r>
            <a:r>
              <a:rPr kumimoji="0" lang="ru-RU" sz="2000" b="1"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2017 год</a:t>
            </a:r>
            <a:r>
              <a:rPr kumimoji="0" lang="ru-RU" sz="20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 у Юпитера известно </a:t>
            </a:r>
            <a:r>
              <a:rPr kumimoji="0" lang="ru-RU" sz="2000" b="1"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69 спутников </a:t>
            </a:r>
            <a:r>
              <a:rPr kumimoji="0" lang="ru-RU" sz="20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 наибольшее значение среди всех планет Солнечной системы.</a:t>
            </a:r>
            <a:endParaRPr kumimoji="0" lang="ru-RU" sz="2000" b="0" i="0" u="none" strike="noStrike" cap="none" normalizeH="0" baseline="0" dirty="0" smtClean="0">
              <a:ln>
                <a:noFill/>
              </a:ln>
              <a:solidFill>
                <a:schemeClr val="tx1"/>
              </a:solidFill>
              <a:effectLst/>
              <a:latin typeface="Arial" pitchFamily="34" charset="0"/>
              <a:cs typeface="Arial" pitchFamily="34" charset="0"/>
            </a:endParaRPr>
          </a:p>
        </p:txBody>
      </p:sp>
      <p:pic>
        <p:nvPicPr>
          <p:cNvPr id="29699" name="Picture 3" descr="https://cloud.prezentacii.org/18/08/63803/images/screen16.jpg"/>
          <p:cNvPicPr>
            <a:picLocks noChangeAspect="1" noChangeArrowheads="1"/>
          </p:cNvPicPr>
          <p:nvPr/>
        </p:nvPicPr>
        <p:blipFill>
          <a:blip r:embed="rId3" cstate="print"/>
          <a:srcRect/>
          <a:stretch>
            <a:fillRect/>
          </a:stretch>
        </p:blipFill>
        <p:spPr bwMode="auto">
          <a:xfrm>
            <a:off x="533400" y="685800"/>
            <a:ext cx="8229600" cy="6172200"/>
          </a:xfrm>
          <a:prstGeom prst="rect">
            <a:avLst/>
          </a:prstGeom>
          <a:noFill/>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Rectangle 1"/>
          <p:cNvSpPr>
            <a:spLocks noChangeArrowheads="1"/>
          </p:cNvSpPr>
          <p:nvPr/>
        </p:nvSpPr>
        <p:spPr bwMode="auto">
          <a:xfrm>
            <a:off x="0" y="0"/>
            <a:ext cx="9144000" cy="1200329"/>
          </a:xfrm>
          <a:prstGeom prst="rect">
            <a:avLst/>
          </a:prstGeom>
          <a:solidFill>
            <a:schemeClr val="accent1">
              <a:lumMod val="20000"/>
              <a:lumOff val="80000"/>
            </a:schemeClr>
          </a:solid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49263" algn="l" defTabSz="914400" rtl="0" eaLnBrk="1" fontAlgn="base" latinLnBrk="0" hangingPunct="1">
              <a:lnSpc>
                <a:spcPct val="100000"/>
              </a:lnSpc>
              <a:spcBef>
                <a:spcPct val="0"/>
              </a:spcBef>
              <a:spcAft>
                <a:spcPct val="0"/>
              </a:spcAft>
              <a:buClrTx/>
              <a:buSzTx/>
              <a:buFontTx/>
              <a:buNone/>
              <a:tabLst/>
            </a:pPr>
            <a:r>
              <a:rPr kumimoji="0" lang="ru-RU" sz="24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В </a:t>
            </a:r>
            <a:r>
              <a:rPr kumimoji="0" lang="ru-RU" sz="2400" b="1"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1979 году </a:t>
            </a:r>
            <a:r>
              <a:rPr kumimoji="0" lang="ru-RU" sz="24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мимо Юпитера проходил космический аппарат «Вояджер-1», который обнаружил у планеты три слабых кольца из мелких частиц пыли.</a:t>
            </a:r>
            <a:endParaRPr kumimoji="0" lang="ru-RU" sz="2400" b="0" i="0" u="none" strike="noStrike" cap="none" normalizeH="0" baseline="0" dirty="0" smtClean="0">
              <a:ln>
                <a:noFill/>
              </a:ln>
              <a:solidFill>
                <a:schemeClr val="tx1"/>
              </a:solidFill>
              <a:effectLst/>
              <a:latin typeface="Arial" pitchFamily="34" charset="0"/>
              <a:cs typeface="Arial" pitchFamily="34" charset="0"/>
            </a:endParaRPr>
          </a:p>
        </p:txBody>
      </p:sp>
      <p:pic>
        <p:nvPicPr>
          <p:cNvPr id="30723" name="Picture 3" descr="https://ds05.infourok.ru/uploads/ex/06c9/00094210-3a278383/7/hello_html_m38023837.jpg"/>
          <p:cNvPicPr>
            <a:picLocks noChangeAspect="1" noChangeArrowheads="1"/>
          </p:cNvPicPr>
          <p:nvPr/>
        </p:nvPicPr>
        <p:blipFill>
          <a:blip r:embed="rId2" cstate="print"/>
          <a:srcRect/>
          <a:stretch>
            <a:fillRect/>
          </a:stretch>
        </p:blipFill>
        <p:spPr bwMode="auto">
          <a:xfrm>
            <a:off x="0" y="1219200"/>
            <a:ext cx="9202842" cy="5638800"/>
          </a:xfrm>
          <a:prstGeom prst="rect">
            <a:avLst/>
          </a:prstGeom>
          <a:noFill/>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9394" name="Picture 2" descr="https://top10a.ru/wp-content/uploads/2019/12/6-169.jpg"/>
          <p:cNvPicPr>
            <a:picLocks noChangeAspect="1" noChangeArrowheads="1"/>
          </p:cNvPicPr>
          <p:nvPr/>
        </p:nvPicPr>
        <p:blipFill>
          <a:blip r:embed="rId2" cstate="print"/>
          <a:srcRect/>
          <a:stretch>
            <a:fillRect/>
          </a:stretch>
        </p:blipFill>
        <p:spPr bwMode="auto">
          <a:xfrm>
            <a:off x="-1" y="1143000"/>
            <a:ext cx="9211733" cy="5715001"/>
          </a:xfrm>
          <a:prstGeom prst="rect">
            <a:avLst/>
          </a:prstGeom>
          <a:noFill/>
        </p:spPr>
      </p:pic>
      <p:sp>
        <p:nvSpPr>
          <p:cNvPr id="3" name="Прямоугольник 2"/>
          <p:cNvSpPr/>
          <p:nvPr/>
        </p:nvSpPr>
        <p:spPr>
          <a:xfrm>
            <a:off x="0" y="0"/>
            <a:ext cx="9144000" cy="1219200"/>
          </a:xfrm>
          <a:prstGeom prst="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4400" b="1" dirty="0" smtClean="0">
                <a:solidFill>
                  <a:srgbClr val="C00000"/>
                </a:solidFill>
              </a:rPr>
              <a:t>Юпитер с кольцами</a:t>
            </a:r>
            <a:endParaRPr lang="ru-RU" sz="4400" b="1" dirty="0">
              <a:solidFill>
                <a:srgbClr val="C00000"/>
              </a:solidFill>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8" descr="https://im0-tub-ru.yandex.net/i?id=168a987d91eaf2ed2b72b96be932a9b3-l&amp;n=13"/>
          <p:cNvPicPr>
            <a:picLocks noChangeAspect="1" noChangeArrowheads="1"/>
          </p:cNvPicPr>
          <p:nvPr/>
        </p:nvPicPr>
        <p:blipFill>
          <a:blip r:embed="rId2" cstate="print"/>
          <a:srcRect/>
          <a:stretch>
            <a:fillRect/>
          </a:stretch>
        </p:blipFill>
        <p:spPr bwMode="auto">
          <a:xfrm>
            <a:off x="0" y="685800"/>
            <a:ext cx="9235212" cy="6172200"/>
          </a:xfrm>
          <a:prstGeom prst="rect">
            <a:avLst/>
          </a:prstGeom>
          <a:noFill/>
        </p:spPr>
      </p:pic>
      <p:sp>
        <p:nvSpPr>
          <p:cNvPr id="31745" name="Rectangle 1"/>
          <p:cNvSpPr>
            <a:spLocks noChangeArrowheads="1"/>
          </p:cNvSpPr>
          <p:nvPr/>
        </p:nvSpPr>
        <p:spPr bwMode="auto">
          <a:xfrm>
            <a:off x="0" y="0"/>
            <a:ext cx="9144000" cy="1631216"/>
          </a:xfrm>
          <a:prstGeom prst="rect">
            <a:avLst/>
          </a:prstGeom>
          <a:solidFill>
            <a:schemeClr val="accent1">
              <a:lumMod val="20000"/>
              <a:lumOff val="80000"/>
            </a:schemeClr>
          </a:solid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49263" algn="l" defTabSz="914400" rtl="0" eaLnBrk="1" fontAlgn="base" latinLnBrk="0" hangingPunct="1">
              <a:lnSpc>
                <a:spcPct val="100000"/>
              </a:lnSpc>
              <a:spcBef>
                <a:spcPct val="0"/>
              </a:spcBef>
              <a:spcAft>
                <a:spcPct val="0"/>
              </a:spcAft>
              <a:buClrTx/>
              <a:buSzTx/>
              <a:buFontTx/>
              <a:buNone/>
              <a:tabLst/>
            </a:pPr>
            <a:r>
              <a:rPr kumimoji="0" lang="ru-RU" sz="20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А в июле </a:t>
            </a:r>
            <a:r>
              <a:rPr kumimoji="0" lang="ru-RU" sz="2000" b="1"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1994 года </a:t>
            </a:r>
            <a:r>
              <a:rPr kumimoji="0" lang="ru-RU" sz="20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в небе наблюдалось редкое явление: с Юпитером столкнулась комета </a:t>
            </a:r>
            <a:r>
              <a:rPr kumimoji="0" lang="ru-RU" sz="2000" b="1" i="0" u="none" strike="noStrike" cap="none" normalizeH="0" baseline="0" dirty="0" err="1" smtClean="0">
                <a:ln>
                  <a:noFill/>
                </a:ln>
                <a:solidFill>
                  <a:srgbClr val="C00000"/>
                </a:solidFill>
                <a:effectLst/>
                <a:latin typeface="Arial" pitchFamily="34" charset="0"/>
                <a:ea typeface="Times New Roman" pitchFamily="18" charset="0"/>
                <a:cs typeface="Arial" pitchFamily="34" charset="0"/>
              </a:rPr>
              <a:t>Шумейкеров</a:t>
            </a:r>
            <a:r>
              <a:rPr kumimoji="0" lang="ru-RU" sz="2000" b="1" i="0" u="none" strike="noStrike" cap="none" normalizeH="0" baseline="0" dirty="0" smtClean="0">
                <a:ln>
                  <a:noFill/>
                </a:ln>
                <a:solidFill>
                  <a:srgbClr val="C00000"/>
                </a:solidFill>
                <a:effectLst/>
                <a:latin typeface="Arial" pitchFamily="34" charset="0"/>
                <a:ea typeface="Times New Roman" pitchFamily="18" charset="0"/>
                <a:cs typeface="Arial" pitchFamily="34" charset="0"/>
              </a:rPr>
              <a:t>—Леви 9. </a:t>
            </a:r>
          </a:p>
          <a:p>
            <a:pPr marL="0" marR="0" lvl="0" indent="449263" algn="l" defTabSz="914400" rtl="0" eaLnBrk="1" fontAlgn="base" latinLnBrk="0" hangingPunct="1">
              <a:lnSpc>
                <a:spcPct val="100000"/>
              </a:lnSpc>
              <a:spcBef>
                <a:spcPct val="0"/>
              </a:spcBef>
              <a:spcAft>
                <a:spcPct val="0"/>
              </a:spcAft>
              <a:buClrTx/>
              <a:buSzTx/>
              <a:buFontTx/>
              <a:buNone/>
              <a:tabLst/>
            </a:pPr>
            <a:r>
              <a:rPr kumimoji="0" lang="ru-RU" sz="20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Всего с планетой столкнулось </a:t>
            </a:r>
            <a:r>
              <a:rPr kumimoji="0" lang="ru-RU" sz="2000" b="1"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20 фрагментов</a:t>
            </a:r>
            <a:r>
              <a:rPr kumimoji="0" lang="ru-RU" sz="20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 При столкновении с самым большим из них взрыв был эквивалентен взрыву 6 миллионов мегатонных атомных бомб.</a:t>
            </a:r>
            <a:endParaRPr kumimoji="0" lang="ru-RU" sz="2000" b="0" i="0" u="none" strike="noStrike" cap="none" normalizeH="0" baseline="0" dirty="0" smtClean="0">
              <a:ln>
                <a:noFill/>
              </a:ln>
              <a:solidFill>
                <a:schemeClr val="tx1"/>
              </a:solidFill>
              <a:effectLst/>
              <a:latin typeface="Arial" pitchFamily="34" charset="0"/>
              <a:cs typeface="Arial" pitchFamily="34" charset="0"/>
            </a:endParaRPr>
          </a:p>
        </p:txBody>
      </p:sp>
      <p:pic>
        <p:nvPicPr>
          <p:cNvPr id="31747" name="Picture 3" descr="https://avatars.mds.yandex.net/get-zen_doc/2815454/pub_5ff888ddbb14d54ffb5682db_5ff88b02bb14d54ffb5a9416/scale_1200"/>
          <p:cNvPicPr>
            <a:picLocks noChangeAspect="1" noChangeArrowheads="1"/>
          </p:cNvPicPr>
          <p:nvPr/>
        </p:nvPicPr>
        <p:blipFill>
          <a:blip r:embed="rId3" cstate="print"/>
          <a:srcRect/>
          <a:stretch>
            <a:fillRect/>
          </a:stretch>
        </p:blipFill>
        <p:spPr bwMode="auto">
          <a:xfrm>
            <a:off x="914400" y="1676400"/>
            <a:ext cx="7086600" cy="5181600"/>
          </a:xfrm>
          <a:prstGeom prst="rect">
            <a:avLst/>
          </a:prstGeom>
          <a:noFill/>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0418" name="Picture 2" descr="http://galspace.spb.ru/index452.file/3-17.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0" y="0"/>
            <a:ext cx="9144000" cy="990600"/>
          </a:xfrm>
          <a:prstGeom prst="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6000" b="1" dirty="0" smtClean="0">
                <a:solidFill>
                  <a:srgbClr val="C00000"/>
                </a:solidFill>
              </a:rPr>
              <a:t>Сатурн</a:t>
            </a:r>
            <a:endParaRPr lang="ru-RU" sz="6000" b="1" dirty="0">
              <a:solidFill>
                <a:srgbClr val="C00000"/>
              </a:solidFill>
            </a:endParaRPr>
          </a:p>
        </p:txBody>
      </p:sp>
      <p:pic>
        <p:nvPicPr>
          <p:cNvPr id="3" name="Рисунок 2" descr="https://fsd.videouroki.net/products/conspekty/astr11/20-planety-giganty.files/image004.jpg"/>
          <p:cNvPicPr/>
          <p:nvPr/>
        </p:nvPicPr>
        <p:blipFill>
          <a:blip r:embed="rId2" cstate="print"/>
          <a:srcRect/>
          <a:stretch>
            <a:fillRect/>
          </a:stretch>
        </p:blipFill>
        <p:spPr bwMode="auto">
          <a:xfrm>
            <a:off x="0" y="990600"/>
            <a:ext cx="9144000" cy="5867401"/>
          </a:xfrm>
          <a:prstGeom prst="rect">
            <a:avLst/>
          </a:prstGeom>
          <a:noFill/>
          <a:ln w="9525">
            <a:noFill/>
            <a:miter lim="800000"/>
            <a:headEnd/>
            <a:tailEnd/>
          </a:ln>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8" descr="https://im0-tub-ru.yandex.net/i?id=168a987d91eaf2ed2b72b96be932a9b3-l&amp;n=13"/>
          <p:cNvPicPr>
            <a:picLocks noChangeAspect="1" noChangeArrowheads="1"/>
          </p:cNvPicPr>
          <p:nvPr/>
        </p:nvPicPr>
        <p:blipFill>
          <a:blip r:embed="rId2" cstate="print"/>
          <a:srcRect/>
          <a:stretch>
            <a:fillRect/>
          </a:stretch>
        </p:blipFill>
        <p:spPr bwMode="auto">
          <a:xfrm>
            <a:off x="0" y="685800"/>
            <a:ext cx="9235212" cy="6172200"/>
          </a:xfrm>
          <a:prstGeom prst="rect">
            <a:avLst/>
          </a:prstGeom>
          <a:noFill/>
        </p:spPr>
      </p:pic>
      <p:sp>
        <p:nvSpPr>
          <p:cNvPr id="32769" name="Rectangle 1"/>
          <p:cNvSpPr>
            <a:spLocks noChangeArrowheads="1"/>
          </p:cNvSpPr>
          <p:nvPr/>
        </p:nvSpPr>
        <p:spPr bwMode="auto">
          <a:xfrm>
            <a:off x="0" y="0"/>
            <a:ext cx="9144000" cy="1384995"/>
          </a:xfrm>
          <a:prstGeom prst="rect">
            <a:avLst/>
          </a:prstGeom>
          <a:solidFill>
            <a:schemeClr val="accent1">
              <a:lumMod val="20000"/>
              <a:lumOff val="80000"/>
            </a:schemeClr>
          </a:solid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49263" algn="l" defTabSz="914400" rtl="0" eaLnBrk="1" fontAlgn="base" latinLnBrk="0" hangingPunct="1">
              <a:lnSpc>
                <a:spcPct val="100000"/>
              </a:lnSpc>
              <a:spcBef>
                <a:spcPct val="0"/>
              </a:spcBef>
              <a:spcAft>
                <a:spcPct val="0"/>
              </a:spcAft>
              <a:buClrTx/>
              <a:buSzTx/>
              <a:buFontTx/>
              <a:buNone/>
              <a:tabLst/>
            </a:pPr>
            <a:r>
              <a:rPr kumimoji="0" lang="ru-RU" sz="28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Шестой планетой от Солнца и второй по величине в Солнечной системе является </a:t>
            </a:r>
            <a:r>
              <a:rPr kumimoji="0" lang="ru-RU" sz="2800" b="1"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Сатурн</a:t>
            </a:r>
            <a:r>
              <a:rPr kumimoji="0" lang="ru-RU" sz="28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 названный в честь римского бога земледелия.</a:t>
            </a:r>
            <a:endParaRPr kumimoji="0" lang="ru-RU" sz="2800" b="0" i="0" u="none" strike="noStrike" cap="none" normalizeH="0" baseline="0" dirty="0" smtClean="0">
              <a:ln>
                <a:noFill/>
              </a:ln>
              <a:solidFill>
                <a:schemeClr val="tx1"/>
              </a:solidFill>
              <a:effectLst/>
              <a:latin typeface="Arial" pitchFamily="34" charset="0"/>
              <a:cs typeface="Arial" pitchFamily="34" charset="0"/>
            </a:endParaRPr>
          </a:p>
        </p:txBody>
      </p:sp>
      <p:pic>
        <p:nvPicPr>
          <p:cNvPr id="32771" name="Picture 3" descr="https://fs00.infourok.ru/images/doc/156/179758/img14.jpg"/>
          <p:cNvPicPr>
            <a:picLocks noChangeAspect="1" noChangeArrowheads="1"/>
          </p:cNvPicPr>
          <p:nvPr/>
        </p:nvPicPr>
        <p:blipFill>
          <a:blip r:embed="rId3" cstate="print"/>
          <a:srcRect/>
          <a:stretch>
            <a:fillRect/>
          </a:stretch>
        </p:blipFill>
        <p:spPr bwMode="auto">
          <a:xfrm>
            <a:off x="914400" y="1371599"/>
            <a:ext cx="7315200" cy="5486401"/>
          </a:xfrm>
          <a:prstGeom prst="rect">
            <a:avLst/>
          </a:prstGeom>
          <a:noFill/>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Rectangle 1"/>
          <p:cNvSpPr>
            <a:spLocks noChangeArrowheads="1"/>
          </p:cNvSpPr>
          <p:nvPr/>
        </p:nvSpPr>
        <p:spPr bwMode="auto">
          <a:xfrm>
            <a:off x="0" y="0"/>
            <a:ext cx="9144000" cy="1938992"/>
          </a:xfrm>
          <a:prstGeom prst="rect">
            <a:avLst/>
          </a:prstGeom>
          <a:solidFill>
            <a:schemeClr val="accent1">
              <a:lumMod val="20000"/>
              <a:lumOff val="80000"/>
            </a:schemeClr>
          </a:solid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49263" algn="l" defTabSz="914400" rtl="0" eaLnBrk="1" fontAlgn="base" latinLnBrk="0" hangingPunct="1">
              <a:lnSpc>
                <a:spcPct val="100000"/>
              </a:lnSpc>
              <a:spcBef>
                <a:spcPct val="0"/>
              </a:spcBef>
              <a:spcAft>
                <a:spcPct val="0"/>
              </a:spcAft>
              <a:buClrTx/>
              <a:buSzTx/>
              <a:buFontTx/>
              <a:buNone/>
              <a:tabLst/>
            </a:pPr>
            <a:r>
              <a:rPr kumimoji="0" lang="ru-RU" sz="24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Большинство людей знают о Сатурне благодаря его удивительным кольцам. В течение многих веков астрономы считали, что Сатурн — это единственная планета, имеющая кольца.</a:t>
            </a:r>
          </a:p>
          <a:p>
            <a:pPr marL="0" marR="0" lvl="0" indent="449263" algn="l" defTabSz="914400" rtl="0" eaLnBrk="1" fontAlgn="base" latinLnBrk="0" hangingPunct="1">
              <a:lnSpc>
                <a:spcPct val="100000"/>
              </a:lnSpc>
              <a:spcBef>
                <a:spcPct val="0"/>
              </a:spcBef>
              <a:spcAft>
                <a:spcPct val="0"/>
              </a:spcAft>
              <a:buClrTx/>
              <a:buSzTx/>
              <a:buFontTx/>
              <a:buNone/>
              <a:tabLst/>
            </a:pPr>
            <a:r>
              <a:rPr kumimoji="0" lang="ru-RU" sz="24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 </a:t>
            </a:r>
            <a:endParaRPr kumimoji="0" lang="ru-RU" sz="2400" b="0" i="0" u="none" strike="noStrike" cap="none" normalizeH="0" baseline="0" dirty="0" smtClean="0">
              <a:ln>
                <a:noFill/>
              </a:ln>
              <a:solidFill>
                <a:schemeClr val="tx1"/>
              </a:solidFill>
              <a:effectLst/>
              <a:latin typeface="Arial" pitchFamily="34" charset="0"/>
              <a:cs typeface="Arial" pitchFamily="34" charset="0"/>
            </a:endParaRPr>
          </a:p>
        </p:txBody>
      </p:sp>
      <p:pic>
        <p:nvPicPr>
          <p:cNvPr id="34819" name="Picture 3" descr="https://avatars.mds.yandex.net/get-zen_doc/1567788/pub_5cd3172dc6dcb700b36c9d03_5cd317470092d700b8984e90/scale_1200"/>
          <p:cNvPicPr>
            <a:picLocks noChangeAspect="1" noChangeArrowheads="1"/>
          </p:cNvPicPr>
          <p:nvPr/>
        </p:nvPicPr>
        <p:blipFill>
          <a:blip r:embed="rId2" cstate="print"/>
          <a:srcRect/>
          <a:stretch>
            <a:fillRect/>
          </a:stretch>
        </p:blipFill>
        <p:spPr bwMode="auto">
          <a:xfrm>
            <a:off x="0" y="1714501"/>
            <a:ext cx="9144000" cy="5143500"/>
          </a:xfrm>
          <a:prstGeom prst="rect">
            <a:avLst/>
          </a:prstGeom>
          <a:noFill/>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0" y="0"/>
            <a:ext cx="9144000" cy="400110"/>
          </a:xfrm>
          <a:prstGeom prst="rect">
            <a:avLst/>
          </a:prstGeom>
          <a:solidFill>
            <a:schemeClr val="accent6">
              <a:lumMod val="40000"/>
              <a:lumOff val="60000"/>
            </a:schemeClr>
          </a:solidFill>
        </p:spPr>
        <p:txBody>
          <a:bodyPr wrap="square">
            <a:spAutoFit/>
          </a:bodyPr>
          <a:lstStyle/>
          <a:p>
            <a:pPr algn="ctr"/>
            <a:r>
              <a:rPr lang="ru-RU" sz="2000" b="1" dirty="0" smtClean="0">
                <a:solidFill>
                  <a:srgbClr val="000000"/>
                </a:solidFill>
                <a:latin typeface="Arial" pitchFamily="34" charset="0"/>
                <a:ea typeface="Times New Roman" pitchFamily="18" charset="0"/>
                <a:cs typeface="Arial" pitchFamily="34" charset="0"/>
              </a:rPr>
              <a:t>Но сегодня известно, что они есть у всех четырёх газовых гигантов.</a:t>
            </a:r>
            <a:endParaRPr lang="ru-RU" sz="2000" b="1" dirty="0"/>
          </a:p>
        </p:txBody>
      </p:sp>
      <p:pic>
        <p:nvPicPr>
          <p:cNvPr id="61442" name="Picture 2" descr="https://mypresentation.ru/documents_6/5835a7b3930e2fa6c2857163042049f2/img2.jpg"/>
          <p:cNvPicPr>
            <a:picLocks noChangeAspect="1" noChangeArrowheads="1"/>
          </p:cNvPicPr>
          <p:nvPr/>
        </p:nvPicPr>
        <p:blipFill>
          <a:blip r:embed="rId2" cstate="print"/>
          <a:srcRect/>
          <a:stretch>
            <a:fillRect/>
          </a:stretch>
        </p:blipFill>
        <p:spPr bwMode="auto">
          <a:xfrm>
            <a:off x="0" y="400050"/>
            <a:ext cx="9144000" cy="6457950"/>
          </a:xfrm>
          <a:prstGeom prst="rect">
            <a:avLst/>
          </a:prstGeom>
          <a:noFill/>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8" descr="https://im0-tub-ru.yandex.net/i?id=168a987d91eaf2ed2b72b96be932a9b3-l&amp;n=13"/>
          <p:cNvPicPr>
            <a:picLocks noChangeAspect="1" noChangeArrowheads="1"/>
          </p:cNvPicPr>
          <p:nvPr/>
        </p:nvPicPr>
        <p:blipFill>
          <a:blip r:embed="rId2" cstate="print"/>
          <a:srcRect/>
          <a:stretch>
            <a:fillRect/>
          </a:stretch>
        </p:blipFill>
        <p:spPr bwMode="auto">
          <a:xfrm>
            <a:off x="0" y="685800"/>
            <a:ext cx="9235212" cy="6172200"/>
          </a:xfrm>
          <a:prstGeom prst="rect">
            <a:avLst/>
          </a:prstGeom>
          <a:noFill/>
        </p:spPr>
      </p:pic>
      <p:sp>
        <p:nvSpPr>
          <p:cNvPr id="35841" name="Rectangle 1"/>
          <p:cNvSpPr>
            <a:spLocks noChangeArrowheads="1"/>
          </p:cNvSpPr>
          <p:nvPr/>
        </p:nvSpPr>
        <p:spPr bwMode="auto">
          <a:xfrm>
            <a:off x="0" y="0"/>
            <a:ext cx="9144000" cy="2677656"/>
          </a:xfrm>
          <a:prstGeom prst="rect">
            <a:avLst/>
          </a:prstGeom>
          <a:solidFill>
            <a:schemeClr val="accent1">
              <a:lumMod val="20000"/>
              <a:lumOff val="80000"/>
            </a:schemeClr>
          </a:solid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49263" algn="l" defTabSz="914400" rtl="0" eaLnBrk="1" fontAlgn="base" latinLnBrk="0" hangingPunct="1">
              <a:lnSpc>
                <a:spcPct val="100000"/>
              </a:lnSpc>
              <a:spcBef>
                <a:spcPct val="0"/>
              </a:spcBef>
              <a:spcAft>
                <a:spcPct val="0"/>
              </a:spcAft>
              <a:buClrTx/>
              <a:buSzTx/>
              <a:buFontTx/>
              <a:buNone/>
              <a:tabLst/>
            </a:pPr>
            <a:r>
              <a:rPr kumimoji="0" lang="ru-RU" sz="2400" b="1" i="0" u="sng" strike="noStrike" cap="none" normalizeH="0" baseline="0" dirty="0" smtClean="0">
                <a:ln>
                  <a:noFill/>
                </a:ln>
                <a:solidFill>
                  <a:srgbClr val="C00000"/>
                </a:solidFill>
                <a:effectLst/>
                <a:latin typeface="Arial" pitchFamily="34" charset="0"/>
                <a:ea typeface="Times New Roman" pitchFamily="18" charset="0"/>
                <a:cs typeface="Arial" pitchFamily="34" charset="0"/>
              </a:rPr>
              <a:t>Сатурн</a:t>
            </a:r>
            <a:r>
              <a:rPr kumimoji="0" lang="ru-RU" sz="24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 — планета-гигант, лишь немного уступающая Юпитеру по размеру и обладающая большим сходством с ним. Средний радиус планеты равен 58 232 км, а её масса в </a:t>
            </a:r>
            <a:r>
              <a:rPr kumimoji="0" lang="ru-RU" sz="2400" b="1"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95 раз </a:t>
            </a:r>
            <a:r>
              <a:rPr kumimoji="0" lang="ru-RU" sz="24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больше массы Земли. Но при этом средняя плотность Сатурна очень мала — </a:t>
            </a:r>
            <a:r>
              <a:rPr kumimoji="0" lang="ru-RU" sz="2400" b="1"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всего 0,687 г/см</a:t>
            </a:r>
            <a:r>
              <a:rPr kumimoji="0" lang="ru-RU" sz="2400" b="1" i="0" u="none" strike="noStrike" cap="none" normalizeH="0" baseline="30000" dirty="0" smtClean="0">
                <a:ln>
                  <a:noFill/>
                </a:ln>
                <a:solidFill>
                  <a:srgbClr val="000000"/>
                </a:solidFill>
                <a:effectLst/>
                <a:latin typeface="Arial" pitchFamily="34" charset="0"/>
                <a:ea typeface="Times New Roman" pitchFamily="18" charset="0"/>
                <a:cs typeface="Arial" pitchFamily="34" charset="0"/>
              </a:rPr>
              <a:t>3</a:t>
            </a:r>
            <a:r>
              <a:rPr kumimoji="0" lang="ru-RU" sz="24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 что делает его единственной планетой Солнечной системы, чья средняя плотность меньше плотности воды.</a:t>
            </a:r>
            <a:endParaRPr kumimoji="0" lang="ru-RU" sz="24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endParaRPr>
          </a:p>
        </p:txBody>
      </p:sp>
      <p:pic>
        <p:nvPicPr>
          <p:cNvPr id="35843" name="Picture 3" descr="https://i.artfile.ru/1920x1080_1333906_%5bwww.ArtFile.ru%5d.jpg"/>
          <p:cNvPicPr>
            <a:picLocks noChangeAspect="1" noChangeArrowheads="1"/>
          </p:cNvPicPr>
          <p:nvPr/>
        </p:nvPicPr>
        <p:blipFill>
          <a:blip r:embed="rId3" cstate="print"/>
          <a:srcRect/>
          <a:stretch>
            <a:fillRect/>
          </a:stretch>
        </p:blipFill>
        <p:spPr bwMode="auto">
          <a:xfrm>
            <a:off x="762000" y="2667000"/>
            <a:ext cx="7924800" cy="4191000"/>
          </a:xfrm>
          <a:prstGeom prst="rect">
            <a:avLst/>
          </a:prstGeom>
          <a:noFill/>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8" name="Picture 8" descr="https://im0-tub-ru.yandex.net/i?id=168a987d91eaf2ed2b72b96be932a9b3-l&amp;n=13"/>
          <p:cNvPicPr>
            <a:picLocks noChangeAspect="1" noChangeArrowheads="1"/>
          </p:cNvPicPr>
          <p:nvPr/>
        </p:nvPicPr>
        <p:blipFill>
          <a:blip r:embed="rId2" cstate="print"/>
          <a:srcRect/>
          <a:stretch>
            <a:fillRect/>
          </a:stretch>
        </p:blipFill>
        <p:spPr bwMode="auto">
          <a:xfrm>
            <a:off x="0" y="685800"/>
            <a:ext cx="9235212" cy="6172200"/>
          </a:xfrm>
          <a:prstGeom prst="rect">
            <a:avLst/>
          </a:prstGeom>
          <a:noFill/>
        </p:spPr>
      </p:pic>
      <p:sp>
        <p:nvSpPr>
          <p:cNvPr id="2" name="Прямоугольник 1"/>
          <p:cNvSpPr/>
          <p:nvPr/>
        </p:nvSpPr>
        <p:spPr>
          <a:xfrm>
            <a:off x="0" y="0"/>
            <a:ext cx="9144000" cy="830997"/>
          </a:xfrm>
          <a:prstGeom prst="rect">
            <a:avLst/>
          </a:prstGeom>
          <a:solidFill>
            <a:schemeClr val="accent1">
              <a:lumMod val="40000"/>
              <a:lumOff val="60000"/>
            </a:schemeClr>
          </a:solidFill>
        </p:spPr>
        <p:txBody>
          <a:bodyPr wrap="square">
            <a:spAutoFit/>
          </a:bodyPr>
          <a:lstStyle/>
          <a:p>
            <a:pPr algn="ctr"/>
            <a:r>
              <a:rPr lang="ru-RU" sz="2400" dirty="0" smtClean="0"/>
              <a:t>Сегодняшний наш урок будет посвящён детальному изучению оставшихся четырёх планет. </a:t>
            </a:r>
            <a:endParaRPr lang="ru-RU" sz="2400" dirty="0"/>
          </a:p>
        </p:txBody>
      </p:sp>
      <p:pic>
        <p:nvPicPr>
          <p:cNvPr id="15362" name="Picture 2" descr="https://kipmu.ru/wp-content/uploads/plngzvgnt-scaled.jpg"/>
          <p:cNvPicPr>
            <a:picLocks noChangeAspect="1" noChangeArrowheads="1"/>
          </p:cNvPicPr>
          <p:nvPr/>
        </p:nvPicPr>
        <p:blipFill>
          <a:blip r:embed="rId3" cstate="print"/>
          <a:srcRect/>
          <a:stretch>
            <a:fillRect/>
          </a:stretch>
        </p:blipFill>
        <p:spPr bwMode="auto">
          <a:xfrm>
            <a:off x="0" y="838200"/>
            <a:ext cx="9245113" cy="2438401"/>
          </a:xfrm>
          <a:prstGeom prst="rect">
            <a:avLst/>
          </a:prstGeom>
          <a:noFill/>
        </p:spPr>
      </p:pic>
      <p:pic>
        <p:nvPicPr>
          <p:cNvPr id="15366" name="Picture 6" descr="http://images.myshared.ru/5/446389/slide_8.jpg"/>
          <p:cNvPicPr>
            <a:picLocks noChangeAspect="1" noChangeArrowheads="1"/>
          </p:cNvPicPr>
          <p:nvPr/>
        </p:nvPicPr>
        <p:blipFill>
          <a:blip r:embed="rId4" cstate="print"/>
          <a:srcRect/>
          <a:stretch>
            <a:fillRect/>
          </a:stretch>
        </p:blipFill>
        <p:spPr bwMode="auto">
          <a:xfrm>
            <a:off x="1676400" y="3276601"/>
            <a:ext cx="5562600" cy="3581400"/>
          </a:xfrm>
          <a:prstGeom prst="rect">
            <a:avLst/>
          </a:prstGeom>
          <a:noFill/>
        </p:spPr>
      </p:pic>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0" y="0"/>
            <a:ext cx="9144000" cy="1569660"/>
          </a:xfrm>
          <a:prstGeom prst="rect">
            <a:avLst/>
          </a:prstGeom>
          <a:solidFill>
            <a:schemeClr val="accent1">
              <a:lumMod val="20000"/>
              <a:lumOff val="80000"/>
            </a:schemeClr>
          </a:solidFill>
        </p:spPr>
        <p:txBody>
          <a:bodyPr wrap="square">
            <a:spAutoFit/>
          </a:bodyPr>
          <a:lstStyle/>
          <a:p>
            <a:pPr lvl="0" indent="449263" eaLnBrk="0" fontAlgn="base" hangingPunct="0">
              <a:spcBef>
                <a:spcPct val="0"/>
              </a:spcBef>
              <a:spcAft>
                <a:spcPct val="0"/>
              </a:spcAft>
            </a:pPr>
            <a:r>
              <a:rPr lang="ru-RU" sz="2400" dirty="0" smtClean="0">
                <a:solidFill>
                  <a:srgbClr val="000000"/>
                </a:solidFill>
                <a:latin typeface="Arial" pitchFamily="34" charset="0"/>
                <a:ea typeface="Times New Roman" pitchFamily="18" charset="0"/>
                <a:cs typeface="Arial" pitchFamily="34" charset="0"/>
              </a:rPr>
              <a:t> Среднее расстояние между Сатурном и Солнцем составляет </a:t>
            </a:r>
            <a:r>
              <a:rPr lang="ru-RU" sz="2400" b="1" dirty="0" smtClean="0">
                <a:solidFill>
                  <a:srgbClr val="000000"/>
                </a:solidFill>
                <a:latin typeface="Arial" pitchFamily="34" charset="0"/>
                <a:ea typeface="Times New Roman" pitchFamily="18" charset="0"/>
                <a:cs typeface="Arial" pitchFamily="34" charset="0"/>
              </a:rPr>
              <a:t>9,58 а. е. </a:t>
            </a:r>
            <a:r>
              <a:rPr lang="ru-RU" sz="2400" dirty="0" smtClean="0">
                <a:solidFill>
                  <a:srgbClr val="000000"/>
                </a:solidFill>
                <a:latin typeface="Arial" pitchFamily="34" charset="0"/>
                <a:ea typeface="Times New Roman" pitchFamily="18" charset="0"/>
                <a:cs typeface="Arial" pitchFamily="34" charset="0"/>
              </a:rPr>
              <a:t>Поэтому вокруг Солнца планета обращается примерно за </a:t>
            </a:r>
            <a:r>
              <a:rPr lang="ru-RU" sz="2400" b="1" dirty="0" smtClean="0">
                <a:solidFill>
                  <a:srgbClr val="000000"/>
                </a:solidFill>
                <a:latin typeface="Arial" pitchFamily="34" charset="0"/>
                <a:ea typeface="Times New Roman" pitchFamily="18" charset="0"/>
                <a:cs typeface="Arial" pitchFamily="34" charset="0"/>
              </a:rPr>
              <a:t>29,5 лет. </a:t>
            </a:r>
            <a:r>
              <a:rPr lang="ru-RU" sz="2400" dirty="0" smtClean="0">
                <a:solidFill>
                  <a:srgbClr val="000000"/>
                </a:solidFill>
                <a:latin typeface="Arial" pitchFamily="34" charset="0"/>
                <a:ea typeface="Times New Roman" pitchFamily="18" charset="0"/>
                <a:cs typeface="Arial" pitchFamily="34" charset="0"/>
              </a:rPr>
              <a:t>Период же вращения планеты вокруг оси составляет в среднем </a:t>
            </a:r>
            <a:r>
              <a:rPr lang="ru-RU" sz="2400" b="1" dirty="0" smtClean="0">
                <a:solidFill>
                  <a:srgbClr val="000000"/>
                </a:solidFill>
                <a:latin typeface="Arial" pitchFamily="34" charset="0"/>
                <a:ea typeface="Times New Roman" pitchFamily="18" charset="0"/>
                <a:cs typeface="Arial" pitchFamily="34" charset="0"/>
              </a:rPr>
              <a:t>10 ч 32 мин 45 с.</a:t>
            </a:r>
            <a:endParaRPr lang="ru-RU" sz="2400" b="1" dirty="0" smtClean="0">
              <a:latin typeface="Arial" pitchFamily="34" charset="0"/>
              <a:cs typeface="Arial" pitchFamily="34" charset="0"/>
            </a:endParaRPr>
          </a:p>
        </p:txBody>
      </p:sp>
      <p:pic>
        <p:nvPicPr>
          <p:cNvPr id="62466" name="Picture 2" descr="https://myspace38.ru/wp-content/uploads/rasstoyanie-ot-solnca-do-saturna-v-samoj-blizkoj-i-samoj.jpg"/>
          <p:cNvPicPr>
            <a:picLocks noChangeAspect="1" noChangeArrowheads="1"/>
          </p:cNvPicPr>
          <p:nvPr/>
        </p:nvPicPr>
        <p:blipFill>
          <a:blip r:embed="rId2" cstate="print"/>
          <a:srcRect/>
          <a:stretch>
            <a:fillRect/>
          </a:stretch>
        </p:blipFill>
        <p:spPr bwMode="auto">
          <a:xfrm>
            <a:off x="-1" y="1676400"/>
            <a:ext cx="9211731" cy="5181600"/>
          </a:xfrm>
          <a:prstGeom prst="rect">
            <a:avLst/>
          </a:prstGeom>
          <a:noFill/>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8" descr="https://im0-tub-ru.yandex.net/i?id=168a987d91eaf2ed2b72b96be932a9b3-l&amp;n=13"/>
          <p:cNvPicPr>
            <a:picLocks noChangeAspect="1" noChangeArrowheads="1"/>
          </p:cNvPicPr>
          <p:nvPr/>
        </p:nvPicPr>
        <p:blipFill>
          <a:blip r:embed="rId2" cstate="print"/>
          <a:srcRect/>
          <a:stretch>
            <a:fillRect/>
          </a:stretch>
        </p:blipFill>
        <p:spPr bwMode="auto">
          <a:xfrm>
            <a:off x="0" y="685800"/>
            <a:ext cx="9235212" cy="6172200"/>
          </a:xfrm>
          <a:prstGeom prst="rect">
            <a:avLst/>
          </a:prstGeom>
          <a:noFill/>
        </p:spPr>
      </p:pic>
      <p:sp>
        <p:nvSpPr>
          <p:cNvPr id="36865" name="Rectangle 1"/>
          <p:cNvSpPr>
            <a:spLocks noChangeArrowheads="1"/>
          </p:cNvSpPr>
          <p:nvPr/>
        </p:nvSpPr>
        <p:spPr bwMode="auto">
          <a:xfrm>
            <a:off x="0" y="0"/>
            <a:ext cx="9144000" cy="707886"/>
          </a:xfrm>
          <a:prstGeom prst="rect">
            <a:avLst/>
          </a:prstGeom>
          <a:solidFill>
            <a:schemeClr val="accent1">
              <a:lumMod val="20000"/>
              <a:lumOff val="80000"/>
            </a:schemeClr>
          </a:solid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49263" algn="l" defTabSz="914400" rtl="0" eaLnBrk="1" fontAlgn="base" latinLnBrk="0" hangingPunct="1">
              <a:lnSpc>
                <a:spcPct val="100000"/>
              </a:lnSpc>
              <a:spcBef>
                <a:spcPct val="0"/>
              </a:spcBef>
              <a:spcAft>
                <a:spcPct val="0"/>
              </a:spcAft>
              <a:buClrTx/>
              <a:buSzTx/>
              <a:buFontTx/>
              <a:buNone/>
              <a:tabLst/>
            </a:pPr>
            <a:r>
              <a:rPr kumimoji="0" lang="ru-RU" sz="20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Космические аппараты </a:t>
            </a:r>
            <a:r>
              <a:rPr kumimoji="0" lang="ru-RU" sz="2000" b="1"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«Вояджер-1» </a:t>
            </a:r>
            <a:r>
              <a:rPr kumimoji="0" lang="ru-RU" sz="20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и </a:t>
            </a:r>
            <a:r>
              <a:rPr kumimoji="0" lang="ru-RU" sz="2000" b="1"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«Вояджер-2» </a:t>
            </a:r>
            <a:r>
              <a:rPr kumimoji="0" lang="ru-RU" sz="20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зафиксировали на Сатурне мощные ураганные ветры, скорость которых достигает </a:t>
            </a:r>
            <a:r>
              <a:rPr kumimoji="0" lang="ru-RU" sz="2000" b="1"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500 м/с.</a:t>
            </a:r>
            <a:endParaRPr kumimoji="0" lang="ru-RU" sz="2000" b="1" i="0" u="none" strike="noStrike" cap="none" normalizeH="0" baseline="0" dirty="0" smtClean="0">
              <a:ln>
                <a:noFill/>
              </a:ln>
              <a:solidFill>
                <a:schemeClr val="tx1"/>
              </a:solidFill>
              <a:effectLst/>
              <a:latin typeface="Arial" pitchFamily="34" charset="0"/>
              <a:cs typeface="Arial" pitchFamily="34" charset="0"/>
            </a:endParaRPr>
          </a:p>
        </p:txBody>
      </p:sp>
      <p:pic>
        <p:nvPicPr>
          <p:cNvPr id="36867" name="Picture 3" descr="https://cdn.theatlantic.com/thumbor/LmBEiAMNC2_cvLMvlPX45mO1grY=/900x676/media/img/photo/2012/03/a-trip-across-the-solar-system/s31_00068788/original.jpg"/>
          <p:cNvPicPr>
            <a:picLocks noChangeAspect="1" noChangeArrowheads="1"/>
          </p:cNvPicPr>
          <p:nvPr/>
        </p:nvPicPr>
        <p:blipFill>
          <a:blip r:embed="rId3" cstate="print"/>
          <a:srcRect/>
          <a:stretch>
            <a:fillRect/>
          </a:stretch>
        </p:blipFill>
        <p:spPr bwMode="auto">
          <a:xfrm>
            <a:off x="533400" y="676656"/>
            <a:ext cx="8229600" cy="6181344"/>
          </a:xfrm>
          <a:prstGeom prst="rect">
            <a:avLst/>
          </a:prstGeom>
          <a:noFill/>
        </p:spPr>
      </p:pic>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0" y="0"/>
            <a:ext cx="9144000" cy="990600"/>
          </a:xfrm>
          <a:prstGeom prst="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4400" b="1" dirty="0" smtClean="0">
                <a:solidFill>
                  <a:srgbClr val="C00000"/>
                </a:solidFill>
              </a:rPr>
              <a:t>Строение Сатурна</a:t>
            </a:r>
            <a:endParaRPr lang="ru-RU" sz="4400" b="1" dirty="0">
              <a:solidFill>
                <a:srgbClr val="C00000"/>
              </a:solidFill>
            </a:endParaRPr>
          </a:p>
        </p:txBody>
      </p:sp>
      <p:pic>
        <p:nvPicPr>
          <p:cNvPr id="3" name="Рисунок 2" descr="https://fsd.videouroki.net/products/conspekty/astr11/20-planety-giganty.files/image005.jpg"/>
          <p:cNvPicPr/>
          <p:nvPr/>
        </p:nvPicPr>
        <p:blipFill>
          <a:blip r:embed="rId2" cstate="print"/>
          <a:srcRect/>
          <a:stretch>
            <a:fillRect/>
          </a:stretch>
        </p:blipFill>
        <p:spPr bwMode="auto">
          <a:xfrm>
            <a:off x="0" y="914400"/>
            <a:ext cx="9144001" cy="5943600"/>
          </a:xfrm>
          <a:prstGeom prst="rect">
            <a:avLst/>
          </a:prstGeom>
          <a:noFill/>
          <a:ln w="9525">
            <a:noFill/>
            <a:miter lim="800000"/>
            <a:headEnd/>
            <a:tailEnd/>
          </a:ln>
        </p:spPr>
      </p:pic>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Rectangle 1"/>
          <p:cNvSpPr>
            <a:spLocks noChangeArrowheads="1"/>
          </p:cNvSpPr>
          <p:nvPr/>
        </p:nvSpPr>
        <p:spPr bwMode="auto">
          <a:xfrm>
            <a:off x="0" y="0"/>
            <a:ext cx="9144000" cy="1015663"/>
          </a:xfrm>
          <a:prstGeom prst="rect">
            <a:avLst/>
          </a:prstGeom>
          <a:solidFill>
            <a:schemeClr val="accent1">
              <a:lumMod val="20000"/>
              <a:lumOff val="80000"/>
            </a:schemeClr>
          </a:solid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49263" algn="l" defTabSz="914400" rtl="0" eaLnBrk="1" fontAlgn="base" latinLnBrk="0" hangingPunct="1">
              <a:lnSpc>
                <a:spcPct val="100000"/>
              </a:lnSpc>
              <a:spcBef>
                <a:spcPct val="0"/>
              </a:spcBef>
              <a:spcAft>
                <a:spcPct val="0"/>
              </a:spcAft>
              <a:buClrTx/>
              <a:buSzTx/>
              <a:buFontTx/>
              <a:buNone/>
              <a:tabLst/>
            </a:pPr>
            <a:r>
              <a:rPr kumimoji="0" lang="ru-RU" sz="20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Верхние слои атмосферы планеты на 96,3 % состоят из водорода. Ещё 3,25 % занимает гелий. Температура верхнего слоя атмосферы невелика — всего –170 </a:t>
            </a:r>
            <a:r>
              <a:rPr kumimoji="0" lang="ru-RU" sz="2000" b="0" i="0" u="none" strike="noStrike" cap="none" normalizeH="0" baseline="30000" dirty="0" err="1" smtClean="0">
                <a:ln>
                  <a:noFill/>
                </a:ln>
                <a:solidFill>
                  <a:srgbClr val="000000"/>
                </a:solidFill>
                <a:effectLst/>
                <a:latin typeface="Arial" pitchFamily="34" charset="0"/>
                <a:ea typeface="Times New Roman" pitchFamily="18" charset="0"/>
                <a:cs typeface="Arial" pitchFamily="34" charset="0"/>
              </a:rPr>
              <a:t>о</a:t>
            </a:r>
            <a:r>
              <a:rPr kumimoji="0" lang="ru-RU" sz="2000" b="0" i="0" u="none" strike="noStrike" cap="none" normalizeH="0" baseline="0" dirty="0" err="1" smtClean="0">
                <a:ln>
                  <a:noFill/>
                </a:ln>
                <a:solidFill>
                  <a:srgbClr val="000000"/>
                </a:solidFill>
                <a:effectLst/>
                <a:latin typeface="Arial" pitchFamily="34" charset="0"/>
                <a:ea typeface="Times New Roman" pitchFamily="18" charset="0"/>
                <a:cs typeface="Arial" pitchFamily="34" charset="0"/>
              </a:rPr>
              <a:t>С</a:t>
            </a:r>
            <a:r>
              <a:rPr kumimoji="0" lang="ru-RU" sz="20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a:t>
            </a:r>
            <a:endParaRPr kumimoji="0" lang="ru-RU" sz="2000" b="0" i="0" u="none" strike="noStrike" cap="none" normalizeH="0" baseline="0" dirty="0" smtClean="0">
              <a:ln>
                <a:noFill/>
              </a:ln>
              <a:solidFill>
                <a:schemeClr val="tx1"/>
              </a:solidFill>
              <a:effectLst/>
              <a:latin typeface="Arial" pitchFamily="34" charset="0"/>
              <a:cs typeface="Arial" pitchFamily="34" charset="0"/>
            </a:endParaRPr>
          </a:p>
        </p:txBody>
      </p:sp>
      <p:sp>
        <p:nvSpPr>
          <p:cNvPr id="37890" name="Rectangle 2"/>
          <p:cNvSpPr>
            <a:spLocks noChangeArrowheads="1"/>
          </p:cNvSpPr>
          <p:nvPr/>
        </p:nvSpPr>
        <p:spPr bwMode="auto">
          <a:xfrm>
            <a:off x="0" y="5226784"/>
            <a:ext cx="9144000" cy="1631216"/>
          </a:xfrm>
          <a:prstGeom prst="rect">
            <a:avLst/>
          </a:prstGeom>
          <a:solidFill>
            <a:schemeClr val="accent1">
              <a:lumMod val="20000"/>
              <a:lumOff val="80000"/>
            </a:schemeClr>
          </a:solid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49263" algn="l" defTabSz="914400" rtl="0" eaLnBrk="1" fontAlgn="base" latinLnBrk="0" hangingPunct="1">
              <a:lnSpc>
                <a:spcPct val="100000"/>
              </a:lnSpc>
              <a:spcBef>
                <a:spcPct val="0"/>
              </a:spcBef>
              <a:spcAft>
                <a:spcPct val="0"/>
              </a:spcAft>
              <a:buClrTx/>
              <a:buSzTx/>
              <a:buFontTx/>
              <a:buNone/>
              <a:tabLst/>
            </a:pPr>
            <a:r>
              <a:rPr kumimoji="0" lang="ru-RU" sz="20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Однако в глубине атмосферы Сатурна растут давление и температура, а водород переходит в жидкое состояние. </a:t>
            </a:r>
            <a:r>
              <a:rPr kumimoji="0" lang="ru-RU" sz="2000" b="1"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На глубине примерно в 30 000 км водород становится металлическим.</a:t>
            </a:r>
            <a:r>
              <a:rPr kumimoji="0" lang="ru-RU" sz="20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 </a:t>
            </a:r>
            <a:endParaRPr kumimoji="0" lang="ru-RU" sz="20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endParaRPr>
          </a:p>
          <a:p>
            <a:pPr marL="0" marR="0" lvl="0" indent="449263" algn="l" defTabSz="914400" rtl="0" eaLnBrk="1" fontAlgn="base" latinLnBrk="0" hangingPunct="1">
              <a:lnSpc>
                <a:spcPct val="100000"/>
              </a:lnSpc>
              <a:spcBef>
                <a:spcPct val="0"/>
              </a:spcBef>
              <a:spcAft>
                <a:spcPct val="0"/>
              </a:spcAft>
              <a:buClrTx/>
              <a:buSzTx/>
              <a:buFontTx/>
              <a:buNone/>
              <a:tabLst/>
            </a:pPr>
            <a:r>
              <a:rPr kumimoji="0" lang="ru-RU" sz="20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В </a:t>
            </a:r>
            <a:r>
              <a:rPr kumimoji="0" lang="ru-RU" sz="20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центре планеты находится массивное ядро, состоящее из силикатов, металлов и, предположительно, льда.</a:t>
            </a:r>
            <a:endParaRPr kumimoji="0" lang="ru-RU" sz="2000" b="0" i="0" u="none" strike="noStrike" cap="none" normalizeH="0" baseline="0" dirty="0" smtClean="0">
              <a:ln>
                <a:noFill/>
              </a:ln>
              <a:solidFill>
                <a:schemeClr val="tx1"/>
              </a:solidFill>
              <a:effectLst/>
              <a:latin typeface="Arial" pitchFamily="34" charset="0"/>
              <a:cs typeface="Arial" pitchFamily="34" charset="0"/>
            </a:endParaRPr>
          </a:p>
        </p:txBody>
      </p:sp>
      <p:pic>
        <p:nvPicPr>
          <p:cNvPr id="37892" name="Picture 4" descr="https://avatars.mds.yandex.net/get-zen_doc/96748/pub_5a8d3ee11aa80c7fe7b44b2c_5a8d3ef79e29a2a3a8ed29fe/scale_1200"/>
          <p:cNvPicPr>
            <a:picLocks noChangeAspect="1" noChangeArrowheads="1"/>
          </p:cNvPicPr>
          <p:nvPr/>
        </p:nvPicPr>
        <p:blipFill>
          <a:blip r:embed="rId2" cstate="print"/>
          <a:srcRect/>
          <a:stretch>
            <a:fillRect/>
          </a:stretch>
        </p:blipFill>
        <p:spPr bwMode="auto">
          <a:xfrm>
            <a:off x="0" y="990600"/>
            <a:ext cx="9144000" cy="4229100"/>
          </a:xfrm>
          <a:prstGeom prst="rect">
            <a:avLst/>
          </a:prstGeom>
          <a:noFill/>
        </p:spPr>
      </p:pic>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descr="https://fsd.videouroki.net/products/conspekty/astr11/20-planety-giganty.files/image006.jpg"/>
          <p:cNvPicPr/>
          <p:nvPr/>
        </p:nvPicPr>
        <p:blipFill>
          <a:blip r:embed="rId2" cstate="print"/>
          <a:srcRect/>
          <a:stretch>
            <a:fillRect/>
          </a:stretch>
        </p:blipFill>
        <p:spPr bwMode="auto">
          <a:xfrm>
            <a:off x="0" y="1600200"/>
            <a:ext cx="9144000" cy="5257800"/>
          </a:xfrm>
          <a:prstGeom prst="rect">
            <a:avLst/>
          </a:prstGeom>
          <a:noFill/>
          <a:ln w="9525">
            <a:noFill/>
            <a:miter lim="800000"/>
            <a:headEnd/>
            <a:tailEnd/>
          </a:ln>
        </p:spPr>
      </p:pic>
      <p:sp>
        <p:nvSpPr>
          <p:cNvPr id="2" name="Прямоугольник 1"/>
          <p:cNvSpPr/>
          <p:nvPr/>
        </p:nvSpPr>
        <p:spPr>
          <a:xfrm>
            <a:off x="0" y="0"/>
            <a:ext cx="9144000" cy="1938992"/>
          </a:xfrm>
          <a:prstGeom prst="rect">
            <a:avLst/>
          </a:prstGeom>
          <a:solidFill>
            <a:schemeClr val="accent1">
              <a:lumMod val="20000"/>
              <a:lumOff val="80000"/>
            </a:schemeClr>
          </a:solidFill>
        </p:spPr>
        <p:txBody>
          <a:bodyPr wrap="square">
            <a:spAutoFit/>
          </a:bodyPr>
          <a:lstStyle/>
          <a:p>
            <a:r>
              <a:rPr lang="ru-RU" sz="2400" dirty="0" smtClean="0"/>
              <a:t>	В </a:t>
            </a:r>
            <a:r>
              <a:rPr lang="ru-RU" sz="2400" b="1" dirty="0" smtClean="0"/>
              <a:t>80-х годах ХХ века </a:t>
            </a:r>
            <a:r>
              <a:rPr lang="ru-RU" sz="2400" dirty="0" smtClean="0"/>
              <a:t>во время пролёта около Сатурна аппарат </a:t>
            </a:r>
            <a:r>
              <a:rPr lang="ru-RU" sz="2400" b="1" dirty="0" smtClean="0"/>
              <a:t>«Вояджер-1» </a:t>
            </a:r>
            <a:r>
              <a:rPr lang="ru-RU" sz="2400" dirty="0" smtClean="0"/>
              <a:t>зафиксировал на его северном полюсе почти правильное шестиугольное устойчиво атмосферное образование с поперечником в </a:t>
            </a:r>
            <a:r>
              <a:rPr lang="ru-RU" sz="2400" b="1" dirty="0" smtClean="0"/>
              <a:t>25 тысяч километров</a:t>
            </a:r>
            <a:r>
              <a:rPr lang="ru-RU" sz="2400" dirty="0" smtClean="0"/>
              <a:t>. Этот атмосферный феномен пока не имеет строгого научного объяснения</a:t>
            </a:r>
            <a:endParaRPr lang="ru-RU" sz="2400" dirty="0"/>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3490" name="Picture 2" descr="https://bigenc.ru/media/2016/10/27/1235279958/30001.jpg"/>
          <p:cNvPicPr>
            <a:picLocks noChangeAspect="1" noChangeArrowheads="1"/>
          </p:cNvPicPr>
          <p:nvPr/>
        </p:nvPicPr>
        <p:blipFill>
          <a:blip r:embed="rId2" cstate="print"/>
          <a:srcRect/>
          <a:stretch>
            <a:fillRect/>
          </a:stretch>
        </p:blipFill>
        <p:spPr bwMode="auto">
          <a:xfrm>
            <a:off x="-265497" y="1"/>
            <a:ext cx="9409498" cy="6858000"/>
          </a:xfrm>
          <a:prstGeom prst="rect">
            <a:avLst/>
          </a:prstGeom>
          <a:noFill/>
        </p:spPr>
      </p:pic>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8" descr="https://im0-tub-ru.yandex.net/i?id=168a987d91eaf2ed2b72b96be932a9b3-l&amp;n=13"/>
          <p:cNvPicPr>
            <a:picLocks noChangeAspect="1" noChangeArrowheads="1"/>
          </p:cNvPicPr>
          <p:nvPr/>
        </p:nvPicPr>
        <p:blipFill>
          <a:blip r:embed="rId2" cstate="print"/>
          <a:srcRect/>
          <a:stretch>
            <a:fillRect/>
          </a:stretch>
        </p:blipFill>
        <p:spPr bwMode="auto">
          <a:xfrm>
            <a:off x="0" y="685800"/>
            <a:ext cx="9235212" cy="6172200"/>
          </a:xfrm>
          <a:prstGeom prst="rect">
            <a:avLst/>
          </a:prstGeom>
          <a:noFill/>
        </p:spPr>
      </p:pic>
      <p:sp>
        <p:nvSpPr>
          <p:cNvPr id="39937" name="Rectangle 1"/>
          <p:cNvSpPr>
            <a:spLocks noChangeArrowheads="1"/>
          </p:cNvSpPr>
          <p:nvPr/>
        </p:nvSpPr>
        <p:spPr bwMode="auto">
          <a:xfrm>
            <a:off x="0" y="0"/>
            <a:ext cx="9144000" cy="1938992"/>
          </a:xfrm>
          <a:prstGeom prst="rect">
            <a:avLst/>
          </a:prstGeom>
          <a:solidFill>
            <a:schemeClr val="accent1">
              <a:lumMod val="20000"/>
              <a:lumOff val="80000"/>
            </a:schemeClr>
          </a:solid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49263" algn="l" defTabSz="914400" rtl="0" eaLnBrk="1" fontAlgn="base" latinLnBrk="0" hangingPunct="1">
              <a:lnSpc>
                <a:spcPct val="100000"/>
              </a:lnSpc>
              <a:spcBef>
                <a:spcPct val="0"/>
              </a:spcBef>
              <a:spcAft>
                <a:spcPct val="0"/>
              </a:spcAft>
              <a:buClrTx/>
              <a:buSzTx/>
              <a:buFontTx/>
              <a:buNone/>
              <a:tabLst/>
            </a:pPr>
            <a:r>
              <a:rPr kumimoji="0" lang="ru-RU" sz="24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Главное украшение Сатурна — его кольца, которые впервые были замечены ещё </a:t>
            </a:r>
            <a:r>
              <a:rPr kumimoji="0" lang="ru-RU" sz="2400" b="1"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Галилеем в 1610 году, </a:t>
            </a:r>
            <a:r>
              <a:rPr kumimoji="0" lang="ru-RU" sz="24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но он принял их за спутники планеты. Поэтому честь открытия колец Сатурна принадлежит Гюйгенсу. Это произошло через </a:t>
            </a:r>
            <a:r>
              <a:rPr kumimoji="0" lang="ru-RU" sz="2400" b="1"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46 лет </a:t>
            </a:r>
            <a:r>
              <a:rPr kumimoji="0" lang="ru-RU" sz="24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после наблюдений Галилея.</a:t>
            </a:r>
            <a:endParaRPr kumimoji="0" lang="ru-RU" sz="2400" b="0" i="0" u="none" strike="noStrike" cap="none" normalizeH="0" baseline="0" dirty="0" smtClean="0">
              <a:ln>
                <a:noFill/>
              </a:ln>
              <a:solidFill>
                <a:schemeClr val="tx1"/>
              </a:solidFill>
              <a:effectLst/>
              <a:latin typeface="Arial" pitchFamily="34" charset="0"/>
              <a:cs typeface="Arial" pitchFamily="34" charset="0"/>
            </a:endParaRPr>
          </a:p>
        </p:txBody>
      </p:sp>
      <p:pic>
        <p:nvPicPr>
          <p:cNvPr id="39939" name="Picture 3" descr="https://avatars.mds.yandex.net/get-zen_doc/1108934/pub_5bb739fd91897d00ae3d8a02_5bb739feb9a43b00aa8ef23b/scale_1200"/>
          <p:cNvPicPr>
            <a:picLocks noChangeAspect="1" noChangeArrowheads="1"/>
          </p:cNvPicPr>
          <p:nvPr/>
        </p:nvPicPr>
        <p:blipFill>
          <a:blip r:embed="rId3" cstate="print"/>
          <a:srcRect/>
          <a:stretch>
            <a:fillRect/>
          </a:stretch>
        </p:blipFill>
        <p:spPr bwMode="auto">
          <a:xfrm>
            <a:off x="685800" y="1943515"/>
            <a:ext cx="7315200" cy="4914485"/>
          </a:xfrm>
          <a:prstGeom prst="rect">
            <a:avLst/>
          </a:prstGeom>
          <a:noFill/>
        </p:spPr>
      </p:pic>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8" descr="https://im0-tub-ru.yandex.net/i?id=168a987d91eaf2ed2b72b96be932a9b3-l&amp;n=13"/>
          <p:cNvPicPr>
            <a:picLocks noChangeAspect="1" noChangeArrowheads="1"/>
          </p:cNvPicPr>
          <p:nvPr/>
        </p:nvPicPr>
        <p:blipFill>
          <a:blip r:embed="rId2" cstate="print"/>
          <a:srcRect/>
          <a:stretch>
            <a:fillRect/>
          </a:stretch>
        </p:blipFill>
        <p:spPr bwMode="auto">
          <a:xfrm>
            <a:off x="0" y="685800"/>
            <a:ext cx="9235212" cy="6172200"/>
          </a:xfrm>
          <a:prstGeom prst="rect">
            <a:avLst/>
          </a:prstGeom>
          <a:noFill/>
        </p:spPr>
      </p:pic>
      <p:sp>
        <p:nvSpPr>
          <p:cNvPr id="41985" name="Rectangle 1"/>
          <p:cNvSpPr>
            <a:spLocks noChangeArrowheads="1"/>
          </p:cNvSpPr>
          <p:nvPr/>
        </p:nvSpPr>
        <p:spPr bwMode="auto">
          <a:xfrm>
            <a:off x="0" y="0"/>
            <a:ext cx="9144000" cy="2677656"/>
          </a:xfrm>
          <a:prstGeom prst="rect">
            <a:avLst/>
          </a:prstGeom>
          <a:solidFill>
            <a:schemeClr val="accent1">
              <a:lumMod val="20000"/>
              <a:lumOff val="80000"/>
            </a:schemeClr>
          </a:solid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49263" algn="l" defTabSz="914400" rtl="0" eaLnBrk="1" fontAlgn="base" latinLnBrk="0" hangingPunct="1">
              <a:lnSpc>
                <a:spcPct val="100000"/>
              </a:lnSpc>
              <a:spcBef>
                <a:spcPct val="0"/>
              </a:spcBef>
              <a:spcAft>
                <a:spcPct val="0"/>
              </a:spcAft>
              <a:buClrTx/>
              <a:buSzTx/>
              <a:buFontTx/>
              <a:buNone/>
              <a:tabLst/>
            </a:pPr>
            <a:r>
              <a:rPr kumimoji="0" lang="ru-RU" sz="24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Снимки, сделанные межпланетными автоматическими станциями, показали, что систему колец образуют тысячи тонких колечек, каждое из которых состоит из миллиардов мельчайших частиц (размером от одного сантиметра до десяти метров). При этом кольца Сатурна очень тонкие. При диаметре около </a:t>
            </a:r>
            <a:r>
              <a:rPr kumimoji="0" lang="ru-RU" sz="2400" b="1"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250 000 километров </a:t>
            </a:r>
            <a:r>
              <a:rPr kumimoji="0" lang="ru-RU" sz="24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их толщина не превышает и одного километра.</a:t>
            </a:r>
            <a:endParaRPr kumimoji="0" lang="ru-RU" sz="24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endParaRPr>
          </a:p>
        </p:txBody>
      </p:sp>
      <p:pic>
        <p:nvPicPr>
          <p:cNvPr id="41987" name="Picture 3" descr="https://i.ytimg.com/vi/IdrlgmP4JAk/maxresdefault.jpg"/>
          <p:cNvPicPr>
            <a:picLocks noChangeAspect="1" noChangeArrowheads="1"/>
          </p:cNvPicPr>
          <p:nvPr/>
        </p:nvPicPr>
        <p:blipFill>
          <a:blip r:embed="rId3" cstate="print"/>
          <a:srcRect/>
          <a:stretch>
            <a:fillRect/>
          </a:stretch>
        </p:blipFill>
        <p:spPr bwMode="auto">
          <a:xfrm>
            <a:off x="762000" y="2667000"/>
            <a:ext cx="7450666" cy="4191000"/>
          </a:xfrm>
          <a:prstGeom prst="rect">
            <a:avLst/>
          </a:prstGeom>
          <a:noFill/>
        </p:spPr>
      </p:pic>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0" y="0"/>
            <a:ext cx="9144000" cy="990600"/>
          </a:xfrm>
          <a:prstGeom prst="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4400" b="1" dirty="0" smtClean="0">
                <a:solidFill>
                  <a:srgbClr val="C00000"/>
                </a:solidFill>
              </a:rPr>
              <a:t>Спутники Сатурна</a:t>
            </a:r>
            <a:endParaRPr lang="ru-RU" sz="4400" b="1" dirty="0">
              <a:solidFill>
                <a:srgbClr val="C00000"/>
              </a:solidFill>
            </a:endParaRPr>
          </a:p>
        </p:txBody>
      </p:sp>
      <p:pic>
        <p:nvPicPr>
          <p:cNvPr id="69636" name="Picture 4" descr="http://kursk-museum.ru/wp-content/uploads/2019/10/moons_of_Saturn.jpg"/>
          <p:cNvPicPr>
            <a:picLocks noChangeAspect="1" noChangeArrowheads="1"/>
          </p:cNvPicPr>
          <p:nvPr/>
        </p:nvPicPr>
        <p:blipFill>
          <a:blip r:embed="rId2" cstate="print"/>
          <a:srcRect/>
          <a:stretch>
            <a:fillRect/>
          </a:stretch>
        </p:blipFill>
        <p:spPr bwMode="auto">
          <a:xfrm>
            <a:off x="0" y="990601"/>
            <a:ext cx="9144000" cy="5867400"/>
          </a:xfrm>
          <a:prstGeom prst="rect">
            <a:avLst/>
          </a:prstGeom>
          <a:noFill/>
        </p:spPr>
      </p:pic>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8" descr="https://im0-tub-ru.yandex.net/i?id=168a987d91eaf2ed2b72b96be932a9b3-l&amp;n=13"/>
          <p:cNvPicPr>
            <a:picLocks noChangeAspect="1" noChangeArrowheads="1"/>
          </p:cNvPicPr>
          <p:nvPr/>
        </p:nvPicPr>
        <p:blipFill>
          <a:blip r:embed="rId2" cstate="print"/>
          <a:srcRect/>
          <a:stretch>
            <a:fillRect/>
          </a:stretch>
        </p:blipFill>
        <p:spPr bwMode="auto">
          <a:xfrm>
            <a:off x="0" y="0"/>
            <a:ext cx="9235212" cy="6858000"/>
          </a:xfrm>
          <a:prstGeom prst="rect">
            <a:avLst/>
          </a:prstGeom>
          <a:noFill/>
        </p:spPr>
      </p:pic>
      <p:sp>
        <p:nvSpPr>
          <p:cNvPr id="2" name="Прямоугольник 1"/>
          <p:cNvSpPr/>
          <p:nvPr/>
        </p:nvSpPr>
        <p:spPr>
          <a:xfrm>
            <a:off x="5486400" y="1676400"/>
            <a:ext cx="3657600" cy="3046988"/>
          </a:xfrm>
          <a:prstGeom prst="rect">
            <a:avLst/>
          </a:prstGeom>
          <a:solidFill>
            <a:schemeClr val="accent1">
              <a:lumMod val="20000"/>
              <a:lumOff val="80000"/>
            </a:schemeClr>
          </a:solidFill>
        </p:spPr>
        <p:txBody>
          <a:bodyPr wrap="square">
            <a:spAutoFit/>
          </a:bodyPr>
          <a:lstStyle/>
          <a:p>
            <a:pPr lvl="0" indent="449263" eaLnBrk="0" fontAlgn="base" hangingPunct="0">
              <a:spcBef>
                <a:spcPct val="0"/>
              </a:spcBef>
              <a:spcAft>
                <a:spcPct val="0"/>
              </a:spcAft>
            </a:pPr>
            <a:r>
              <a:rPr lang="ru-RU" sz="3200" dirty="0" smtClean="0">
                <a:solidFill>
                  <a:srgbClr val="000000"/>
                </a:solidFill>
                <a:latin typeface="Arial" pitchFamily="34" charset="0"/>
                <a:ea typeface="Times New Roman" pitchFamily="18" charset="0"/>
                <a:cs typeface="Arial" pitchFamily="34" charset="0"/>
              </a:rPr>
              <a:t>На </a:t>
            </a:r>
            <a:r>
              <a:rPr lang="ru-RU" sz="3200" b="1" dirty="0" smtClean="0">
                <a:solidFill>
                  <a:srgbClr val="000000"/>
                </a:solidFill>
                <a:latin typeface="Arial" pitchFamily="34" charset="0"/>
                <a:ea typeface="Times New Roman" pitchFamily="18" charset="0"/>
                <a:cs typeface="Arial" pitchFamily="34" charset="0"/>
              </a:rPr>
              <a:t>2017 год </a:t>
            </a:r>
            <a:r>
              <a:rPr lang="ru-RU" sz="3200" dirty="0" smtClean="0">
                <a:solidFill>
                  <a:srgbClr val="000000"/>
                </a:solidFill>
                <a:latin typeface="Arial" pitchFamily="34" charset="0"/>
                <a:ea typeface="Times New Roman" pitchFamily="18" charset="0"/>
                <a:cs typeface="Arial" pitchFamily="34" charset="0"/>
              </a:rPr>
              <a:t>у Сатурна известно </a:t>
            </a:r>
            <a:r>
              <a:rPr lang="ru-RU" sz="3200" b="1" dirty="0" smtClean="0">
                <a:solidFill>
                  <a:srgbClr val="000000"/>
                </a:solidFill>
                <a:latin typeface="Arial" pitchFamily="34" charset="0"/>
                <a:ea typeface="Times New Roman" pitchFamily="18" charset="0"/>
                <a:cs typeface="Arial" pitchFamily="34" charset="0"/>
              </a:rPr>
              <a:t>62</a:t>
            </a:r>
            <a:r>
              <a:rPr lang="ru-RU" sz="3200" dirty="0" smtClean="0">
                <a:solidFill>
                  <a:srgbClr val="000000"/>
                </a:solidFill>
                <a:latin typeface="Arial" pitchFamily="34" charset="0"/>
                <a:ea typeface="Times New Roman" pitchFamily="18" charset="0"/>
                <a:cs typeface="Arial" pitchFamily="34" charset="0"/>
              </a:rPr>
              <a:t> естественных спутника с подтверждённой орбитой.</a:t>
            </a:r>
            <a:endParaRPr lang="ru-RU" sz="3200" dirty="0" smtClean="0">
              <a:latin typeface="Arial" pitchFamily="34" charset="0"/>
              <a:cs typeface="Arial" pitchFamily="34" charset="0"/>
            </a:endParaRPr>
          </a:p>
        </p:txBody>
      </p:sp>
      <p:pic>
        <p:nvPicPr>
          <p:cNvPr id="64516" name="Picture 4" descr="http://nashaplaneta.su/_nw/532/72924357.jpg"/>
          <p:cNvPicPr>
            <a:picLocks noChangeAspect="1" noChangeArrowheads="1"/>
          </p:cNvPicPr>
          <p:nvPr/>
        </p:nvPicPr>
        <p:blipFill>
          <a:blip r:embed="rId3" cstate="print"/>
          <a:srcRect/>
          <a:stretch>
            <a:fillRect/>
          </a:stretch>
        </p:blipFill>
        <p:spPr bwMode="auto">
          <a:xfrm>
            <a:off x="0" y="11936"/>
            <a:ext cx="5486400" cy="6846064"/>
          </a:xfrm>
          <a:prstGeom prst="rect">
            <a:avLst/>
          </a:prstGeom>
          <a:noFill/>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solidFill>
            <a:srgbClr val="FFFF00"/>
          </a:solidFill>
        </p:spPr>
        <p:style>
          <a:lnRef idx="3">
            <a:schemeClr val="lt1"/>
          </a:lnRef>
          <a:fillRef idx="1">
            <a:schemeClr val="accent5"/>
          </a:fillRef>
          <a:effectRef idx="1">
            <a:schemeClr val="accent5"/>
          </a:effectRef>
          <a:fontRef idx="minor">
            <a:schemeClr val="lt1"/>
          </a:fontRef>
        </p:style>
        <p:txBody>
          <a:bodyPr vert="horz" lIns="91440" tIns="45720" rIns="91440" bIns="45720" rtlCol="0" anchor="ctr">
            <a:normAutofit/>
            <a:scene3d>
              <a:camera prst="orthographicFront"/>
              <a:lightRig rig="flat" dir="tl">
                <a:rot lat="0" lon="0" rev="6600000"/>
              </a:lightRig>
            </a:scene3d>
            <a:sp3d extrusionH="25400" contourW="8890">
              <a:bevelT w="38100" h="31750"/>
              <a:contourClr>
                <a:schemeClr val="accent2">
                  <a:shade val="75000"/>
                </a:schemeClr>
              </a:contourClr>
            </a:sp3d>
          </a:bodyPr>
          <a:lstStyle/>
          <a:p>
            <a:r>
              <a:rPr lang="ru-RU" sz="5400" b="1" dirty="0">
                <a:ln w="11430"/>
                <a:solidFill>
                  <a:srgbClr val="C00000"/>
                </a:solidFill>
                <a:effectLst>
                  <a:outerShdw blurRad="50800" dist="39000" dir="5460000" algn="tl">
                    <a:srgbClr val="000000">
                      <a:alpha val="38000"/>
                    </a:srgbClr>
                  </a:outerShdw>
                </a:effectLst>
                <a:latin typeface="Times New Roman" panose="02020603050405020304" pitchFamily="18" charset="0"/>
                <a:ea typeface="+mn-ea"/>
                <a:cs typeface="Times New Roman" panose="02020603050405020304" pitchFamily="18" charset="0"/>
              </a:rPr>
              <a:t>Газовые гиганты</a:t>
            </a:r>
          </a:p>
        </p:txBody>
      </p:sp>
      <p:sp>
        <p:nvSpPr>
          <p:cNvPr id="3" name="Объект 2"/>
          <p:cNvSpPr>
            <a:spLocks noGrp="1"/>
          </p:cNvSpPr>
          <p:nvPr>
            <p:ph idx="1"/>
          </p:nvPr>
        </p:nvSpPr>
        <p:spPr>
          <a:xfrm>
            <a:off x="2267744" y="1600200"/>
            <a:ext cx="6419056" cy="4724399"/>
          </a:xfrm>
        </p:spPr>
        <p:txBody>
          <a:bodyPr>
            <a:noAutofit/>
          </a:bodyPr>
          <a:lstStyle/>
          <a:p>
            <a:pPr marL="0" indent="0" algn="just">
              <a:buNone/>
            </a:pPr>
            <a:r>
              <a:rPr lang="ru-RU" sz="3000" dirty="0">
                <a:ln w="18415" cmpd="sng">
                  <a:solidFill>
                    <a:srgbClr val="FFFFFF"/>
                  </a:solidFill>
                  <a:prstDash val="solid"/>
                </a:ln>
                <a:solidFill>
                  <a:srgbClr val="FFFFFF"/>
                </a:solidFill>
                <a:effectLst>
                  <a:glow rad="228600">
                    <a:schemeClr val="accent4">
                      <a:satMod val="175000"/>
                      <a:alpha val="40000"/>
                    </a:schemeClr>
                  </a:glow>
                  <a:outerShdw blurRad="63500" dir="3600000" algn="tl" rotWithShape="0">
                    <a:srgbClr val="000000">
                      <a:alpha val="70000"/>
                    </a:srgbClr>
                  </a:outerShdw>
                </a:effectLst>
                <a:latin typeface="Times New Roman" panose="02020603050405020304" pitchFamily="18" charset="0"/>
                <a:cs typeface="Times New Roman" panose="02020603050405020304" pitchFamily="18" charset="0"/>
              </a:rPr>
              <a:t> – это планеты, которые почти полностью </a:t>
            </a:r>
            <a:r>
              <a:rPr lang="ru-RU" sz="3000" dirty="0" err="1">
                <a:ln w="18415" cmpd="sng">
                  <a:solidFill>
                    <a:srgbClr val="FFFFFF"/>
                  </a:solidFill>
                  <a:prstDash val="solid"/>
                </a:ln>
                <a:solidFill>
                  <a:srgbClr val="FFFFFF"/>
                </a:solidFill>
                <a:effectLst>
                  <a:glow rad="228600">
                    <a:schemeClr val="accent4">
                      <a:satMod val="175000"/>
                      <a:alpha val="40000"/>
                    </a:schemeClr>
                  </a:glow>
                  <a:outerShdw blurRad="63500" dir="3600000" algn="tl" rotWithShape="0">
                    <a:srgbClr val="000000">
                      <a:alpha val="70000"/>
                    </a:srgbClr>
                  </a:outerShdw>
                </a:effectLst>
                <a:latin typeface="Times New Roman" panose="02020603050405020304" pitchFamily="18" charset="0"/>
                <a:cs typeface="Times New Roman" panose="02020603050405020304" pitchFamily="18" charset="0"/>
              </a:rPr>
              <a:t>сформированны</a:t>
            </a:r>
            <a:r>
              <a:rPr lang="ru-RU" sz="3000" dirty="0">
                <a:ln w="18415" cmpd="sng">
                  <a:solidFill>
                    <a:srgbClr val="FFFFFF"/>
                  </a:solidFill>
                  <a:prstDash val="solid"/>
                </a:ln>
                <a:solidFill>
                  <a:srgbClr val="FFFFFF"/>
                </a:solidFill>
                <a:effectLst>
                  <a:glow rad="228600">
                    <a:schemeClr val="accent4">
                      <a:satMod val="175000"/>
                      <a:alpha val="40000"/>
                    </a:schemeClr>
                  </a:glow>
                  <a:outerShdw blurRad="63500" dir="3600000" algn="tl" rotWithShape="0">
                    <a:srgbClr val="000000">
                      <a:alpha val="70000"/>
                    </a:srgbClr>
                  </a:outerShdw>
                </a:effectLst>
                <a:latin typeface="Times New Roman" panose="02020603050405020304" pitchFamily="18" charset="0"/>
                <a:cs typeface="Times New Roman" panose="02020603050405020304" pitchFamily="18" charset="0"/>
              </a:rPr>
              <a:t> из различных газов. Хотя на самом деле они состоят не только из газов. Астрономы считают, в центре газовых гигантов расположено каменное ядро. </a:t>
            </a:r>
            <a:r>
              <a:rPr lang="ru-RU" sz="3000" dirty="0" smtClean="0">
                <a:ln w="18415" cmpd="sng">
                  <a:solidFill>
                    <a:srgbClr val="FFFFFF"/>
                  </a:solidFill>
                  <a:prstDash val="solid"/>
                </a:ln>
                <a:solidFill>
                  <a:srgbClr val="FFFFFF"/>
                </a:solidFill>
                <a:effectLst>
                  <a:glow rad="228600">
                    <a:schemeClr val="accent4">
                      <a:satMod val="175000"/>
                      <a:alpha val="40000"/>
                    </a:schemeClr>
                  </a:glow>
                  <a:outerShdw blurRad="63500" dir="3600000" algn="tl" rotWithShape="0">
                    <a:srgbClr val="000000">
                      <a:alpha val="70000"/>
                    </a:srgbClr>
                  </a:outerShdw>
                </a:effectLst>
                <a:latin typeface="Times New Roman" panose="02020603050405020304" pitchFamily="18" charset="0"/>
                <a:cs typeface="Times New Roman" panose="02020603050405020304" pitchFamily="18" charset="0"/>
              </a:rPr>
              <a:t>Всего </a:t>
            </a:r>
            <a:r>
              <a:rPr lang="ru-RU" sz="3000" dirty="0">
                <a:ln w="18415" cmpd="sng">
                  <a:solidFill>
                    <a:srgbClr val="FFFFFF"/>
                  </a:solidFill>
                  <a:prstDash val="solid"/>
                </a:ln>
                <a:solidFill>
                  <a:srgbClr val="FFFFFF"/>
                </a:solidFill>
                <a:effectLst>
                  <a:glow rad="228600">
                    <a:schemeClr val="accent4">
                      <a:satMod val="175000"/>
                      <a:alpha val="40000"/>
                    </a:schemeClr>
                  </a:glow>
                  <a:outerShdw blurRad="63500" dir="3600000" algn="tl" rotWithShape="0">
                    <a:srgbClr val="000000">
                      <a:alpha val="70000"/>
                    </a:srgbClr>
                  </a:outerShdw>
                </a:effectLst>
                <a:latin typeface="Times New Roman" panose="02020603050405020304" pitchFamily="18" charset="0"/>
                <a:cs typeface="Times New Roman" panose="02020603050405020304" pitchFamily="18" charset="0"/>
              </a:rPr>
              <a:t>в нашей Солнечной </a:t>
            </a:r>
            <a:r>
              <a:rPr lang="ru-RU" sz="3000" dirty="0" smtClean="0">
                <a:ln w="18415" cmpd="sng">
                  <a:solidFill>
                    <a:srgbClr val="FFFFFF"/>
                  </a:solidFill>
                  <a:prstDash val="solid"/>
                </a:ln>
                <a:solidFill>
                  <a:srgbClr val="FFFFFF"/>
                </a:solidFill>
                <a:effectLst>
                  <a:glow rad="228600">
                    <a:schemeClr val="accent4">
                      <a:satMod val="175000"/>
                      <a:alpha val="40000"/>
                    </a:schemeClr>
                  </a:glow>
                  <a:outerShdw blurRad="63500" dir="3600000" algn="tl" rotWithShape="0">
                    <a:srgbClr val="000000">
                      <a:alpha val="70000"/>
                    </a:srgbClr>
                  </a:outerShdw>
                </a:effectLst>
                <a:latin typeface="Times New Roman" panose="02020603050405020304" pitchFamily="18" charset="0"/>
                <a:cs typeface="Times New Roman" panose="02020603050405020304" pitchFamily="18" charset="0"/>
              </a:rPr>
              <a:t>системе существуют </a:t>
            </a:r>
            <a:r>
              <a:rPr lang="ru-RU" sz="3000" dirty="0">
                <a:ln w="18415" cmpd="sng">
                  <a:solidFill>
                    <a:srgbClr val="FFFFFF"/>
                  </a:solidFill>
                  <a:prstDash val="solid"/>
                </a:ln>
                <a:solidFill>
                  <a:srgbClr val="FFFFFF"/>
                </a:solidFill>
                <a:effectLst>
                  <a:glow rad="228600">
                    <a:schemeClr val="accent4">
                      <a:satMod val="175000"/>
                      <a:alpha val="40000"/>
                    </a:schemeClr>
                  </a:glow>
                  <a:outerShdw blurRad="63500" dir="3600000" algn="tl" rotWithShape="0">
                    <a:srgbClr val="000000">
                      <a:alpha val="70000"/>
                    </a:srgbClr>
                  </a:outerShdw>
                </a:effectLst>
                <a:latin typeface="Times New Roman" panose="02020603050405020304" pitchFamily="18" charset="0"/>
                <a:cs typeface="Times New Roman" panose="02020603050405020304" pitchFamily="18" charset="0"/>
              </a:rPr>
              <a:t>четыре газовых гиганта </a:t>
            </a:r>
            <a:r>
              <a:rPr lang="ru-RU" sz="3000" dirty="0" smtClean="0">
                <a:ln w="18415" cmpd="sng">
                  <a:solidFill>
                    <a:srgbClr val="FFFFFF"/>
                  </a:solidFill>
                  <a:prstDash val="solid"/>
                </a:ln>
                <a:solidFill>
                  <a:srgbClr val="FFFFFF"/>
                </a:solidFill>
                <a:effectLst>
                  <a:glow rad="228600">
                    <a:schemeClr val="accent4">
                      <a:satMod val="175000"/>
                      <a:alpha val="40000"/>
                    </a:schemeClr>
                  </a:glow>
                  <a:outerShdw blurRad="63500" dir="3600000" algn="tl" rotWithShape="0">
                    <a:srgbClr val="000000">
                      <a:alpha val="70000"/>
                    </a:srgbClr>
                  </a:outerShdw>
                </a:effectLst>
                <a:latin typeface="Times New Roman" panose="02020603050405020304" pitchFamily="18" charset="0"/>
                <a:cs typeface="Times New Roman" panose="02020603050405020304" pitchFamily="18" charset="0"/>
              </a:rPr>
              <a:t>: </a:t>
            </a:r>
            <a:r>
              <a:rPr lang="ru-RU" sz="3000" dirty="0">
                <a:ln w="18415" cmpd="sng">
                  <a:solidFill>
                    <a:srgbClr val="FFFFFF"/>
                  </a:solidFill>
                  <a:prstDash val="solid"/>
                </a:ln>
                <a:solidFill>
                  <a:srgbClr val="FFFFFF"/>
                </a:solidFill>
                <a:effectLst>
                  <a:glow rad="228600">
                    <a:schemeClr val="accent4">
                      <a:satMod val="175000"/>
                      <a:alpha val="40000"/>
                    </a:schemeClr>
                  </a:glow>
                  <a:outerShdw blurRad="63500" dir="3600000" algn="tl" rotWithShape="0">
                    <a:srgbClr val="000000">
                      <a:alpha val="70000"/>
                    </a:srgbClr>
                  </a:outerShdw>
                </a:effectLst>
                <a:latin typeface="Times New Roman" panose="02020603050405020304" pitchFamily="18" charset="0"/>
                <a:cs typeface="Times New Roman" panose="02020603050405020304" pitchFamily="18" charset="0"/>
              </a:rPr>
              <a:t>Юпитер, Сатурн, Уран и Нептун.</a:t>
            </a:r>
          </a:p>
        </p:txBody>
      </p:sp>
      <p:pic>
        <p:nvPicPr>
          <p:cNvPr id="4098" name="Picture 2"/>
          <p:cNvPicPr>
            <a:picLocks noChangeAspect="1" noChangeArrowheads="1"/>
          </p:cNvPicPr>
          <p:nvPr/>
        </p:nvPicPr>
        <p:blipFill>
          <a:blip r:embed="rId2" cstate="email">
            <a:extLst>
              <a:ext uri="{28A0092B-C50C-407E-A947-70E740481C1C}">
                <a14:useLocalDpi xmlns="" xmlns:a14="http://schemas.microsoft.com/office/drawing/2010/main"/>
              </a:ext>
            </a:extLst>
          </a:blip>
          <a:srcRect/>
          <a:stretch>
            <a:fillRect/>
          </a:stretch>
        </p:blipFill>
        <p:spPr bwMode="auto">
          <a:xfrm rot="5400000">
            <a:off x="-1213892" y="2890290"/>
            <a:ext cx="4648202" cy="2220421"/>
          </a:xfrm>
          <a:prstGeom prst="rect">
            <a:avLst/>
          </a:prstGeom>
          <a:noFill/>
          <a:ln w="38100">
            <a:solidFill>
              <a:schemeClr val="accent5">
                <a:lumMod val="75000"/>
              </a:schemeClr>
            </a:solidFill>
            <a:miter lim="800000"/>
            <a:headEnd/>
            <a:tailEnd/>
          </a:ln>
          <a:extLst>
            <a:ext uri="{909E8E84-426E-40DD-AFC4-6F175D3DCCD1}">
              <a14:hiddenFill xmlns="" xmlns:a14="http://schemas.microsoft.com/office/drawing/2010/main">
                <a:solidFill>
                  <a:schemeClr val="accent1"/>
                </a:solidFill>
              </a14:hiddenFill>
            </a:ext>
          </a:extLst>
        </p:spPr>
      </p:pic>
    </p:spTree>
    <p:extLst>
      <p:ext uri="{BB962C8B-B14F-4D97-AF65-F5344CB8AC3E}">
        <p14:creationId xmlns="" xmlns:p14="http://schemas.microsoft.com/office/powerpoint/2010/main" val="1564830140"/>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0" y="0"/>
            <a:ext cx="9144000" cy="990600"/>
          </a:xfrm>
          <a:prstGeom prst="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4400" b="1" dirty="0" smtClean="0">
                <a:solidFill>
                  <a:srgbClr val="C00000"/>
                </a:solidFill>
              </a:rPr>
              <a:t>Магнитное поле Сатурна</a:t>
            </a:r>
            <a:endParaRPr lang="ru-RU" sz="4400" b="1" dirty="0">
              <a:solidFill>
                <a:srgbClr val="C00000"/>
              </a:solidFill>
            </a:endParaRPr>
          </a:p>
        </p:txBody>
      </p:sp>
      <p:pic>
        <p:nvPicPr>
          <p:cNvPr id="1026" name="Picture 2" descr="https://www.astronews.ru/news/2015/6887.jpg"/>
          <p:cNvPicPr>
            <a:picLocks noChangeAspect="1" noChangeArrowheads="1"/>
          </p:cNvPicPr>
          <p:nvPr/>
        </p:nvPicPr>
        <p:blipFill>
          <a:blip r:embed="rId2" cstate="print"/>
          <a:srcRect/>
          <a:stretch>
            <a:fillRect/>
          </a:stretch>
        </p:blipFill>
        <p:spPr bwMode="auto">
          <a:xfrm>
            <a:off x="0" y="855435"/>
            <a:ext cx="9144000" cy="6002565"/>
          </a:xfrm>
          <a:prstGeom prst="rect">
            <a:avLst/>
          </a:prstGeom>
          <a:noFill/>
        </p:spPr>
      </p:pic>
      <p:sp>
        <p:nvSpPr>
          <p:cNvPr id="4" name="Прямоугольник 3"/>
          <p:cNvSpPr/>
          <p:nvPr/>
        </p:nvSpPr>
        <p:spPr>
          <a:xfrm>
            <a:off x="0" y="5657671"/>
            <a:ext cx="9144000" cy="1323439"/>
          </a:xfrm>
          <a:prstGeom prst="rect">
            <a:avLst/>
          </a:prstGeom>
          <a:solidFill>
            <a:schemeClr val="accent1">
              <a:lumMod val="20000"/>
              <a:lumOff val="80000"/>
            </a:schemeClr>
          </a:solidFill>
        </p:spPr>
        <p:txBody>
          <a:bodyPr wrap="square">
            <a:spAutoFit/>
          </a:bodyPr>
          <a:lstStyle/>
          <a:p>
            <a:r>
              <a:rPr lang="ru-RU" sz="2000" b="1" dirty="0" smtClean="0"/>
              <a:t>	Магнитное</a:t>
            </a:r>
            <a:r>
              <a:rPr lang="ru-RU" sz="2000" dirty="0" smtClean="0"/>
              <a:t> </a:t>
            </a:r>
            <a:r>
              <a:rPr lang="ru-RU" sz="2000" b="1" dirty="0" smtClean="0"/>
              <a:t>поле</a:t>
            </a:r>
            <a:r>
              <a:rPr lang="ru-RU" sz="2000" dirty="0" smtClean="0"/>
              <a:t> </a:t>
            </a:r>
            <a:r>
              <a:rPr lang="ru-RU" sz="2000" b="1" dirty="0" smtClean="0"/>
              <a:t>Сатурна</a:t>
            </a:r>
            <a:r>
              <a:rPr lang="ru-RU" sz="2000" dirty="0" smtClean="0"/>
              <a:t>, так же как и Юпитера, создаётся за счёт эффекта динамо при циркуляции металлического водорода во внешнем ядре.  </a:t>
            </a:r>
            <a:r>
              <a:rPr lang="ru-RU" sz="2000" b="1" dirty="0" smtClean="0"/>
              <a:t>Магнитное</a:t>
            </a:r>
            <a:r>
              <a:rPr lang="ru-RU" sz="2000" dirty="0" smtClean="0"/>
              <a:t> </a:t>
            </a:r>
            <a:r>
              <a:rPr lang="ru-RU" sz="2000" b="1" dirty="0" smtClean="0"/>
              <a:t>поле</a:t>
            </a:r>
            <a:r>
              <a:rPr lang="ru-RU" sz="2000" dirty="0" smtClean="0"/>
              <a:t> является почти дипольным, так же как и у Земли, с северным и южным </a:t>
            </a:r>
            <a:r>
              <a:rPr lang="ru-RU" sz="2000" b="1" dirty="0" smtClean="0"/>
              <a:t>магнитными</a:t>
            </a:r>
            <a:r>
              <a:rPr lang="ru-RU" sz="2000" dirty="0" smtClean="0"/>
              <a:t> полюсами</a:t>
            </a:r>
            <a:r>
              <a:rPr lang="ru-RU" dirty="0" smtClean="0"/>
              <a:t>.</a:t>
            </a:r>
            <a:endParaRPr lang="ru-RU" dirty="0"/>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0" y="0"/>
            <a:ext cx="9144000" cy="1295400"/>
          </a:xfrm>
          <a:prstGeom prst="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6000" b="1" dirty="0" smtClean="0">
                <a:solidFill>
                  <a:srgbClr val="C00000"/>
                </a:solidFill>
              </a:rPr>
              <a:t>Уран</a:t>
            </a:r>
            <a:endParaRPr lang="ru-RU" sz="6000" b="1" dirty="0">
              <a:solidFill>
                <a:srgbClr val="C00000"/>
              </a:solidFill>
            </a:endParaRPr>
          </a:p>
        </p:txBody>
      </p:sp>
      <p:pic>
        <p:nvPicPr>
          <p:cNvPr id="44034" name="Picture 2" descr="http://ivodoley.ru/wp-content/uploads/2015/04/Uran-Kosmos.jpg"/>
          <p:cNvPicPr>
            <a:picLocks noChangeAspect="1" noChangeArrowheads="1"/>
          </p:cNvPicPr>
          <p:nvPr/>
        </p:nvPicPr>
        <p:blipFill>
          <a:blip r:embed="rId2" cstate="print"/>
          <a:srcRect/>
          <a:stretch>
            <a:fillRect/>
          </a:stretch>
        </p:blipFill>
        <p:spPr bwMode="auto">
          <a:xfrm>
            <a:off x="-67732" y="1295400"/>
            <a:ext cx="9211732" cy="5562600"/>
          </a:xfrm>
          <a:prstGeom prst="rect">
            <a:avLst/>
          </a:prstGeom>
          <a:noFill/>
        </p:spPr>
      </p:pic>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descr="https://fsd.videouroki.net/products/conspekty/astr11/20-planety-giganty.files/image007.jpg"/>
          <p:cNvPicPr/>
          <p:nvPr/>
        </p:nvPicPr>
        <p:blipFill>
          <a:blip r:embed="rId2" cstate="print"/>
          <a:srcRect/>
          <a:stretch>
            <a:fillRect/>
          </a:stretch>
        </p:blipFill>
        <p:spPr bwMode="auto">
          <a:xfrm>
            <a:off x="0" y="1676400"/>
            <a:ext cx="9144000" cy="5181600"/>
          </a:xfrm>
          <a:prstGeom prst="rect">
            <a:avLst/>
          </a:prstGeom>
          <a:noFill/>
          <a:ln w="9525">
            <a:noFill/>
            <a:miter lim="800000"/>
            <a:headEnd/>
            <a:tailEnd/>
          </a:ln>
        </p:spPr>
      </p:pic>
      <p:sp>
        <p:nvSpPr>
          <p:cNvPr id="43009" name="Rectangle 1"/>
          <p:cNvSpPr>
            <a:spLocks noChangeArrowheads="1"/>
          </p:cNvSpPr>
          <p:nvPr/>
        </p:nvSpPr>
        <p:spPr bwMode="auto">
          <a:xfrm>
            <a:off x="0" y="0"/>
            <a:ext cx="9144000" cy="1989930"/>
          </a:xfrm>
          <a:prstGeom prst="rect">
            <a:avLst/>
          </a:prstGeom>
          <a:solidFill>
            <a:schemeClr val="accent1">
              <a:lumMod val="20000"/>
              <a:lumOff val="80000"/>
            </a:schemeClr>
          </a:solid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49263" algn="l" defTabSz="914400" rtl="0" eaLnBrk="1" fontAlgn="base" latinLnBrk="0" hangingPunct="1">
              <a:lnSpc>
                <a:spcPct val="100000"/>
              </a:lnSpc>
              <a:spcBef>
                <a:spcPct val="0"/>
              </a:spcBef>
              <a:spcAft>
                <a:spcPct val="0"/>
              </a:spcAft>
              <a:buClrTx/>
              <a:buSzTx/>
              <a:buFontTx/>
              <a:buNone/>
              <a:tabLst/>
            </a:pPr>
            <a:r>
              <a:rPr kumimoji="0" lang="ru-RU" sz="20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На расстоянии </a:t>
            </a:r>
            <a:r>
              <a:rPr kumimoji="0" lang="ru-RU" sz="2000" b="1"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19,23 а. е. </a:t>
            </a:r>
            <a:r>
              <a:rPr kumimoji="0" lang="ru-RU" sz="20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от Солнца располагается </a:t>
            </a:r>
            <a:r>
              <a:rPr kumimoji="0" lang="ru-RU" sz="2000" b="1"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Уран</a:t>
            </a:r>
            <a:r>
              <a:rPr kumimoji="0" lang="ru-RU" sz="20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 </a:t>
            </a:r>
          </a:p>
          <a:p>
            <a:pPr marL="0" marR="0" lvl="0" indent="449263" algn="l" defTabSz="914400" rtl="0" eaLnBrk="1" fontAlgn="base" latinLnBrk="0" hangingPunct="1">
              <a:lnSpc>
                <a:spcPct val="100000"/>
              </a:lnSpc>
              <a:spcBef>
                <a:spcPct val="0"/>
              </a:spcBef>
              <a:spcAft>
                <a:spcPct val="0"/>
              </a:spcAft>
              <a:buClrTx/>
              <a:buSzTx/>
              <a:buFontTx/>
              <a:buNone/>
              <a:tabLst/>
            </a:pPr>
            <a:r>
              <a:rPr kumimoji="0" lang="ru-RU" sz="20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Это седьмая по удалённости, третья по диаметру и четвёртая по массе планета Солнечной системы. Открыта она была </a:t>
            </a:r>
            <a:r>
              <a:rPr kumimoji="0" lang="ru-RU" sz="2000" b="1"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Уильямом Гершелем 13 марта 1781 года </a:t>
            </a:r>
            <a:r>
              <a:rPr kumimoji="0" lang="ru-RU" sz="20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и названа в честь греческого бога неба Урана (таким образом, это единственная большая планета, название которой происходит не из римской, а из греческой мифологии).</a:t>
            </a:r>
            <a:endParaRPr kumimoji="0" lang="ru-RU" sz="20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Rectangle 1"/>
          <p:cNvSpPr>
            <a:spLocks noChangeArrowheads="1"/>
          </p:cNvSpPr>
          <p:nvPr/>
        </p:nvSpPr>
        <p:spPr bwMode="auto">
          <a:xfrm>
            <a:off x="0" y="0"/>
            <a:ext cx="9144000" cy="1938992"/>
          </a:xfrm>
          <a:prstGeom prst="rect">
            <a:avLst/>
          </a:prstGeom>
          <a:solidFill>
            <a:schemeClr val="accent1">
              <a:lumMod val="20000"/>
              <a:lumOff val="80000"/>
            </a:schemeClr>
          </a:solid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49263" algn="l" defTabSz="914400" rtl="0" eaLnBrk="1" fontAlgn="base" latinLnBrk="0" hangingPunct="1">
              <a:lnSpc>
                <a:spcPct val="100000"/>
              </a:lnSpc>
              <a:spcBef>
                <a:spcPct val="0"/>
              </a:spcBef>
              <a:spcAft>
                <a:spcPct val="0"/>
              </a:spcAft>
              <a:buClrTx/>
              <a:buSzTx/>
              <a:buFontTx/>
              <a:buNone/>
              <a:tabLst/>
            </a:pPr>
            <a:r>
              <a:rPr kumimoji="0" lang="ru-RU" sz="20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Вокруг Солнца планета обращается за </a:t>
            </a:r>
            <a:r>
              <a:rPr kumimoji="0" lang="ru-RU" sz="2000" b="1"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84,01 земного года</a:t>
            </a:r>
            <a:r>
              <a:rPr kumimoji="0" lang="ru-RU" sz="20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 а период вращения вокруг оси составляет </a:t>
            </a:r>
            <a:r>
              <a:rPr kumimoji="0" lang="ru-RU" sz="2000" b="1"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17 ч 14 мин 24 с. </a:t>
            </a:r>
            <a:r>
              <a:rPr kumimoji="0" lang="ru-RU" sz="20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При этом, если другие планеты можно сравнить с вращающимися волчками, то Уран больше похож на катящийся шар. Объясняется это тем, что плоскость экватора планеты наклонена к плоскости его орбиты на 97,86</a:t>
            </a:r>
            <a:r>
              <a:rPr kumimoji="0" lang="ru-RU" sz="2000" b="0" i="0" u="none" strike="noStrike" cap="none" normalizeH="0" baseline="30000" dirty="0" smtClean="0">
                <a:ln>
                  <a:noFill/>
                </a:ln>
                <a:solidFill>
                  <a:srgbClr val="000000"/>
                </a:solidFill>
                <a:effectLst/>
                <a:latin typeface="Arial" pitchFamily="34" charset="0"/>
                <a:ea typeface="Times New Roman" pitchFamily="18" charset="0"/>
                <a:cs typeface="Arial" pitchFamily="34" charset="0"/>
              </a:rPr>
              <a:t>о</a:t>
            </a:r>
            <a:r>
              <a:rPr kumimoji="0" lang="ru-RU" sz="20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 То есть планета вращается </a:t>
            </a:r>
            <a:r>
              <a:rPr kumimoji="0" lang="ru-RU" sz="2000" b="1" i="0" u="sng" strike="noStrike" cap="none" normalizeH="0" baseline="0" dirty="0" smtClean="0">
                <a:ln>
                  <a:noFill/>
                </a:ln>
                <a:solidFill>
                  <a:srgbClr val="C00000"/>
                </a:solidFill>
                <a:effectLst/>
                <a:latin typeface="Arial" pitchFamily="34" charset="0"/>
                <a:ea typeface="Times New Roman" pitchFamily="18" charset="0"/>
                <a:cs typeface="Arial" pitchFamily="34" charset="0"/>
              </a:rPr>
              <a:t>ретроградно</a:t>
            </a:r>
            <a:r>
              <a:rPr kumimoji="0" lang="ru-RU" sz="2000" b="0" i="0" u="sng" strike="noStrike" cap="none" normalizeH="0" baseline="0" dirty="0" smtClean="0">
                <a:ln>
                  <a:noFill/>
                </a:ln>
                <a:solidFill>
                  <a:srgbClr val="C00000"/>
                </a:solidFill>
                <a:effectLst/>
                <a:latin typeface="Arial" pitchFamily="34" charset="0"/>
                <a:ea typeface="Times New Roman" pitchFamily="18" charset="0"/>
                <a:cs typeface="Arial" pitchFamily="34" charset="0"/>
              </a:rPr>
              <a:t>, </a:t>
            </a:r>
            <a:r>
              <a:rPr kumimoji="0" lang="ru-RU" sz="20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«лёжа на боку слегка вниз головой».</a:t>
            </a:r>
            <a:endParaRPr kumimoji="0" lang="ru-RU" sz="2000" b="0" i="0" u="none" strike="noStrike" cap="none" normalizeH="0" baseline="0" dirty="0" smtClean="0">
              <a:ln>
                <a:noFill/>
              </a:ln>
              <a:solidFill>
                <a:schemeClr val="tx1"/>
              </a:solidFill>
              <a:effectLst/>
              <a:latin typeface="Arial" pitchFamily="34" charset="0"/>
              <a:cs typeface="Arial" pitchFamily="34" charset="0"/>
            </a:endParaRPr>
          </a:p>
        </p:txBody>
      </p:sp>
      <p:pic>
        <p:nvPicPr>
          <p:cNvPr id="45059" name="Picture 3" descr="https://o-kosmose.ru/wp-content/uploads/2019/06/Pro-Uran.jpg"/>
          <p:cNvPicPr>
            <a:picLocks noChangeAspect="1" noChangeArrowheads="1"/>
          </p:cNvPicPr>
          <p:nvPr/>
        </p:nvPicPr>
        <p:blipFill>
          <a:blip r:embed="rId2" cstate="print"/>
          <a:srcRect/>
          <a:stretch>
            <a:fillRect/>
          </a:stretch>
        </p:blipFill>
        <p:spPr bwMode="auto">
          <a:xfrm>
            <a:off x="0" y="1895607"/>
            <a:ext cx="9144000" cy="4962393"/>
          </a:xfrm>
          <a:prstGeom prst="rect">
            <a:avLst/>
          </a:prstGeom>
          <a:noFill/>
        </p:spPr>
      </p:pic>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0" y="0"/>
            <a:ext cx="9144000" cy="830997"/>
          </a:xfrm>
          <a:prstGeom prst="rect">
            <a:avLst/>
          </a:prstGeom>
          <a:solidFill>
            <a:schemeClr val="accent1">
              <a:lumMod val="20000"/>
              <a:lumOff val="80000"/>
            </a:schemeClr>
          </a:solidFill>
        </p:spPr>
        <p:txBody>
          <a:bodyPr wrap="square">
            <a:spAutoFit/>
          </a:bodyPr>
          <a:lstStyle/>
          <a:p>
            <a:r>
              <a:rPr lang="ru-RU" sz="2400" b="1" dirty="0" smtClean="0"/>
              <a:t>	</a:t>
            </a:r>
            <a:r>
              <a:rPr lang="ru-RU" sz="2400" b="1" u="sng" dirty="0" smtClean="0">
                <a:solidFill>
                  <a:srgbClr val="C00000"/>
                </a:solidFill>
              </a:rPr>
              <a:t>Ретроградное движение</a:t>
            </a:r>
            <a:r>
              <a:rPr lang="ru-RU" sz="2400" u="sng" dirty="0" smtClean="0">
                <a:solidFill>
                  <a:srgbClr val="C00000"/>
                </a:solidFill>
              </a:rPr>
              <a:t> </a:t>
            </a:r>
            <a:r>
              <a:rPr lang="ru-RU" sz="2400" dirty="0" smtClean="0"/>
              <a:t>— это движение в направлении, противоположном направлению прямого движения. </a:t>
            </a:r>
            <a:endParaRPr lang="ru-RU" sz="2400" dirty="0"/>
          </a:p>
        </p:txBody>
      </p:sp>
      <p:sp>
        <p:nvSpPr>
          <p:cNvPr id="3" name="Прямоугольник 2"/>
          <p:cNvSpPr/>
          <p:nvPr/>
        </p:nvSpPr>
        <p:spPr>
          <a:xfrm>
            <a:off x="0" y="5657671"/>
            <a:ext cx="9144000" cy="1200329"/>
          </a:xfrm>
          <a:prstGeom prst="rect">
            <a:avLst/>
          </a:prstGeom>
          <a:solidFill>
            <a:schemeClr val="accent1">
              <a:lumMod val="20000"/>
              <a:lumOff val="80000"/>
            </a:schemeClr>
          </a:solidFill>
        </p:spPr>
        <p:txBody>
          <a:bodyPr wrap="square">
            <a:spAutoFit/>
          </a:bodyPr>
          <a:lstStyle/>
          <a:p>
            <a:r>
              <a:rPr lang="ru-RU" sz="2400" dirty="0" smtClean="0"/>
              <a:t>	Для планетных систем ретроградное движение обычно означает движение, которое противоположно вращению главного тела, то есть объекту, который является центром системы.</a:t>
            </a:r>
            <a:endParaRPr lang="ru-RU" sz="2400" dirty="0"/>
          </a:p>
        </p:txBody>
      </p:sp>
      <p:pic>
        <p:nvPicPr>
          <p:cNvPr id="65538" name="Picture 2" descr="https://spacegid.com/wp-content/uploads/2018/07/3-1.jpg"/>
          <p:cNvPicPr>
            <a:picLocks noChangeAspect="1" noChangeArrowheads="1"/>
          </p:cNvPicPr>
          <p:nvPr/>
        </p:nvPicPr>
        <p:blipFill>
          <a:blip r:embed="rId2" cstate="print"/>
          <a:srcRect/>
          <a:stretch>
            <a:fillRect/>
          </a:stretch>
        </p:blipFill>
        <p:spPr bwMode="auto">
          <a:xfrm>
            <a:off x="0" y="820274"/>
            <a:ext cx="9144000" cy="4847102"/>
          </a:xfrm>
          <a:prstGeom prst="rect">
            <a:avLst/>
          </a:prstGeom>
          <a:noFill/>
        </p:spPr>
      </p:pic>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8" descr="https://im0-tub-ru.yandex.net/i?id=168a987d91eaf2ed2b72b96be932a9b3-l&amp;n=13"/>
          <p:cNvPicPr>
            <a:picLocks noChangeAspect="1" noChangeArrowheads="1"/>
          </p:cNvPicPr>
          <p:nvPr/>
        </p:nvPicPr>
        <p:blipFill>
          <a:blip r:embed="rId2" cstate="print"/>
          <a:srcRect/>
          <a:stretch>
            <a:fillRect/>
          </a:stretch>
        </p:blipFill>
        <p:spPr bwMode="auto">
          <a:xfrm>
            <a:off x="0" y="685800"/>
            <a:ext cx="9235212" cy="6172200"/>
          </a:xfrm>
          <a:prstGeom prst="rect">
            <a:avLst/>
          </a:prstGeom>
          <a:noFill/>
        </p:spPr>
      </p:pic>
      <p:sp>
        <p:nvSpPr>
          <p:cNvPr id="2" name="Прямоугольник 1"/>
          <p:cNvSpPr/>
          <p:nvPr/>
        </p:nvSpPr>
        <p:spPr>
          <a:xfrm>
            <a:off x="0" y="0"/>
            <a:ext cx="9144000" cy="990600"/>
          </a:xfrm>
          <a:prstGeom prst="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4400" b="1" dirty="0" smtClean="0">
                <a:solidFill>
                  <a:srgbClr val="C00000"/>
                </a:solidFill>
              </a:rPr>
              <a:t>Строение Урана</a:t>
            </a:r>
            <a:endParaRPr lang="ru-RU" sz="4400" b="1" dirty="0">
              <a:solidFill>
                <a:srgbClr val="C00000"/>
              </a:solidFill>
            </a:endParaRPr>
          </a:p>
        </p:txBody>
      </p:sp>
      <p:pic>
        <p:nvPicPr>
          <p:cNvPr id="48130" name="Picture 2" descr="https://astro-world.ru/wp-content/uploads/2019/02/uran-strukt.jpg"/>
          <p:cNvPicPr>
            <a:picLocks noChangeAspect="1" noChangeArrowheads="1"/>
          </p:cNvPicPr>
          <p:nvPr/>
        </p:nvPicPr>
        <p:blipFill>
          <a:blip r:embed="rId3" cstate="print"/>
          <a:srcRect/>
          <a:stretch>
            <a:fillRect/>
          </a:stretch>
        </p:blipFill>
        <p:spPr bwMode="auto">
          <a:xfrm>
            <a:off x="685800" y="990600"/>
            <a:ext cx="7902221" cy="5867400"/>
          </a:xfrm>
          <a:prstGeom prst="rect">
            <a:avLst/>
          </a:prstGeom>
          <a:noFill/>
        </p:spPr>
      </p:pic>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6562" name="Picture 2" descr="https://avatars.mds.yandex.net/get-zen_doc/3415797/pub_5ff8633dbb14d54ffb111cad_5ff864a0f906b16872659c3f/scale_1200"/>
          <p:cNvPicPr>
            <a:picLocks noChangeAspect="1" noChangeArrowheads="1"/>
          </p:cNvPicPr>
          <p:nvPr/>
        </p:nvPicPr>
        <p:blipFill>
          <a:blip r:embed="rId2" cstate="print"/>
          <a:srcRect/>
          <a:stretch>
            <a:fillRect/>
          </a:stretch>
        </p:blipFill>
        <p:spPr bwMode="auto">
          <a:xfrm>
            <a:off x="228600" y="1143000"/>
            <a:ext cx="8763000" cy="5715000"/>
          </a:xfrm>
          <a:prstGeom prst="rect">
            <a:avLst/>
          </a:prstGeom>
          <a:noFill/>
        </p:spPr>
      </p:pic>
      <p:sp>
        <p:nvSpPr>
          <p:cNvPr id="3" name="Прямоугольник 2"/>
          <p:cNvSpPr/>
          <p:nvPr/>
        </p:nvSpPr>
        <p:spPr>
          <a:xfrm>
            <a:off x="0" y="0"/>
            <a:ext cx="9144000" cy="1200329"/>
          </a:xfrm>
          <a:prstGeom prst="rect">
            <a:avLst/>
          </a:prstGeom>
          <a:solidFill>
            <a:schemeClr val="accent1">
              <a:lumMod val="20000"/>
              <a:lumOff val="80000"/>
            </a:schemeClr>
          </a:solidFill>
        </p:spPr>
        <p:txBody>
          <a:bodyPr wrap="square">
            <a:spAutoFit/>
          </a:bodyPr>
          <a:lstStyle/>
          <a:p>
            <a:pPr lvl="0" indent="449263" fontAlgn="base">
              <a:spcBef>
                <a:spcPct val="0"/>
              </a:spcBef>
              <a:spcAft>
                <a:spcPct val="0"/>
              </a:spcAft>
            </a:pPr>
            <a:r>
              <a:rPr lang="ru-RU" sz="2400" dirty="0" smtClean="0">
                <a:solidFill>
                  <a:srgbClr val="000000"/>
                </a:solidFill>
                <a:latin typeface="Arial" pitchFamily="34" charset="0"/>
                <a:ea typeface="Times New Roman" pitchFamily="18" charset="0"/>
                <a:cs typeface="Arial" pitchFamily="34" charset="0"/>
              </a:rPr>
              <a:t>Средний радиус </a:t>
            </a:r>
            <a:r>
              <a:rPr lang="ru-RU" sz="2400" b="1" dirty="0" smtClean="0">
                <a:solidFill>
                  <a:srgbClr val="000000"/>
                </a:solidFill>
                <a:latin typeface="Arial" pitchFamily="34" charset="0"/>
                <a:ea typeface="Times New Roman" pitchFamily="18" charset="0"/>
                <a:cs typeface="Arial" pitchFamily="34" charset="0"/>
              </a:rPr>
              <a:t>Урана</a:t>
            </a:r>
            <a:r>
              <a:rPr lang="ru-RU" sz="2400" dirty="0" smtClean="0">
                <a:solidFill>
                  <a:srgbClr val="000000"/>
                </a:solidFill>
                <a:latin typeface="Arial" pitchFamily="34" charset="0"/>
                <a:ea typeface="Times New Roman" pitchFamily="18" charset="0"/>
                <a:cs typeface="Arial" pitchFamily="34" charset="0"/>
              </a:rPr>
              <a:t> составляет </a:t>
            </a:r>
            <a:r>
              <a:rPr lang="ru-RU" sz="2400" b="1" dirty="0" smtClean="0">
                <a:solidFill>
                  <a:srgbClr val="000000"/>
                </a:solidFill>
                <a:latin typeface="Arial" pitchFamily="34" charset="0"/>
                <a:ea typeface="Times New Roman" pitchFamily="18" charset="0"/>
                <a:cs typeface="Arial" pitchFamily="34" charset="0"/>
              </a:rPr>
              <a:t>25 362 километра</a:t>
            </a:r>
            <a:r>
              <a:rPr lang="ru-RU" sz="2400" dirty="0" smtClean="0">
                <a:solidFill>
                  <a:srgbClr val="000000"/>
                </a:solidFill>
                <a:latin typeface="Arial" pitchFamily="34" charset="0"/>
                <a:ea typeface="Times New Roman" pitchFamily="18" charset="0"/>
                <a:cs typeface="Arial" pitchFamily="34" charset="0"/>
              </a:rPr>
              <a:t>. Масса планета в </a:t>
            </a:r>
            <a:r>
              <a:rPr lang="ru-RU" sz="2400" b="1" dirty="0" smtClean="0">
                <a:solidFill>
                  <a:srgbClr val="000000"/>
                </a:solidFill>
                <a:latin typeface="Arial" pitchFamily="34" charset="0"/>
                <a:ea typeface="Times New Roman" pitchFamily="18" charset="0"/>
                <a:cs typeface="Arial" pitchFamily="34" charset="0"/>
              </a:rPr>
              <a:t>14,6 раза больше </a:t>
            </a:r>
            <a:r>
              <a:rPr lang="ru-RU" sz="2400" dirty="0" smtClean="0">
                <a:solidFill>
                  <a:srgbClr val="000000"/>
                </a:solidFill>
                <a:latin typeface="Arial" pitchFamily="34" charset="0"/>
                <a:ea typeface="Times New Roman" pitchFamily="18" charset="0"/>
                <a:cs typeface="Arial" pitchFamily="34" charset="0"/>
              </a:rPr>
              <a:t>массы Земли. Однако её средняя плотность составляет всего </a:t>
            </a:r>
            <a:r>
              <a:rPr lang="ru-RU" sz="2400" b="1" dirty="0" smtClean="0">
                <a:solidFill>
                  <a:srgbClr val="000000"/>
                </a:solidFill>
                <a:latin typeface="Arial" pitchFamily="34" charset="0"/>
                <a:ea typeface="Times New Roman" pitchFamily="18" charset="0"/>
                <a:cs typeface="Arial" pitchFamily="34" charset="0"/>
              </a:rPr>
              <a:t>1,27 г/см</a:t>
            </a:r>
            <a:r>
              <a:rPr lang="ru-RU" sz="2400" b="1" baseline="30000" dirty="0" smtClean="0">
                <a:solidFill>
                  <a:srgbClr val="000000"/>
                </a:solidFill>
                <a:latin typeface="Arial" pitchFamily="34" charset="0"/>
                <a:ea typeface="Times New Roman" pitchFamily="18" charset="0"/>
                <a:cs typeface="Arial" pitchFamily="34" charset="0"/>
              </a:rPr>
              <a:t>3</a:t>
            </a:r>
            <a:r>
              <a:rPr lang="ru-RU" sz="2400" b="1" dirty="0" smtClean="0">
                <a:solidFill>
                  <a:srgbClr val="000000"/>
                </a:solidFill>
                <a:latin typeface="Arial" pitchFamily="34" charset="0"/>
                <a:ea typeface="Times New Roman" pitchFamily="18" charset="0"/>
                <a:cs typeface="Arial" pitchFamily="34" charset="0"/>
              </a:rPr>
              <a:t>.</a:t>
            </a:r>
            <a:endParaRPr lang="ru-RU" sz="2400" b="1" dirty="0" smtClean="0">
              <a:latin typeface="Arial" pitchFamily="34" charset="0"/>
              <a:ea typeface="Times New Roman" pitchFamily="18" charset="0"/>
              <a:cs typeface="Arial" pitchFamily="34" charset="0"/>
            </a:endParaRP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8" descr="https://im0-tub-ru.yandex.net/i?id=168a987d91eaf2ed2b72b96be932a9b3-l&amp;n=13"/>
          <p:cNvPicPr>
            <a:picLocks noChangeAspect="1" noChangeArrowheads="1"/>
          </p:cNvPicPr>
          <p:nvPr/>
        </p:nvPicPr>
        <p:blipFill>
          <a:blip r:embed="rId2" cstate="print"/>
          <a:srcRect/>
          <a:stretch>
            <a:fillRect/>
          </a:stretch>
        </p:blipFill>
        <p:spPr bwMode="auto">
          <a:xfrm>
            <a:off x="0" y="0"/>
            <a:ext cx="9235212" cy="6858000"/>
          </a:xfrm>
          <a:prstGeom prst="rect">
            <a:avLst/>
          </a:prstGeom>
          <a:noFill/>
        </p:spPr>
      </p:pic>
      <p:pic>
        <p:nvPicPr>
          <p:cNvPr id="2" name="Picture 4" descr="https://avatars.mds.yandex.net/get-zen_doc/163667/pub_5c149814307d4b00a96deaea_5c14f7eb3300ef00a9a3f697/scale_1200"/>
          <p:cNvPicPr>
            <a:picLocks noChangeAspect="1" noChangeArrowheads="1"/>
          </p:cNvPicPr>
          <p:nvPr/>
        </p:nvPicPr>
        <p:blipFill>
          <a:blip r:embed="rId3" cstate="print"/>
          <a:srcRect/>
          <a:stretch>
            <a:fillRect/>
          </a:stretch>
        </p:blipFill>
        <p:spPr bwMode="auto">
          <a:xfrm>
            <a:off x="0" y="457200"/>
            <a:ext cx="9211734" cy="5791200"/>
          </a:xfrm>
          <a:prstGeom prst="rect">
            <a:avLst/>
          </a:prstGeom>
          <a:noFill/>
        </p:spPr>
      </p:pic>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1" name="Rectangle 1"/>
          <p:cNvSpPr>
            <a:spLocks noChangeArrowheads="1"/>
          </p:cNvSpPr>
          <p:nvPr/>
        </p:nvSpPr>
        <p:spPr bwMode="auto">
          <a:xfrm>
            <a:off x="0" y="0"/>
            <a:ext cx="9144000" cy="2308324"/>
          </a:xfrm>
          <a:prstGeom prst="rect">
            <a:avLst/>
          </a:prstGeom>
          <a:solidFill>
            <a:schemeClr val="accent1">
              <a:lumMod val="20000"/>
              <a:lumOff val="80000"/>
            </a:schemeClr>
          </a:solid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49263" algn="l" defTabSz="914400" rtl="0" eaLnBrk="0" fontAlgn="base" latinLnBrk="0" hangingPunct="0">
              <a:lnSpc>
                <a:spcPct val="100000"/>
              </a:lnSpc>
              <a:spcBef>
                <a:spcPct val="0"/>
              </a:spcBef>
              <a:spcAft>
                <a:spcPct val="0"/>
              </a:spcAft>
              <a:buClrTx/>
              <a:buSzTx/>
              <a:buFontTx/>
              <a:buNone/>
              <a:tabLst/>
            </a:pPr>
            <a:r>
              <a:rPr kumimoji="0" lang="ru-RU" sz="24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В отличие от газовых гигантов — Сатурна и Юпитера, состоящих в основном из водорода и гелия, в недрах Урана, как и у Нептуна, </a:t>
            </a:r>
            <a:r>
              <a:rPr kumimoji="0" lang="ru-RU" sz="2400" b="1" i="1"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нет металлического водорода</a:t>
            </a:r>
            <a:r>
              <a:rPr kumimoji="0" lang="ru-RU" sz="24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 	Предполагается, что в центре Урана находится каменное ядро, которое окружено огромным количеством льда в разных модификациях.</a:t>
            </a:r>
            <a:endParaRPr kumimoji="0" lang="ru-RU" sz="2400" b="0" i="0" u="none" strike="noStrike" cap="none" normalizeH="0" baseline="0" dirty="0" smtClean="0">
              <a:ln>
                <a:noFill/>
              </a:ln>
              <a:solidFill>
                <a:schemeClr val="tx1"/>
              </a:solidFill>
              <a:effectLst/>
              <a:latin typeface="Arial" pitchFamily="34" charset="0"/>
              <a:cs typeface="Arial" pitchFamily="34" charset="0"/>
            </a:endParaRPr>
          </a:p>
        </p:txBody>
      </p:sp>
      <p:pic>
        <p:nvPicPr>
          <p:cNvPr id="46083" name="Picture 3" descr="https://in-w.ru/wp-content/uploads/2016/07/UranSostav.jpg"/>
          <p:cNvPicPr>
            <a:picLocks noChangeAspect="1" noChangeArrowheads="1"/>
          </p:cNvPicPr>
          <p:nvPr/>
        </p:nvPicPr>
        <p:blipFill>
          <a:blip r:embed="rId2" cstate="print"/>
          <a:srcRect/>
          <a:stretch>
            <a:fillRect/>
          </a:stretch>
        </p:blipFill>
        <p:spPr bwMode="auto">
          <a:xfrm>
            <a:off x="0" y="2209800"/>
            <a:ext cx="9144000" cy="4648200"/>
          </a:xfrm>
          <a:prstGeom prst="rect">
            <a:avLst/>
          </a:prstGeom>
          <a:noFill/>
        </p:spPr>
      </p:pic>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8" descr="https://im0-tub-ru.yandex.net/i?id=168a987d91eaf2ed2b72b96be932a9b3-l&amp;n=13"/>
          <p:cNvPicPr>
            <a:picLocks noChangeAspect="1" noChangeArrowheads="1"/>
          </p:cNvPicPr>
          <p:nvPr/>
        </p:nvPicPr>
        <p:blipFill>
          <a:blip r:embed="rId2" cstate="print"/>
          <a:srcRect/>
          <a:stretch>
            <a:fillRect/>
          </a:stretch>
        </p:blipFill>
        <p:spPr bwMode="auto">
          <a:xfrm>
            <a:off x="0" y="685800"/>
            <a:ext cx="9235212" cy="6172200"/>
          </a:xfrm>
          <a:prstGeom prst="rect">
            <a:avLst/>
          </a:prstGeom>
          <a:noFill/>
        </p:spPr>
      </p:pic>
      <p:sp>
        <p:nvSpPr>
          <p:cNvPr id="47105" name="Rectangle 1"/>
          <p:cNvSpPr>
            <a:spLocks noChangeArrowheads="1"/>
          </p:cNvSpPr>
          <p:nvPr/>
        </p:nvSpPr>
        <p:spPr bwMode="auto">
          <a:xfrm>
            <a:off x="0" y="0"/>
            <a:ext cx="9144000" cy="2246769"/>
          </a:xfrm>
          <a:prstGeom prst="rect">
            <a:avLst/>
          </a:prstGeom>
          <a:solidFill>
            <a:schemeClr val="accent1">
              <a:lumMod val="20000"/>
              <a:lumOff val="80000"/>
            </a:schemeClr>
          </a:solid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49263" algn="l" defTabSz="914400" rtl="0" eaLnBrk="1" fontAlgn="base" latinLnBrk="0" hangingPunct="1">
              <a:lnSpc>
                <a:spcPct val="100000"/>
              </a:lnSpc>
              <a:spcBef>
                <a:spcPct val="0"/>
              </a:spcBef>
              <a:spcAft>
                <a:spcPct val="0"/>
              </a:spcAft>
              <a:buClrTx/>
              <a:buSzTx/>
              <a:buFontTx/>
              <a:buNone/>
              <a:tabLst/>
            </a:pPr>
            <a:r>
              <a:rPr kumimoji="0" lang="ru-RU" sz="20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Льды составляют большую часть планеты (до 60 % от общего радиуса). Это дало учёным основание выделить его (наравне с Нептуном) в отдельную категорию </a:t>
            </a:r>
            <a:r>
              <a:rPr kumimoji="0" lang="ru-RU" sz="2000" b="1" i="0" u="sng" strike="noStrike" cap="none" normalizeH="0" baseline="0" dirty="0" smtClean="0">
                <a:ln>
                  <a:noFill/>
                </a:ln>
                <a:solidFill>
                  <a:srgbClr val="C00000"/>
                </a:solidFill>
                <a:effectLst/>
                <a:latin typeface="Arial" pitchFamily="34" charset="0"/>
                <a:ea typeface="Times New Roman" pitchFamily="18" charset="0"/>
                <a:cs typeface="Arial" pitchFamily="34" charset="0"/>
              </a:rPr>
              <a:t>«ледяных гигантов». </a:t>
            </a:r>
          </a:p>
          <a:p>
            <a:pPr marL="0" marR="0" lvl="0" indent="449263" algn="l" defTabSz="914400" rtl="0" eaLnBrk="1" fontAlgn="base" latinLnBrk="0" hangingPunct="1">
              <a:lnSpc>
                <a:spcPct val="100000"/>
              </a:lnSpc>
              <a:spcBef>
                <a:spcPct val="0"/>
              </a:spcBef>
              <a:spcAft>
                <a:spcPct val="0"/>
              </a:spcAft>
              <a:buClrTx/>
              <a:buSzTx/>
              <a:buFontTx/>
              <a:buNone/>
              <a:tabLst/>
            </a:pPr>
            <a:r>
              <a:rPr kumimoji="0" lang="ru-RU" sz="20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Однако сразу оговоримся, что ледяная оболочка фактически не является ледяной в общепринятом смысле этого слова, так как состоит из горячей и плотной жидкости, являющейся смесью воды, аммиака и метана.</a:t>
            </a:r>
            <a:endParaRPr kumimoji="0" lang="ru-RU" sz="2000" b="0" i="0" u="none" strike="noStrike" cap="none" normalizeH="0" baseline="0" dirty="0" smtClean="0">
              <a:ln>
                <a:noFill/>
              </a:ln>
              <a:solidFill>
                <a:schemeClr val="tx1"/>
              </a:solidFill>
              <a:effectLst/>
              <a:latin typeface="Arial" pitchFamily="34" charset="0"/>
              <a:cs typeface="Arial" pitchFamily="34" charset="0"/>
            </a:endParaRPr>
          </a:p>
        </p:txBody>
      </p:sp>
      <p:pic>
        <p:nvPicPr>
          <p:cNvPr id="47108" name="Picture 4" descr="https://akwin.ru/wp-content/uploads/2018/10/planeta_uran.jpg"/>
          <p:cNvPicPr>
            <a:picLocks noChangeAspect="1" noChangeArrowheads="1"/>
          </p:cNvPicPr>
          <p:nvPr/>
        </p:nvPicPr>
        <p:blipFill>
          <a:blip r:embed="rId3" cstate="print"/>
          <a:srcRect/>
          <a:stretch>
            <a:fillRect/>
          </a:stretch>
        </p:blipFill>
        <p:spPr bwMode="auto">
          <a:xfrm>
            <a:off x="2438400" y="1981199"/>
            <a:ext cx="4876800" cy="4876801"/>
          </a:xfrm>
          <a:prstGeom prst="rect">
            <a:avLst/>
          </a:prstGeom>
          <a:noFill/>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0" y="4309789"/>
            <a:ext cx="9144000" cy="2548211"/>
          </a:xfrm>
          <a:solidFill>
            <a:schemeClr val="accent1">
              <a:lumMod val="20000"/>
              <a:lumOff val="80000"/>
            </a:schemeClr>
          </a:solidFill>
        </p:spPr>
        <p:txBody>
          <a:bodyPr>
            <a:normAutofit fontScale="70000" lnSpcReduction="20000"/>
          </a:bodyPr>
          <a:lstStyle/>
          <a:p>
            <a:pPr marL="0" indent="0" fontAlgn="base">
              <a:buNone/>
            </a:pPr>
            <a:r>
              <a:rPr lang="ru-RU" b="1" dirty="0" smtClean="0">
                <a:ln w="12700">
                  <a:solidFill>
                    <a:schemeClr val="tx2">
                      <a:satMod val="155000"/>
                    </a:schemeClr>
                  </a:solidFill>
                  <a:prstDash val="solid"/>
                </a:ln>
                <a:effectLst>
                  <a:outerShdw blurRad="41275" dist="20320" dir="1800000" algn="tl" rotWithShape="0">
                    <a:srgbClr val="000000">
                      <a:alpha val="40000"/>
                    </a:srgbClr>
                  </a:outerShdw>
                </a:effectLst>
                <a:latin typeface="Times New Roman" panose="02020603050405020304" pitchFamily="18" charset="0"/>
                <a:cs typeface="Times New Roman" panose="02020603050405020304" pitchFamily="18" charset="0"/>
              </a:rPr>
              <a:t>	По </a:t>
            </a:r>
            <a:r>
              <a:rPr lang="ru-RU" b="1" dirty="0">
                <a:ln w="12700">
                  <a:solidFill>
                    <a:schemeClr val="tx2">
                      <a:satMod val="155000"/>
                    </a:schemeClr>
                  </a:solidFill>
                  <a:prstDash val="solid"/>
                </a:ln>
                <a:effectLst>
                  <a:outerShdw blurRad="41275" dist="20320" dir="1800000" algn="tl" rotWithShape="0">
                    <a:srgbClr val="000000">
                      <a:alpha val="40000"/>
                    </a:srgbClr>
                  </a:outerShdw>
                </a:effectLst>
                <a:latin typeface="Times New Roman" panose="02020603050405020304" pitchFamily="18" charset="0"/>
                <a:cs typeface="Times New Roman" panose="02020603050405020304" pitchFamily="18" charset="0"/>
              </a:rPr>
              <a:t>данным Международного астрономического союза, который устанавливает определения для планетарной науки, планета </a:t>
            </a:r>
            <a:r>
              <a:rPr lang="ru-RU" b="1" dirty="0" smtClean="0">
                <a:ln w="12700">
                  <a:solidFill>
                    <a:schemeClr val="tx2">
                      <a:satMod val="155000"/>
                    </a:schemeClr>
                  </a:solidFill>
                  <a:prstDash val="solid"/>
                </a:ln>
                <a:effectLst>
                  <a:outerShdw blurRad="41275" dist="20320" dir="1800000" algn="tl" rotWithShape="0">
                    <a:srgbClr val="000000">
                      <a:alpha val="40000"/>
                    </a:srgbClr>
                  </a:outerShdw>
                </a:effectLst>
                <a:latin typeface="Times New Roman" panose="02020603050405020304" pitchFamily="18" charset="0"/>
                <a:cs typeface="Times New Roman" panose="02020603050405020304" pitchFamily="18" charset="0"/>
              </a:rPr>
              <a:t>газовый гигант</a:t>
            </a:r>
            <a:r>
              <a:rPr lang="ru-RU" b="1" dirty="0">
                <a:ln w="12700">
                  <a:solidFill>
                    <a:schemeClr val="tx2">
                      <a:satMod val="155000"/>
                    </a:schemeClr>
                  </a:solidFill>
                  <a:prstDash val="solid"/>
                </a:ln>
                <a:effectLst>
                  <a:outerShdw blurRad="41275" dist="20320" dir="1800000" algn="tl" rotWithShape="0">
                    <a:srgbClr val="000000">
                      <a:alpha val="40000"/>
                    </a:srgbClr>
                  </a:outerShdw>
                </a:effectLst>
                <a:latin typeface="Times New Roman" panose="02020603050405020304" pitchFamily="18" charset="0"/>
                <a:cs typeface="Times New Roman" panose="02020603050405020304" pitchFamily="18" charset="0"/>
              </a:rPr>
              <a:t> </a:t>
            </a:r>
            <a:r>
              <a:rPr lang="ru-RU" b="1" dirty="0" smtClean="0">
                <a:ln w="12700">
                  <a:solidFill>
                    <a:schemeClr val="tx2">
                      <a:satMod val="155000"/>
                    </a:schemeClr>
                  </a:solidFill>
                  <a:prstDash val="solid"/>
                </a:ln>
                <a:effectLst>
                  <a:outerShdw blurRad="41275" dist="20320" dir="1800000" algn="tl" rotWithShape="0">
                    <a:srgbClr val="000000">
                      <a:alpha val="40000"/>
                    </a:srgbClr>
                  </a:outerShdw>
                </a:effectLst>
                <a:latin typeface="Times New Roman" panose="02020603050405020304" pitchFamily="18" charset="0"/>
                <a:cs typeface="Times New Roman" panose="02020603050405020304" pitchFamily="18" charset="0"/>
              </a:rPr>
              <a:t>представляет </a:t>
            </a:r>
            <a:r>
              <a:rPr lang="ru-RU" b="1" dirty="0">
                <a:ln w="12700">
                  <a:solidFill>
                    <a:schemeClr val="tx2">
                      <a:satMod val="155000"/>
                    </a:schemeClr>
                  </a:solidFill>
                  <a:prstDash val="solid"/>
                </a:ln>
                <a:effectLst>
                  <a:outerShdw blurRad="41275" dist="20320" dir="1800000" algn="tl" rotWithShape="0">
                    <a:srgbClr val="000000">
                      <a:alpha val="40000"/>
                    </a:srgbClr>
                  </a:outerShdw>
                </a:effectLst>
                <a:latin typeface="Times New Roman" panose="02020603050405020304" pitchFamily="18" charset="0"/>
                <a:cs typeface="Times New Roman" panose="02020603050405020304" pitchFamily="18" charset="0"/>
              </a:rPr>
              <a:t>собой небесное тело, которое:</a:t>
            </a:r>
          </a:p>
          <a:p>
            <a:pPr fontAlgn="base"/>
            <a:r>
              <a:rPr lang="ru-RU" b="1" dirty="0">
                <a:ln w="12700">
                  <a:solidFill>
                    <a:schemeClr val="tx2">
                      <a:satMod val="155000"/>
                    </a:schemeClr>
                  </a:solidFill>
                  <a:prstDash val="solid"/>
                </a:ln>
                <a:effectLst>
                  <a:outerShdw blurRad="41275" dist="20320" dir="1800000" algn="tl" rotWithShape="0">
                    <a:srgbClr val="000000">
                      <a:alpha val="40000"/>
                    </a:srgbClr>
                  </a:outerShdw>
                </a:effectLst>
                <a:latin typeface="Times New Roman" panose="02020603050405020304" pitchFamily="18" charset="0"/>
                <a:cs typeface="Times New Roman" panose="02020603050405020304" pitchFamily="18" charset="0"/>
              </a:rPr>
              <a:t>удалена на значительном расстоянии </a:t>
            </a:r>
            <a:r>
              <a:rPr lang="ru-RU" b="1" dirty="0" smtClean="0">
                <a:ln w="12700">
                  <a:solidFill>
                    <a:schemeClr val="tx2">
                      <a:satMod val="155000"/>
                    </a:schemeClr>
                  </a:solidFill>
                  <a:prstDash val="solid"/>
                </a:ln>
                <a:effectLst>
                  <a:outerShdw blurRad="41275" dist="20320" dir="1800000" algn="tl" rotWithShape="0">
                    <a:srgbClr val="000000">
                      <a:alpha val="40000"/>
                    </a:srgbClr>
                  </a:outerShdw>
                </a:effectLst>
                <a:latin typeface="Times New Roman" panose="02020603050405020304" pitchFamily="18" charset="0"/>
                <a:cs typeface="Times New Roman" panose="02020603050405020304" pitchFamily="18" charset="0"/>
              </a:rPr>
              <a:t>от Солнца</a:t>
            </a:r>
            <a:r>
              <a:rPr lang="ru-RU" b="1" dirty="0">
                <a:ln w="12700">
                  <a:solidFill>
                    <a:schemeClr val="tx2">
                      <a:satMod val="155000"/>
                    </a:schemeClr>
                  </a:solidFill>
                  <a:prstDash val="solid"/>
                </a:ln>
                <a:effectLst>
                  <a:outerShdw blurRad="41275" dist="20320" dir="1800000" algn="tl" rotWithShape="0">
                    <a:srgbClr val="000000">
                      <a:alpha val="40000"/>
                    </a:srgbClr>
                  </a:outerShdw>
                </a:effectLst>
                <a:latin typeface="Times New Roman" panose="02020603050405020304" pitchFamily="18" charset="0"/>
                <a:cs typeface="Times New Roman" panose="02020603050405020304" pitchFamily="18" charset="0"/>
              </a:rPr>
              <a:t>;</a:t>
            </a:r>
          </a:p>
          <a:p>
            <a:pPr fontAlgn="base"/>
            <a:r>
              <a:rPr lang="ru-RU" b="1" dirty="0">
                <a:ln w="12700">
                  <a:solidFill>
                    <a:schemeClr val="tx2">
                      <a:satMod val="155000"/>
                    </a:schemeClr>
                  </a:solidFill>
                  <a:prstDash val="solid"/>
                </a:ln>
                <a:effectLst>
                  <a:outerShdw blurRad="41275" dist="20320" dir="1800000" algn="tl" rotWithShape="0">
                    <a:srgbClr val="000000">
                      <a:alpha val="40000"/>
                    </a:srgbClr>
                  </a:outerShdw>
                </a:effectLst>
                <a:latin typeface="Times New Roman" panose="02020603050405020304" pitchFamily="18" charset="0"/>
                <a:cs typeface="Times New Roman" panose="02020603050405020304" pitchFamily="18" charset="0"/>
              </a:rPr>
              <a:t>имеет множество спутников;</a:t>
            </a:r>
          </a:p>
          <a:p>
            <a:pPr fontAlgn="base"/>
            <a:r>
              <a:rPr lang="ru-RU" b="1" dirty="0">
                <a:ln w="12700">
                  <a:solidFill>
                    <a:schemeClr val="tx2">
                      <a:satMod val="155000"/>
                    </a:schemeClr>
                  </a:solidFill>
                  <a:prstDash val="solid"/>
                </a:ln>
                <a:effectLst>
                  <a:outerShdw blurRad="41275" dist="20320" dir="1800000" algn="tl" rotWithShape="0">
                    <a:srgbClr val="000000">
                      <a:alpha val="40000"/>
                    </a:srgbClr>
                  </a:outerShdw>
                </a:effectLst>
                <a:latin typeface="Times New Roman" panose="02020603050405020304" pitchFamily="18" charset="0"/>
                <a:cs typeface="Times New Roman" panose="02020603050405020304" pitchFamily="18" charset="0"/>
              </a:rPr>
              <a:t>обладает сильным магнитным полям;</a:t>
            </a:r>
          </a:p>
          <a:p>
            <a:pPr fontAlgn="base"/>
            <a:r>
              <a:rPr lang="ru-RU" b="1" dirty="0" smtClean="0">
                <a:ln w="12700">
                  <a:solidFill>
                    <a:schemeClr val="tx2">
                      <a:satMod val="155000"/>
                    </a:schemeClr>
                  </a:solidFill>
                  <a:prstDash val="solid"/>
                </a:ln>
                <a:effectLst>
                  <a:outerShdw blurRad="41275" dist="20320" dir="1800000" algn="tl" rotWithShape="0">
                    <a:srgbClr val="000000">
                      <a:alpha val="40000"/>
                    </a:srgbClr>
                  </a:outerShdw>
                </a:effectLst>
                <a:latin typeface="Times New Roman" panose="02020603050405020304" pitchFamily="18" charset="0"/>
                <a:cs typeface="Times New Roman" panose="02020603050405020304" pitchFamily="18" charset="0"/>
              </a:rPr>
              <a:t>Имеет кольца.</a:t>
            </a:r>
            <a:endParaRPr lang="ru-RU" b="1" dirty="0">
              <a:ln w="12700">
                <a:solidFill>
                  <a:schemeClr val="tx2">
                    <a:satMod val="155000"/>
                  </a:schemeClr>
                </a:solidFill>
                <a:prstDash val="solid"/>
              </a:ln>
              <a:effectLst>
                <a:outerShdw blurRad="41275" dist="20320" dir="1800000" algn="tl" rotWithShape="0">
                  <a:srgbClr val="000000">
                    <a:alpha val="40000"/>
                  </a:srgbClr>
                </a:outerShdw>
              </a:effectLst>
              <a:latin typeface="Times New Roman" panose="02020603050405020304" pitchFamily="18" charset="0"/>
              <a:cs typeface="Times New Roman" panose="02020603050405020304" pitchFamily="18" charset="0"/>
            </a:endParaRPr>
          </a:p>
          <a:p>
            <a:pPr marL="0" indent="0">
              <a:buNone/>
            </a:pPr>
            <a:endParaRPr lang="ru-RU" dirty="0"/>
          </a:p>
        </p:txBody>
      </p:sp>
      <p:pic>
        <p:nvPicPr>
          <p:cNvPr id="5122" name="Picture 2"/>
          <p:cNvPicPr>
            <a:picLocks noChangeAspect="1" noChangeArrowheads="1"/>
          </p:cNvPicPr>
          <p:nvPr/>
        </p:nvPicPr>
        <p:blipFill rotWithShape="1">
          <a:blip r:embed="rId2" cstate="email">
            <a:extLst>
              <a:ext uri="{28A0092B-C50C-407E-A947-70E740481C1C}">
                <a14:useLocalDpi xmlns="" xmlns:a14="http://schemas.microsoft.com/office/drawing/2010/main"/>
              </a:ext>
            </a:extLst>
          </a:blip>
          <a:srcRect/>
          <a:stretch/>
        </p:blipFill>
        <p:spPr bwMode="auto">
          <a:xfrm>
            <a:off x="0" y="0"/>
            <a:ext cx="9257374" cy="3886200"/>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sp>
        <p:nvSpPr>
          <p:cNvPr id="4" name="Прямоугольник 3"/>
          <p:cNvSpPr/>
          <p:nvPr/>
        </p:nvSpPr>
        <p:spPr>
          <a:xfrm>
            <a:off x="0" y="3810000"/>
            <a:ext cx="9144000" cy="533400"/>
          </a:xfrm>
          <a:prstGeom prst="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800" b="1" dirty="0" smtClean="0">
                <a:solidFill>
                  <a:srgbClr val="C00000"/>
                </a:solidFill>
              </a:rPr>
              <a:t>Общая характеристика планет-гигантов:</a:t>
            </a:r>
            <a:endParaRPr lang="ru-RU" sz="2800" b="1" dirty="0">
              <a:solidFill>
                <a:srgbClr val="C00000"/>
              </a:solidFill>
            </a:endParaRPr>
          </a:p>
        </p:txBody>
      </p:sp>
    </p:spTree>
    <p:extLst>
      <p:ext uri="{BB962C8B-B14F-4D97-AF65-F5344CB8AC3E}">
        <p14:creationId xmlns="" xmlns:p14="http://schemas.microsoft.com/office/powerpoint/2010/main" val="75927595"/>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a:spLocks noChangeArrowheads="1"/>
          </p:cNvSpPr>
          <p:nvPr/>
        </p:nvSpPr>
        <p:spPr bwMode="auto">
          <a:xfrm>
            <a:off x="0" y="0"/>
            <a:ext cx="9144000" cy="1631216"/>
          </a:xfrm>
          <a:prstGeom prst="rect">
            <a:avLst/>
          </a:prstGeom>
          <a:solidFill>
            <a:schemeClr val="accent1">
              <a:lumMod val="20000"/>
              <a:lumOff val="80000"/>
            </a:schemeClr>
          </a:solid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49263" algn="l" defTabSz="914400" rtl="0" eaLnBrk="1" fontAlgn="base" latinLnBrk="0" hangingPunct="1">
              <a:lnSpc>
                <a:spcPct val="100000"/>
              </a:lnSpc>
              <a:spcBef>
                <a:spcPct val="0"/>
              </a:spcBef>
              <a:spcAft>
                <a:spcPct val="0"/>
              </a:spcAft>
              <a:buClrTx/>
              <a:buSzTx/>
              <a:buFontTx/>
              <a:buNone/>
              <a:tabLst/>
            </a:pPr>
            <a:r>
              <a:rPr kumimoji="0" lang="ru-RU" sz="20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Атмосфера планеты состоит в основном из гелия и молекулярного водорода, а сверху покрыта слоем метановых облаков, которые, кстати, и придают планете такой приятный бирюзовый цвет.</a:t>
            </a:r>
            <a:endParaRPr kumimoji="0" lang="ru-RU"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endParaRPr>
          </a:p>
          <a:p>
            <a:pPr marL="0" marR="0" lvl="0" indent="449263" algn="l" defTabSz="914400" rtl="0" eaLnBrk="0" fontAlgn="base" latinLnBrk="0" hangingPunct="0">
              <a:lnSpc>
                <a:spcPct val="100000"/>
              </a:lnSpc>
              <a:spcBef>
                <a:spcPct val="0"/>
              </a:spcBef>
              <a:spcAft>
                <a:spcPct val="0"/>
              </a:spcAft>
              <a:buClrTx/>
              <a:buSzTx/>
              <a:buFontTx/>
              <a:buNone/>
              <a:tabLst/>
            </a:pPr>
            <a:r>
              <a:rPr kumimoji="0" lang="ru-RU" sz="20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Самая низкая температура, зарегистрированная на Уране, составляет </a:t>
            </a:r>
            <a:r>
              <a:rPr kumimoji="0" lang="ru-RU" sz="2000" b="1" i="0" u="none" strike="noStrike" cap="none" normalizeH="0" baseline="0" dirty="0" smtClean="0">
                <a:ln>
                  <a:noFill/>
                </a:ln>
                <a:solidFill>
                  <a:srgbClr val="C00000"/>
                </a:solidFill>
                <a:effectLst/>
                <a:latin typeface="Arial" pitchFamily="34" charset="0"/>
                <a:ea typeface="Times New Roman" pitchFamily="18" charset="0"/>
                <a:cs typeface="Arial" pitchFamily="34" charset="0"/>
              </a:rPr>
              <a:t>–224 </a:t>
            </a:r>
            <a:r>
              <a:rPr kumimoji="0" lang="ru-RU" sz="2000" b="1" i="0" u="none" strike="noStrike" cap="none" normalizeH="0" baseline="30000" dirty="0" err="1" smtClean="0">
                <a:ln>
                  <a:noFill/>
                </a:ln>
                <a:solidFill>
                  <a:srgbClr val="C00000"/>
                </a:solidFill>
                <a:effectLst/>
                <a:latin typeface="Arial" pitchFamily="34" charset="0"/>
                <a:ea typeface="Times New Roman" pitchFamily="18" charset="0"/>
                <a:cs typeface="Arial" pitchFamily="34" charset="0"/>
              </a:rPr>
              <a:t>о</a:t>
            </a:r>
            <a:r>
              <a:rPr kumimoji="0" lang="ru-RU" sz="2000" b="1" i="0" u="none" strike="noStrike" cap="none" normalizeH="0" baseline="0" dirty="0" err="1" smtClean="0">
                <a:ln>
                  <a:noFill/>
                </a:ln>
                <a:solidFill>
                  <a:srgbClr val="C00000"/>
                </a:solidFill>
                <a:effectLst/>
                <a:latin typeface="Arial" pitchFamily="34" charset="0"/>
                <a:ea typeface="Times New Roman" pitchFamily="18" charset="0"/>
                <a:cs typeface="Arial" pitchFamily="34" charset="0"/>
              </a:rPr>
              <a:t>С</a:t>
            </a:r>
            <a:r>
              <a:rPr kumimoji="0" lang="ru-RU" sz="2000" b="1" i="0" u="none" strike="noStrike" cap="none" normalizeH="0" baseline="0" dirty="0" smtClean="0">
                <a:ln>
                  <a:noFill/>
                </a:ln>
                <a:solidFill>
                  <a:srgbClr val="C00000"/>
                </a:solidFill>
                <a:effectLst/>
                <a:latin typeface="Arial" pitchFamily="34" charset="0"/>
                <a:ea typeface="Times New Roman" pitchFamily="18" charset="0"/>
                <a:cs typeface="Arial" pitchFamily="34" charset="0"/>
              </a:rPr>
              <a:t>, </a:t>
            </a:r>
            <a:r>
              <a:rPr kumimoji="0" lang="ru-RU" sz="20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что делает планету самой холодной в Солнечной системе.</a:t>
            </a:r>
            <a:endParaRPr kumimoji="0" lang="ru-RU"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endParaRPr>
          </a:p>
        </p:txBody>
      </p:sp>
      <p:pic>
        <p:nvPicPr>
          <p:cNvPr id="67586" name="Picture 2" descr="https://top10a.ru/wp-content/uploads/2019/12/eobi4a318wly-1536x864.jpg"/>
          <p:cNvPicPr>
            <a:picLocks noChangeAspect="1" noChangeArrowheads="1"/>
          </p:cNvPicPr>
          <p:nvPr/>
        </p:nvPicPr>
        <p:blipFill>
          <a:blip r:embed="rId2" cstate="print"/>
          <a:srcRect/>
          <a:stretch>
            <a:fillRect/>
          </a:stretch>
        </p:blipFill>
        <p:spPr bwMode="auto">
          <a:xfrm>
            <a:off x="-67731" y="1676401"/>
            <a:ext cx="9211732" cy="5181600"/>
          </a:xfrm>
          <a:prstGeom prst="rect">
            <a:avLst/>
          </a:prstGeom>
          <a:noFill/>
        </p:spPr>
      </p:pic>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8" descr="https://im0-tub-ru.yandex.net/i?id=168a987d91eaf2ed2b72b96be932a9b3-l&amp;n=13"/>
          <p:cNvPicPr>
            <a:picLocks noChangeAspect="1" noChangeArrowheads="1"/>
          </p:cNvPicPr>
          <p:nvPr/>
        </p:nvPicPr>
        <p:blipFill>
          <a:blip r:embed="rId2" cstate="print"/>
          <a:srcRect/>
          <a:stretch>
            <a:fillRect/>
          </a:stretch>
        </p:blipFill>
        <p:spPr bwMode="auto">
          <a:xfrm>
            <a:off x="0" y="685800"/>
            <a:ext cx="9235212" cy="6172200"/>
          </a:xfrm>
          <a:prstGeom prst="rect">
            <a:avLst/>
          </a:prstGeom>
          <a:noFill/>
        </p:spPr>
      </p:pic>
      <p:sp>
        <p:nvSpPr>
          <p:cNvPr id="70658" name="AutoShape 2" descr="https://yandex-images.clstorage.net/UU5V0H234/3a963eQh/i8TP5nepALNYnUe5aS_POKkK4mmNh0sYdCrldymNPCkFmtWhsZcASzMcL7AygNrR6Z-XN41T7OPfEXT-eaUUgN_Fi8amCKDHLexSiFh42ri9vmZ8vTdePPW6JTY4SHl4VNsVxNdHVEo32Sr1BBDK0chtZZW8tJ9ErFZjnPsBpLAqxZ9XMnyjUcyOhPsrSH8ZiJyw-e13-WmB6TcGTw-MupAZpHIB55CbFYma1sf3XsYfnvd1PsSuRg3Fc00qwbYySEV-wpHd46D6THW6Gku9mPqssVk91Ara4-mndzz9j-kyW1eTA-TCKXbaGkVk5l51T9_0R1-GHoT-1nMM2oCVMcqXrlJBP4DCaS7WiNs5n9h7DDL7rlQIG0II18TML20ZUwlGU_MH8DuWaHlHpPaNNn-u1MeOFD20LeTT3PhAV_Lrhx2xoM8TgXkMV3jYSX1b6A5RysxHGZqCqUZUz87PGWEIN3Fy1gLaRXhq9caXvzf8P6Q1npbeBw_0gu7400QR6OUOUvMNcAB7nUbK-DhM-PqNYrmOFjt7w_pntK5sTkkhqhfQEKeC6gX7Cgb29J_EDb6lVp5H3jTtNXD8GJK1MDmnjOPALYPiGt7lSwopz0rYTjN4zeRrCyOpR_buP5yKkanEcyFmAtm2-el1RUXsVB7uxUYO5d-En4SDzKrS18A69z6D4T8xIWvuJtoZKF6YWFzw27x1G9uA-CXWrf-PejP7xWBwBBHZxLv7R4S1Lee_DHZVnwWNtX0UgO87QHeQmRTeg2Mcw6Co7GbquToPy9iuYmoc5Btrcrk3NgwvzUgySRZwAjTCmyTpa2UXh59mTj_X9K-UDkbdlEOt-SM14Hg27KKhvePiqCwUO8r7PyoaLnNajPcaGaALZKVOPC4a4kvG4PIFgnvUiRmkxba8Vfwetse_1Y-3XEZS_fqAtdH6194ioe2gkAhdRStZGz26uU8jyR_nmeliqBVkf1_Os"/>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sp>
        <p:nvSpPr>
          <p:cNvPr id="70660" name="AutoShape 4" descr="https://yandex-images.clstorage.net/UU5V0H234/3a963eQh/i8TP5nepALNYnUe5aS_POKkK4mmNh0sYdCrldymNPCkFmtWhsZcASzMcL7AygNrR6Z-XN41T7OPfEXT-eaUUgN_Fi8amCKDHLexSiFh42ri9vmZ8vTdePPW6JTY4SHl4VNsVxNdHVEo32Sr1BBDK0chtZZW8tJ9ErFZjnPsBpLAqxZ9XMnyjUcyOhPsrSH8ZiJyw-e13-WmB6TcGTw-MupAZpHIB55CbFYma1sf3XsYfnvd1PsSuRg3Fc00qwbYySEV-wpHd46D6THW6Gku9mPqssVk91Ara4-mndzz9j-kyW1eTA-TCKXbaGkVk5l51T9_0R1-GHoT-1nMM2oCVMcqXrlJBP4DCaS7WiNs5n9h7DDL7rlQIG0II18TML20ZUwlGU_MH8DuWaHlHpPaNNn-u1MeOFD20LeTT3PhAV_Lrhx2xoM8TgXkMV3jYSX1b6A5RysxHGZqCqUZUz87PGWEIN3Fy1gLaRXhq9caXvzf8P6Q1npbeBw_0gu7400QR6OUOUvMNcAB7nUbK-DhM-PqNYrmOFjt7w_pntK5sTkkhqhfQEKeC6gX7Cgb29J_EDb6lVp5H3jTtNXD8GJK1MDmnjOPALYPiGt7lSwopz0rYTjN4zeRrCyOpR_buP5yKkanEcyFmAtm2-el1RUXsVB7uxUYO5d-En4SDzKrS18A69z6D4T8xIWvuJtoZKF6YWFzw27x1G9uA-CXWrf-PejP7xWBwBBHZxLv7R4S1Lee_DHZVnwWNtX0UgO87QHeQmRTeg2Mcw6Co7GbquToPy9iuYmoc5Btrcrk3NgwvzUgySRZwAjTCmyTpa2UXh59mTj_X9K-UDkbdlEOt-SM14Hg27KKhvePiqCwUO8r7PyoaLnNajPcaGaALZKVOPC4a4kvG4PIFgnvUiRmkxba8Vfwetse_1Y-3XEZS_fqAtdH6194ioe2gkAhdRStZGz26uU8jyR_nmeliqBVkf1_Os"/>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sp>
        <p:nvSpPr>
          <p:cNvPr id="70662" name="AutoShape 6" descr="https://yandex-images.clstorage.net/UU5V0H234/3a963eQh/i8TP5nepALNYnUe5aS_POKkK4mmNh0sYdCrldymNPCkFmtWhsZcASzMcL7AygNrR6Z-XN41T7OPfEXT-eaUUgN_Fi8amCKDHLexSiFh42ri9vmZ8vTdePPW6JTY4SHl4VNsVxNdHVEo32Sr1BBDK0chtZZW8tJ9ErFZjnPsBpLAqxZ9XMnyjUcyOhPsrSH8ZiJyw-e13-WmB6TcGTw-MupAZpHIB55CbFYma1sf3XsYfnvd1PsSuRg3Fc00qwbYySEV-wpHd46D6THW6Gku9mPqssVk91Ara4-mndzz9j-kyW1eTA-TCKXbaGkVk5l51T9_0R1-GHoT-1nMM2oCVMcqXrlJBP4DCaS7WiNs5n9h7DDL7rlQIG0II18TML20ZUwlGU_MH8DuWaHlHpPaNNn-u1MeOFD20LeTT3PhAV_Lrhx2xoM8TgXkMV3jYSX1b6A5RysxHGZqCqUZUz87PGWEIN3Fy1gLaRXhq9caXvzf8P6Q1npbeBw_0gu7400QR6OUOUvMNcAB7nUbK-DhM-PqNYrmOFjt7w_pntK5sTkkhqhfQEKeC6gX7Cgb29J_EDb6lVp5H3jTtNXD8GJK1MDmnjOPALYPiGt7lSwopz0rYTjN4zeRrCyOpR_buP5yKkanEcyFmAtm2-el1RUXsVB7uxUYO5d-En4SDzKrS18A69z6D4T8xIWvuJtoZKF6YWFzw27x1G9uA-CXWrf-PejP7xWBwBBHZxLv7R4S1Lee_DHZVnwWNtX0UgO87QHeQmRTeg2Mcw6Co7GbquToPy9iuYmoc5Btrcrk3NgwvzUgySRZwAjTCmyTpa2UXh59mTj_X9K-UDkbdlEOt-SM14Hg27KKhvePiqCwUO8r7PyoaLnNajPcaGaALZKVOPC4a4kvG4PIFgnvUiRmkxba8Vfwetse_1Y-3XEZS_fqAtdH6194ioe2gkAhdRStZGz26uU8jyR_nmeliqBVkf1_Os"/>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pic>
        <p:nvPicPr>
          <p:cNvPr id="70664" name="Picture 8" descr="https://i.pinimg.com/originals/35/c5/d8/35c5d88d2e73e787dfca04366a7816a6.jpg"/>
          <p:cNvPicPr>
            <a:picLocks noChangeAspect="1" noChangeArrowheads="1"/>
          </p:cNvPicPr>
          <p:nvPr/>
        </p:nvPicPr>
        <p:blipFill>
          <a:blip r:embed="rId3" cstate="print"/>
          <a:srcRect/>
          <a:stretch>
            <a:fillRect/>
          </a:stretch>
        </p:blipFill>
        <p:spPr bwMode="auto">
          <a:xfrm>
            <a:off x="762000" y="609600"/>
            <a:ext cx="7924800" cy="5868773"/>
          </a:xfrm>
          <a:prstGeom prst="rect">
            <a:avLst/>
          </a:prstGeom>
          <a:noFill/>
        </p:spPr>
      </p:pic>
      <p:sp>
        <p:nvSpPr>
          <p:cNvPr id="8" name="Прямоугольник 7"/>
          <p:cNvSpPr/>
          <p:nvPr/>
        </p:nvSpPr>
        <p:spPr>
          <a:xfrm>
            <a:off x="0" y="6211669"/>
            <a:ext cx="9144000" cy="707886"/>
          </a:xfrm>
          <a:prstGeom prst="rect">
            <a:avLst/>
          </a:prstGeom>
          <a:solidFill>
            <a:schemeClr val="accent1">
              <a:lumMod val="20000"/>
              <a:lumOff val="80000"/>
            </a:schemeClr>
          </a:solidFill>
        </p:spPr>
        <p:txBody>
          <a:bodyPr wrap="square">
            <a:spAutoFit/>
          </a:bodyPr>
          <a:lstStyle/>
          <a:p>
            <a:pPr algn="ctr"/>
            <a:r>
              <a:rPr lang="ru-RU" sz="2000" dirty="0" smtClean="0">
                <a:solidFill>
                  <a:srgbClr val="000000"/>
                </a:solidFill>
                <a:latin typeface="Arial" pitchFamily="34" charset="0"/>
                <a:ea typeface="Times New Roman" pitchFamily="18" charset="0"/>
                <a:cs typeface="Arial" pitchFamily="34" charset="0"/>
              </a:rPr>
              <a:t>Так же, как и у всех планет-гигантов, у Урана была обнаружена тонкая и слабовыраженная система колец.</a:t>
            </a:r>
            <a:endParaRPr lang="ru-RU" sz="2000" dirty="0"/>
          </a:p>
        </p:txBody>
      </p:sp>
      <p:sp>
        <p:nvSpPr>
          <p:cNvPr id="2" name="Прямоугольник 1"/>
          <p:cNvSpPr/>
          <p:nvPr/>
        </p:nvSpPr>
        <p:spPr>
          <a:xfrm>
            <a:off x="0" y="0"/>
            <a:ext cx="9144000" cy="990600"/>
          </a:xfrm>
          <a:prstGeom prst="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4400" b="1" dirty="0" smtClean="0">
                <a:solidFill>
                  <a:srgbClr val="C00000"/>
                </a:solidFill>
              </a:rPr>
              <a:t>Спутники Урана</a:t>
            </a:r>
            <a:endParaRPr lang="ru-RU" sz="4400" b="1" dirty="0">
              <a:solidFill>
                <a:srgbClr val="C00000"/>
              </a:solidFill>
            </a:endParaRPr>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0" y="0"/>
            <a:ext cx="9144000" cy="1569660"/>
          </a:xfrm>
          <a:prstGeom prst="rect">
            <a:avLst/>
          </a:prstGeom>
          <a:solidFill>
            <a:schemeClr val="accent1">
              <a:lumMod val="20000"/>
              <a:lumOff val="80000"/>
            </a:schemeClr>
          </a:solidFill>
        </p:spPr>
        <p:txBody>
          <a:bodyPr wrap="square">
            <a:spAutoFit/>
          </a:bodyPr>
          <a:lstStyle/>
          <a:p>
            <a:pPr lvl="0" indent="449263" eaLnBrk="0" fontAlgn="base" hangingPunct="0">
              <a:spcBef>
                <a:spcPct val="0"/>
              </a:spcBef>
              <a:spcAft>
                <a:spcPct val="0"/>
              </a:spcAft>
            </a:pPr>
            <a:r>
              <a:rPr lang="ru-RU" sz="2400" dirty="0" smtClean="0">
                <a:solidFill>
                  <a:srgbClr val="000000"/>
                </a:solidFill>
                <a:latin typeface="Arial" pitchFamily="34" charset="0"/>
                <a:ea typeface="Times New Roman" pitchFamily="18" charset="0"/>
                <a:cs typeface="Arial" pitchFamily="34" charset="0"/>
              </a:rPr>
              <a:t>По состоянию на начало </a:t>
            </a:r>
            <a:r>
              <a:rPr lang="ru-RU" sz="2400" b="1" dirty="0" smtClean="0">
                <a:solidFill>
                  <a:srgbClr val="000000"/>
                </a:solidFill>
                <a:latin typeface="Arial" pitchFamily="34" charset="0"/>
                <a:ea typeface="Times New Roman" pitchFamily="18" charset="0"/>
                <a:cs typeface="Arial" pitchFamily="34" charset="0"/>
              </a:rPr>
              <a:t>2017 года</a:t>
            </a:r>
            <a:r>
              <a:rPr lang="ru-RU" sz="2400" dirty="0" smtClean="0">
                <a:solidFill>
                  <a:srgbClr val="000000"/>
                </a:solidFill>
                <a:latin typeface="Arial" pitchFamily="34" charset="0"/>
                <a:ea typeface="Times New Roman" pitchFamily="18" charset="0"/>
                <a:cs typeface="Arial" pitchFamily="34" charset="0"/>
              </a:rPr>
              <a:t>, у Урана известно </a:t>
            </a:r>
            <a:r>
              <a:rPr lang="ru-RU" sz="2400" b="1" dirty="0" smtClean="0">
                <a:solidFill>
                  <a:srgbClr val="000000"/>
                </a:solidFill>
                <a:latin typeface="Arial" pitchFamily="34" charset="0"/>
                <a:ea typeface="Times New Roman" pitchFamily="18" charset="0"/>
                <a:cs typeface="Arial" pitchFamily="34" charset="0"/>
              </a:rPr>
              <a:t>27</a:t>
            </a:r>
            <a:r>
              <a:rPr lang="ru-RU" sz="2400" dirty="0" smtClean="0">
                <a:solidFill>
                  <a:srgbClr val="000000"/>
                </a:solidFill>
                <a:latin typeface="Arial" pitchFamily="34" charset="0"/>
                <a:ea typeface="Times New Roman" pitchFamily="18" charset="0"/>
                <a:cs typeface="Arial" pitchFamily="34" charset="0"/>
              </a:rPr>
              <a:t> естественных спутников. Все они получили названия в честь персонажей из произведений Уильяма Шекспира и Александра </a:t>
            </a:r>
            <a:r>
              <a:rPr lang="ru-RU" sz="2400" dirty="0" err="1" smtClean="0">
                <a:solidFill>
                  <a:srgbClr val="000000"/>
                </a:solidFill>
                <a:latin typeface="Arial" pitchFamily="34" charset="0"/>
                <a:ea typeface="Times New Roman" pitchFamily="18" charset="0"/>
                <a:cs typeface="Arial" pitchFamily="34" charset="0"/>
              </a:rPr>
              <a:t>Поупа</a:t>
            </a:r>
            <a:r>
              <a:rPr lang="ru-RU" sz="2400" dirty="0" smtClean="0">
                <a:solidFill>
                  <a:srgbClr val="000000"/>
                </a:solidFill>
                <a:latin typeface="Arial" pitchFamily="34" charset="0"/>
                <a:ea typeface="Times New Roman" pitchFamily="18" charset="0"/>
                <a:cs typeface="Arial" pitchFamily="34" charset="0"/>
              </a:rPr>
              <a:t>.</a:t>
            </a:r>
            <a:endParaRPr lang="ru-RU" sz="2400" dirty="0" smtClean="0">
              <a:latin typeface="Arial" pitchFamily="34" charset="0"/>
              <a:cs typeface="Arial" pitchFamily="34" charset="0"/>
            </a:endParaRPr>
          </a:p>
        </p:txBody>
      </p:sp>
      <p:pic>
        <p:nvPicPr>
          <p:cNvPr id="68610" name="Picture 2" descr="https://avatars.mds.yandex.net/get-zen_doc/2431229/pub_5ffd897af2385a3dfb006a79_5ffd924bf2385a3dfb149e0c/scale_1200"/>
          <p:cNvPicPr>
            <a:picLocks noChangeAspect="1" noChangeArrowheads="1"/>
          </p:cNvPicPr>
          <p:nvPr/>
        </p:nvPicPr>
        <p:blipFill>
          <a:blip r:embed="rId2" cstate="print"/>
          <a:srcRect/>
          <a:stretch>
            <a:fillRect/>
          </a:stretch>
        </p:blipFill>
        <p:spPr bwMode="auto">
          <a:xfrm>
            <a:off x="0" y="1457325"/>
            <a:ext cx="9144000" cy="5400675"/>
          </a:xfrm>
          <a:prstGeom prst="rect">
            <a:avLst/>
          </a:prstGeom>
          <a:noFill/>
        </p:spPr>
      </p:pic>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0" y="0"/>
            <a:ext cx="9144000" cy="990600"/>
          </a:xfrm>
          <a:prstGeom prst="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4400" b="1" dirty="0" smtClean="0">
                <a:solidFill>
                  <a:srgbClr val="C00000"/>
                </a:solidFill>
              </a:rPr>
              <a:t>Магнитное поле Урана</a:t>
            </a:r>
            <a:endParaRPr lang="ru-RU" sz="4400" b="1" dirty="0">
              <a:solidFill>
                <a:srgbClr val="C00000"/>
              </a:solidFill>
            </a:endParaRPr>
          </a:p>
        </p:txBody>
      </p:sp>
      <p:sp>
        <p:nvSpPr>
          <p:cNvPr id="3" name="Прямоугольник 2"/>
          <p:cNvSpPr/>
          <p:nvPr/>
        </p:nvSpPr>
        <p:spPr>
          <a:xfrm>
            <a:off x="0" y="5934670"/>
            <a:ext cx="9144000" cy="1015663"/>
          </a:xfrm>
          <a:prstGeom prst="rect">
            <a:avLst/>
          </a:prstGeom>
          <a:solidFill>
            <a:schemeClr val="accent1">
              <a:lumMod val="20000"/>
              <a:lumOff val="80000"/>
            </a:schemeClr>
          </a:solidFill>
        </p:spPr>
        <p:txBody>
          <a:bodyPr wrap="square">
            <a:spAutoFit/>
          </a:bodyPr>
          <a:lstStyle/>
          <a:p>
            <a:r>
              <a:rPr lang="ru-RU" sz="2000" b="1" dirty="0" smtClean="0"/>
              <a:t>Магнитное</a:t>
            </a:r>
            <a:r>
              <a:rPr lang="ru-RU" sz="2000" dirty="0" smtClean="0"/>
              <a:t> </a:t>
            </a:r>
            <a:r>
              <a:rPr lang="ru-RU" sz="2000" b="1" dirty="0" smtClean="0"/>
              <a:t>поле</a:t>
            </a:r>
            <a:r>
              <a:rPr lang="ru-RU" sz="2000" dirty="0" smtClean="0"/>
              <a:t> северного полушария </a:t>
            </a:r>
            <a:r>
              <a:rPr lang="ru-RU" sz="2000" b="1" dirty="0" smtClean="0"/>
              <a:t>Урана</a:t>
            </a:r>
            <a:r>
              <a:rPr lang="ru-RU" sz="2000" dirty="0" smtClean="0"/>
              <a:t> в десять раз сильнее, чем южного. Бури на поверхности планеты охватывают огромные площади, сопоставимые с размерами континентов на Земле.</a:t>
            </a:r>
            <a:endParaRPr lang="ru-RU" sz="2000" dirty="0"/>
          </a:p>
        </p:txBody>
      </p:sp>
      <p:pic>
        <p:nvPicPr>
          <p:cNvPr id="77828" name="Picture 4" descr="http://images.myshared.ru/106/1408043/slide_12.jpg"/>
          <p:cNvPicPr>
            <a:picLocks noChangeAspect="1" noChangeArrowheads="1"/>
          </p:cNvPicPr>
          <p:nvPr/>
        </p:nvPicPr>
        <p:blipFill>
          <a:blip r:embed="rId2" cstate="print"/>
          <a:srcRect/>
          <a:stretch>
            <a:fillRect/>
          </a:stretch>
        </p:blipFill>
        <p:spPr bwMode="auto">
          <a:xfrm>
            <a:off x="0" y="990600"/>
            <a:ext cx="9144000" cy="5867400"/>
          </a:xfrm>
          <a:prstGeom prst="rect">
            <a:avLst/>
          </a:prstGeom>
          <a:noFill/>
        </p:spPr>
      </p:pic>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AutoShape 2" descr="https://yandex-images.clstorage.net/UU5V0H234/3a963eQh/i8TP5nepALNYnUe5aS_POKkK4mmNh0sYdCrldymNPCkFmtWhsZcASzMcbzBi0IsFzD61kv6T6eMadKRuOfB0lU_Ay9P2WKXXTRxS271LGr29exPMmEJuPOXPgCNtbQlNJA5wcXaWcIsXKWnAQsDa9z6chHWNVE-UzQZjD_nw1OCbAS_ygK4EoLvfZPsY6k9KWz5z6W9HemrC6idUrb-dKpDIJnGCR1LbpwqqJ9bXDQSsfAYFvFbuB93Xss_rcrZgepSMU8BfMmJKnlX42ms9elqeo0qc9BhqUptUpq7sP2hjKSRy0PUxiCeZCTbWZF1Fr05nRwyUHRTdlkKOyHE0sqoEXLGjPaEA6ayUivgrvNrZPDDKnjW5iyIopHRMHF46cunUkeLn0TpEm8kmBSdtNI_OttUvpM4mfUZgTgqyFaIZ571BMH6xImhcl_oaqC_Yug1S2Y-0eSqzuKeV7hxsOwPLVUAQBgIqVymrRzcm7qX_PKZXzBfsNix0YN0ZURbACgTug1P_s7N57reLKws9W4l-EIitVTh5kljGN29MLJkjajcxkDZCqTfamyQX1R8k_l-mhswkDvfeZoCc6HDHgoi13aOgHdLw2m9Fmqi5H5jYv1N6_SXYKrIahmS9j5ya8MkG8BAF8avUqSiVZEUMdJ5PNiTNlHxGLVYy3IqAxNI61fyxEt6jwBn-Vps5a5-KGxwi6431e3vQOsWkrn8-yPHaV5IDBYPpxpvpZaX2rZYtXKfEn6We1i51o04q0Gcx2tV-kuBfYMJZzvaJaDgfeImtgnqNRYk6wtpkdOxNP3oiyiWi0Edju1a5elcXd1yljP2XVRxWPlbtN2EtaKCGE-j0vDPAHWACKx-FSFjZ3fiYnRJpjDdbiJFJJmcPH-948lrVk5Cnk9skeKhmNETuhO3OhxSdp7-E_GdijuiRBPLadLxjg2_Ac3oPFqhaSX6ZyA6BeQ_HmSvgiBcE77_-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sp>
        <p:nvSpPr>
          <p:cNvPr id="50180" name="AutoShape 4" descr="https://yandex-images.clstorage.net/UU5V0H234/3a963eQh/i8TP5nepALNYnUe5aS_POKkK4mmNh0sYdCrldymNPCkFmtWhsZcASzMcbzBi0IsFzD61kv6T6eMadKRuOfB0lU_Ay9P2WKXXTRxS271LGr29exPMmEJuPOXPgCNtbQlNJA5wcXaWcIsXKWnAQsDa9z6chHWNVE-UzQZjD_nw1OCbAS_ygK4EoLvfZPsY6k9KWz5z6W9HemrC6idUrb-dKpDIJnGCR1LbpwqqJ9bXDQSsfAYFvFbuB93Xss_rcrZgepSMU8BfMmJKnlX42ms9elqeo0qc9BhqUptUpq7sP2hjKSRy0PUxiCeZCTbWZF1Fr05nRwyUHRTdlkKOyHE0sqoEXLGjPaEA6ayUivgrvNrZPDDKnjW5iyIopHRMHF46cunUkeLn0TpEm8kmBSdtNI_OttUvpM4mfUZgTgqyFaIZ571BMH6xImhcl_oaqC_Yug1S2Y-0eSqzuKeV7hxsOwPLVUAQBgIqVymrRzcm7qX_PKZXzBfsNix0YN0ZURbACgTug1P_s7N57reLKws9W4l-EIitVTh5kljGN29MLJkjajcxkDZCqTfamyQX1R8k_l-mhswkDvfeZoCc6HDHgoi13aOgHdLw2m9Fmqi5H5jYv1N6_SXYKrIahmS9j5ya8MkG8BAF8avUqSiVZEUMdJ5PNiTNlHxGLVYy3IqAxNI61fyxEt6jwBn-Vps5a5-KGxwi6431e3vQOsWkrn8-yPHaV5IDBYPpxpvpZaX2rZYtXKfEn6We1i51o04q0Gcx2tV-kuBfYMJZzvaJaDgfeImtgnqNRYk6wtpkdOxNP3oiyiWi0Edju1a5elcXd1yljP2XVRxWPlbtN2EtaKCGE-j0vDPAHWACKx-FSFjZ3fiYnRJpjDdbiJFJJmcPH-948lrVk5Cnk9skeKhmNETuhO3OhxSdp7-E_GdijuiRBPLadLxjg2_Ac3oPFqhaSX6ZyA6BeQ_HmSvgiBcE77_-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pic>
        <p:nvPicPr>
          <p:cNvPr id="50182" name="Picture 6" descr="https://i5.walmartimages.com/asr/504a6d62-bd28-4890-8c5d-cebb14bf95fd_1.0acd4f3cef3a59008c1622e32f6bbe0e.jpeg"/>
          <p:cNvPicPr>
            <a:picLocks noChangeAspect="1" noChangeArrowheads="1"/>
          </p:cNvPicPr>
          <p:nvPr/>
        </p:nvPicPr>
        <p:blipFill>
          <a:blip r:embed="rId2" cstate="print"/>
          <a:srcRect/>
          <a:stretch>
            <a:fillRect/>
          </a:stretch>
        </p:blipFill>
        <p:spPr bwMode="auto">
          <a:xfrm>
            <a:off x="0" y="666750"/>
            <a:ext cx="9144000" cy="6858000"/>
          </a:xfrm>
          <a:prstGeom prst="rect">
            <a:avLst/>
          </a:prstGeom>
          <a:noFill/>
        </p:spPr>
      </p:pic>
      <p:sp>
        <p:nvSpPr>
          <p:cNvPr id="2" name="Прямоугольник 1"/>
          <p:cNvSpPr/>
          <p:nvPr/>
        </p:nvSpPr>
        <p:spPr>
          <a:xfrm>
            <a:off x="0" y="0"/>
            <a:ext cx="9144000" cy="990600"/>
          </a:xfrm>
          <a:prstGeom prst="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6000" b="1" dirty="0" smtClean="0">
                <a:solidFill>
                  <a:srgbClr val="C00000"/>
                </a:solidFill>
              </a:rPr>
              <a:t>Нептун</a:t>
            </a:r>
            <a:endParaRPr lang="ru-RU" sz="6000" b="1" dirty="0">
              <a:solidFill>
                <a:srgbClr val="C00000"/>
              </a:solidFill>
            </a:endParaRPr>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8" descr="https://im0-tub-ru.yandex.net/i?id=168a987d91eaf2ed2b72b96be932a9b3-l&amp;n=13"/>
          <p:cNvPicPr>
            <a:picLocks noChangeAspect="1" noChangeArrowheads="1"/>
          </p:cNvPicPr>
          <p:nvPr/>
        </p:nvPicPr>
        <p:blipFill>
          <a:blip r:embed="rId2" cstate="print"/>
          <a:srcRect/>
          <a:stretch>
            <a:fillRect/>
          </a:stretch>
        </p:blipFill>
        <p:spPr bwMode="auto">
          <a:xfrm>
            <a:off x="0" y="685800"/>
            <a:ext cx="9235212" cy="6172200"/>
          </a:xfrm>
          <a:prstGeom prst="rect">
            <a:avLst/>
          </a:prstGeom>
          <a:noFill/>
        </p:spPr>
      </p:pic>
      <p:sp>
        <p:nvSpPr>
          <p:cNvPr id="49153" name="Rectangle 1"/>
          <p:cNvSpPr>
            <a:spLocks noChangeArrowheads="1"/>
          </p:cNvSpPr>
          <p:nvPr/>
        </p:nvSpPr>
        <p:spPr bwMode="auto">
          <a:xfrm>
            <a:off x="0" y="0"/>
            <a:ext cx="9144000" cy="1323439"/>
          </a:xfrm>
          <a:prstGeom prst="rect">
            <a:avLst/>
          </a:prstGeom>
          <a:solidFill>
            <a:schemeClr val="accent1">
              <a:lumMod val="20000"/>
              <a:lumOff val="80000"/>
            </a:schemeClr>
          </a:solid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49263" algn="l" defTabSz="914400" rtl="0" eaLnBrk="1" fontAlgn="base" latinLnBrk="0" hangingPunct="1">
              <a:lnSpc>
                <a:spcPct val="100000"/>
              </a:lnSpc>
              <a:spcBef>
                <a:spcPct val="0"/>
              </a:spcBef>
              <a:spcAft>
                <a:spcPct val="0"/>
              </a:spcAft>
              <a:buClrTx/>
              <a:buSzTx/>
              <a:buFontTx/>
              <a:buNone/>
              <a:tabLst/>
            </a:pPr>
            <a:r>
              <a:rPr kumimoji="0" lang="ru-RU" sz="20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На краю Солнечной системы примерно в </a:t>
            </a:r>
            <a:r>
              <a:rPr kumimoji="0" lang="ru-RU" sz="2000" b="1"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30,10 а. е</a:t>
            </a:r>
            <a:r>
              <a:rPr kumimoji="0" lang="ru-RU" sz="20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 от Солнца располагается последняя большая планета Солнечной системы — </a:t>
            </a:r>
            <a:r>
              <a:rPr kumimoji="0" lang="ru-RU" sz="2000" b="1" i="0" u="none" strike="noStrike" cap="none" normalizeH="0" baseline="0" dirty="0" smtClean="0">
                <a:ln>
                  <a:noFill/>
                </a:ln>
                <a:solidFill>
                  <a:srgbClr val="C00000"/>
                </a:solidFill>
                <a:effectLst/>
                <a:latin typeface="Arial" pitchFamily="34" charset="0"/>
                <a:ea typeface="Times New Roman" pitchFamily="18" charset="0"/>
                <a:cs typeface="Arial" pitchFamily="34" charset="0"/>
              </a:rPr>
              <a:t>Нептун</a:t>
            </a:r>
            <a:r>
              <a:rPr kumimoji="0" lang="ru-RU" sz="2000" b="0" i="0" u="none" strike="noStrike" cap="none" normalizeH="0" baseline="0" dirty="0" smtClean="0">
                <a:ln>
                  <a:noFill/>
                </a:ln>
                <a:solidFill>
                  <a:srgbClr val="C00000"/>
                </a:solidFill>
                <a:effectLst/>
                <a:latin typeface="Arial" pitchFamily="34" charset="0"/>
                <a:ea typeface="Times New Roman" pitchFamily="18" charset="0"/>
                <a:cs typeface="Arial" pitchFamily="34" charset="0"/>
              </a:rPr>
              <a:t>. </a:t>
            </a:r>
          </a:p>
          <a:p>
            <a:pPr marL="0" marR="0" lvl="0" indent="449263" algn="l" defTabSz="914400" rtl="0" eaLnBrk="1" fontAlgn="base" latinLnBrk="0" hangingPunct="1">
              <a:lnSpc>
                <a:spcPct val="100000"/>
              </a:lnSpc>
              <a:spcBef>
                <a:spcPct val="0"/>
              </a:spcBef>
              <a:spcAft>
                <a:spcPct val="0"/>
              </a:spcAft>
              <a:buClrTx/>
              <a:buSzTx/>
              <a:buFontTx/>
              <a:buNone/>
              <a:tabLst/>
            </a:pPr>
            <a:r>
              <a:rPr kumimoji="0" lang="ru-RU" sz="20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Своё имя она получила в честь древнеримского бога морей.</a:t>
            </a:r>
            <a:endParaRPr kumimoji="0" lang="ru-RU" sz="2000" b="0" i="0" u="none" strike="noStrike" cap="none" normalizeH="0" baseline="0" dirty="0" smtClean="0">
              <a:ln>
                <a:noFill/>
              </a:ln>
              <a:solidFill>
                <a:schemeClr val="tx1"/>
              </a:solidFill>
              <a:effectLst/>
              <a:latin typeface="Arial" pitchFamily="34" charset="0"/>
              <a:cs typeface="Arial" pitchFamily="34" charset="0"/>
            </a:endParaRPr>
          </a:p>
        </p:txBody>
      </p:sp>
      <p:pic>
        <p:nvPicPr>
          <p:cNvPr id="49155" name="Picture 3" descr="https://2.bp.blogspot.com/-BZbGcLmI_oM/XfzkTm4uqaI/AAAAAAAAa4A/Y6k9JEI7lSs2xvXE6U9UCNIMIl_dmlKdACLcBGAsYHQ/s1600/844603185.jpg"/>
          <p:cNvPicPr>
            <a:picLocks noChangeAspect="1" noChangeArrowheads="1"/>
          </p:cNvPicPr>
          <p:nvPr/>
        </p:nvPicPr>
        <p:blipFill>
          <a:blip r:embed="rId3" cstate="print"/>
          <a:srcRect/>
          <a:stretch>
            <a:fillRect/>
          </a:stretch>
        </p:blipFill>
        <p:spPr bwMode="auto">
          <a:xfrm>
            <a:off x="0" y="1333500"/>
            <a:ext cx="4419600" cy="5524500"/>
          </a:xfrm>
          <a:prstGeom prst="rect">
            <a:avLst/>
          </a:prstGeom>
          <a:noFill/>
        </p:spPr>
      </p:pic>
      <p:pic>
        <p:nvPicPr>
          <p:cNvPr id="49157" name="Picture 5" descr="https://i.pinimg.com/originals/12/96/c0/1296c0ff1d44abf5ad8d62f9bb788e82.jpg"/>
          <p:cNvPicPr>
            <a:picLocks noChangeAspect="1" noChangeArrowheads="1"/>
          </p:cNvPicPr>
          <p:nvPr/>
        </p:nvPicPr>
        <p:blipFill>
          <a:blip r:embed="rId4" cstate="print"/>
          <a:srcRect/>
          <a:stretch>
            <a:fillRect/>
          </a:stretch>
        </p:blipFill>
        <p:spPr bwMode="auto">
          <a:xfrm>
            <a:off x="5105400" y="1287518"/>
            <a:ext cx="4038600" cy="5570482"/>
          </a:xfrm>
          <a:prstGeom prst="rect">
            <a:avLst/>
          </a:prstGeom>
          <a:noFill/>
        </p:spPr>
      </p:pic>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8" descr="https://im0-tub-ru.yandex.net/i?id=168a987d91eaf2ed2b72b96be932a9b3-l&amp;n=13"/>
          <p:cNvPicPr>
            <a:picLocks noChangeAspect="1" noChangeArrowheads="1"/>
          </p:cNvPicPr>
          <p:nvPr/>
        </p:nvPicPr>
        <p:blipFill>
          <a:blip r:embed="rId2" cstate="print"/>
          <a:srcRect/>
          <a:stretch>
            <a:fillRect/>
          </a:stretch>
        </p:blipFill>
        <p:spPr bwMode="auto">
          <a:xfrm>
            <a:off x="0" y="685800"/>
            <a:ext cx="9235212" cy="6172200"/>
          </a:xfrm>
          <a:prstGeom prst="rect">
            <a:avLst/>
          </a:prstGeom>
          <a:noFill/>
        </p:spPr>
      </p:pic>
      <p:sp>
        <p:nvSpPr>
          <p:cNvPr id="51201" name="Rectangle 1"/>
          <p:cNvSpPr>
            <a:spLocks noChangeArrowheads="1"/>
          </p:cNvSpPr>
          <p:nvPr/>
        </p:nvSpPr>
        <p:spPr bwMode="auto">
          <a:xfrm>
            <a:off x="0" y="-55096"/>
            <a:ext cx="9144000" cy="1938992"/>
          </a:xfrm>
          <a:prstGeom prst="rect">
            <a:avLst/>
          </a:prstGeom>
          <a:solidFill>
            <a:schemeClr val="accent1">
              <a:lumMod val="20000"/>
              <a:lumOff val="80000"/>
            </a:schemeClr>
          </a:solid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49263" algn="l" defTabSz="914400" rtl="0" eaLnBrk="1" fontAlgn="base" latinLnBrk="0" hangingPunct="1">
              <a:lnSpc>
                <a:spcPct val="100000"/>
              </a:lnSpc>
              <a:spcBef>
                <a:spcPct val="0"/>
              </a:spcBef>
              <a:spcAft>
                <a:spcPct val="0"/>
              </a:spcAft>
              <a:buClrTx/>
              <a:buSzTx/>
              <a:buFontTx/>
              <a:buNone/>
              <a:tabLst/>
            </a:pPr>
            <a:r>
              <a:rPr kumimoji="0" lang="ru-RU" sz="2000" b="1" i="0" u="sng" strike="noStrike" cap="none" normalizeH="0" baseline="0" dirty="0" smtClean="0">
                <a:ln>
                  <a:noFill/>
                </a:ln>
                <a:solidFill>
                  <a:srgbClr val="C00000"/>
                </a:solidFill>
                <a:effectLst/>
                <a:latin typeface="Arial" pitchFamily="34" charset="0"/>
                <a:ea typeface="Times New Roman" pitchFamily="18" charset="0"/>
                <a:cs typeface="Arial" pitchFamily="34" charset="0"/>
              </a:rPr>
              <a:t>Нептун</a:t>
            </a:r>
            <a:r>
              <a:rPr kumimoji="0" lang="ru-RU" sz="2000" b="0" i="0" u="sng" strike="noStrike" cap="none" normalizeH="0" baseline="0" dirty="0" smtClean="0">
                <a:ln>
                  <a:noFill/>
                </a:ln>
                <a:solidFill>
                  <a:srgbClr val="C00000"/>
                </a:solidFill>
                <a:effectLst/>
                <a:latin typeface="Arial" pitchFamily="34" charset="0"/>
                <a:ea typeface="Times New Roman" pitchFamily="18" charset="0"/>
                <a:cs typeface="Arial" pitchFamily="34" charset="0"/>
              </a:rPr>
              <a:t> </a:t>
            </a:r>
            <a:r>
              <a:rPr kumimoji="0" lang="ru-RU" sz="20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 это самый маленький представитель планет-гигантов. Его масса в </a:t>
            </a:r>
            <a:r>
              <a:rPr kumimoji="0" lang="ru-RU" sz="2000" b="1"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17,2 раза</a:t>
            </a:r>
            <a:r>
              <a:rPr kumimoji="0" lang="ru-RU" sz="20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 а диаметр экватора в </a:t>
            </a:r>
            <a:r>
              <a:rPr kumimoji="0" lang="ru-RU" sz="2000" b="1"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3,9 раза </a:t>
            </a:r>
            <a:r>
              <a:rPr kumimoji="0" lang="ru-RU" sz="20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больше земных. Средняя же плотность планеты, как и других планет-гигантов, не велика и составляет 1,638 г/см</a:t>
            </a:r>
            <a:r>
              <a:rPr kumimoji="0" lang="ru-RU" sz="2000" b="0" i="0" u="none" strike="noStrike" cap="none" normalizeH="0" baseline="30000" dirty="0" smtClean="0">
                <a:ln>
                  <a:noFill/>
                </a:ln>
                <a:solidFill>
                  <a:srgbClr val="000000"/>
                </a:solidFill>
                <a:effectLst/>
                <a:latin typeface="Arial" pitchFamily="34" charset="0"/>
                <a:ea typeface="Times New Roman" pitchFamily="18" charset="0"/>
                <a:cs typeface="Arial" pitchFamily="34" charset="0"/>
              </a:rPr>
              <a:t>3</a:t>
            </a:r>
            <a:r>
              <a:rPr kumimoji="0" lang="ru-RU" sz="20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a:t>
            </a:r>
            <a:endParaRPr kumimoji="0" lang="ru-RU"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endParaRPr>
          </a:p>
          <a:p>
            <a:pPr marL="0" marR="0" lvl="0" indent="449263" algn="l" defTabSz="914400" rtl="0" eaLnBrk="0" fontAlgn="base" latinLnBrk="0" hangingPunct="0">
              <a:lnSpc>
                <a:spcPct val="100000"/>
              </a:lnSpc>
              <a:spcBef>
                <a:spcPct val="0"/>
              </a:spcBef>
              <a:spcAft>
                <a:spcPct val="0"/>
              </a:spcAft>
              <a:buClrTx/>
              <a:buSzTx/>
              <a:buFontTx/>
              <a:buNone/>
              <a:tabLst/>
            </a:pPr>
            <a:r>
              <a:rPr kumimoji="0" lang="ru-RU" sz="20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Вокруг Солнца планета обращается за </a:t>
            </a:r>
            <a:r>
              <a:rPr kumimoji="0" lang="ru-RU" sz="2000" b="1"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164,79 земных лет. </a:t>
            </a:r>
            <a:r>
              <a:rPr kumimoji="0" lang="ru-RU" sz="20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А период её вращения вокруг оси составляет </a:t>
            </a:r>
            <a:r>
              <a:rPr kumimoji="0" lang="ru-RU" sz="2000" b="1"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15 ч 57 мин 59 с.</a:t>
            </a:r>
            <a:endParaRPr kumimoji="0" lang="ru-RU" sz="2000" b="1" i="0" u="none" strike="noStrike" cap="none" normalizeH="0" baseline="0" dirty="0" smtClean="0">
              <a:ln>
                <a:noFill/>
              </a:ln>
              <a:solidFill>
                <a:schemeClr val="tx1"/>
              </a:solidFill>
              <a:effectLst/>
              <a:latin typeface="Arial" pitchFamily="34" charset="0"/>
              <a:cs typeface="Arial" pitchFamily="34" charset="0"/>
            </a:endParaRPr>
          </a:p>
        </p:txBody>
      </p:sp>
      <p:pic>
        <p:nvPicPr>
          <p:cNvPr id="51204" name="Picture 4" descr="https://www.zastavki.com/pictures/1024x768/2017Space_Most_of_the_planet_Neptune_compared_to_Earth__112594_1.jpg"/>
          <p:cNvPicPr>
            <a:picLocks noChangeAspect="1" noChangeArrowheads="1"/>
          </p:cNvPicPr>
          <p:nvPr/>
        </p:nvPicPr>
        <p:blipFill>
          <a:blip r:embed="rId3" cstate="print"/>
          <a:srcRect/>
          <a:stretch>
            <a:fillRect/>
          </a:stretch>
        </p:blipFill>
        <p:spPr bwMode="auto">
          <a:xfrm>
            <a:off x="1295400" y="1828800"/>
            <a:ext cx="6705600" cy="5029200"/>
          </a:xfrm>
          <a:prstGeom prst="rect">
            <a:avLst/>
          </a:prstGeom>
          <a:noFill/>
        </p:spPr>
      </p:pic>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a:spLocks noChangeArrowheads="1"/>
          </p:cNvSpPr>
          <p:nvPr/>
        </p:nvSpPr>
        <p:spPr bwMode="auto">
          <a:xfrm>
            <a:off x="0" y="0"/>
            <a:ext cx="9144000" cy="1200329"/>
          </a:xfrm>
          <a:prstGeom prst="rect">
            <a:avLst/>
          </a:prstGeom>
          <a:solidFill>
            <a:schemeClr val="accent1">
              <a:lumMod val="20000"/>
              <a:lumOff val="80000"/>
            </a:schemeClr>
          </a:solid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49263" algn="l" defTabSz="914400" rtl="0" eaLnBrk="1" fontAlgn="base" latinLnBrk="0" hangingPunct="1">
              <a:lnSpc>
                <a:spcPct val="100000"/>
              </a:lnSpc>
              <a:spcBef>
                <a:spcPct val="0"/>
              </a:spcBef>
              <a:spcAft>
                <a:spcPct val="0"/>
              </a:spcAft>
              <a:buClrTx/>
              <a:buSzTx/>
              <a:buFontTx/>
              <a:buNone/>
              <a:tabLst/>
            </a:pPr>
            <a:r>
              <a:rPr kumimoji="0" lang="ru-RU" sz="24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Кстати, Нептун, обнаруженный после полуночи </a:t>
            </a:r>
            <a:r>
              <a:rPr kumimoji="0" lang="ru-RU" sz="2400" b="1"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24 сентября 1846 года</a:t>
            </a:r>
            <a:r>
              <a:rPr kumimoji="0" lang="ru-RU" sz="2400" b="1" i="0" u="none" strike="noStrike" cap="none" normalizeH="0" baseline="0" dirty="0" smtClean="0">
                <a:ln>
                  <a:noFill/>
                </a:ln>
                <a:solidFill>
                  <a:srgbClr val="C00000"/>
                </a:solidFill>
                <a:effectLst/>
                <a:latin typeface="Arial" pitchFamily="34" charset="0"/>
                <a:ea typeface="Times New Roman" pitchFamily="18" charset="0"/>
                <a:cs typeface="Arial" pitchFamily="34" charset="0"/>
              </a:rPr>
              <a:t>, стал первой планетой, открытой благодаря математическим расчётам («на кончике пера»).</a:t>
            </a:r>
            <a:endParaRPr kumimoji="0" lang="ru-RU" sz="2400" b="1" i="0" u="none" strike="noStrike" cap="none" normalizeH="0" baseline="0" dirty="0" smtClean="0">
              <a:ln>
                <a:noFill/>
              </a:ln>
              <a:solidFill>
                <a:srgbClr val="C00000"/>
              </a:solidFill>
              <a:effectLst/>
              <a:latin typeface="Arial" pitchFamily="34" charset="0"/>
              <a:cs typeface="Arial" pitchFamily="34" charset="0"/>
            </a:endParaRPr>
          </a:p>
        </p:txBody>
      </p:sp>
      <p:pic>
        <p:nvPicPr>
          <p:cNvPr id="71682" name="Picture 2" descr="https://o-kosmose.ru/wp-content/uploads/2019/07/4(10).jpg"/>
          <p:cNvPicPr>
            <a:picLocks noChangeAspect="1" noChangeArrowheads="1"/>
          </p:cNvPicPr>
          <p:nvPr/>
        </p:nvPicPr>
        <p:blipFill>
          <a:blip r:embed="rId2" cstate="print"/>
          <a:srcRect/>
          <a:stretch>
            <a:fillRect/>
          </a:stretch>
        </p:blipFill>
        <p:spPr bwMode="auto">
          <a:xfrm>
            <a:off x="-6983971" y="1143000"/>
            <a:ext cx="16127971" cy="5715000"/>
          </a:xfrm>
          <a:prstGeom prst="rect">
            <a:avLst/>
          </a:prstGeom>
          <a:noFill/>
        </p:spPr>
      </p:pic>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8" descr="https://im0-tub-ru.yandex.net/i?id=168a987d91eaf2ed2b72b96be932a9b3-l&amp;n=13"/>
          <p:cNvPicPr>
            <a:picLocks noChangeAspect="1" noChangeArrowheads="1"/>
          </p:cNvPicPr>
          <p:nvPr/>
        </p:nvPicPr>
        <p:blipFill>
          <a:blip r:embed="rId2" cstate="print"/>
          <a:srcRect/>
          <a:stretch>
            <a:fillRect/>
          </a:stretch>
        </p:blipFill>
        <p:spPr bwMode="auto">
          <a:xfrm>
            <a:off x="0" y="685800"/>
            <a:ext cx="9235212" cy="6172200"/>
          </a:xfrm>
          <a:prstGeom prst="rect">
            <a:avLst/>
          </a:prstGeom>
          <a:noFill/>
        </p:spPr>
      </p:pic>
      <p:sp>
        <p:nvSpPr>
          <p:cNvPr id="2" name="Прямоугольник 1"/>
          <p:cNvSpPr/>
          <p:nvPr/>
        </p:nvSpPr>
        <p:spPr>
          <a:xfrm>
            <a:off x="0" y="0"/>
            <a:ext cx="9144000" cy="990600"/>
          </a:xfrm>
          <a:prstGeom prst="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4400" b="1" dirty="0" smtClean="0">
                <a:solidFill>
                  <a:srgbClr val="C00000"/>
                </a:solidFill>
              </a:rPr>
              <a:t>Строение Нептуна</a:t>
            </a:r>
            <a:endParaRPr lang="ru-RU" sz="4400" b="1" dirty="0">
              <a:solidFill>
                <a:srgbClr val="C00000"/>
              </a:solidFill>
            </a:endParaRPr>
          </a:p>
        </p:txBody>
      </p:sp>
      <p:pic>
        <p:nvPicPr>
          <p:cNvPr id="53252" name="Picture 4" descr="http://planetoved.ru/foto/neptyn3-full.jpg"/>
          <p:cNvPicPr>
            <a:picLocks noChangeAspect="1" noChangeArrowheads="1"/>
          </p:cNvPicPr>
          <p:nvPr/>
        </p:nvPicPr>
        <p:blipFill>
          <a:blip r:embed="rId3" cstate="print"/>
          <a:srcRect/>
          <a:stretch>
            <a:fillRect/>
          </a:stretch>
        </p:blipFill>
        <p:spPr bwMode="auto">
          <a:xfrm>
            <a:off x="1524000" y="963014"/>
            <a:ext cx="6172200" cy="5894986"/>
          </a:xfrm>
          <a:prstGeom prst="rect">
            <a:avLst/>
          </a:prstGeom>
          <a:noFill/>
        </p:spPr>
      </p:pic>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5" name="Rectangle 1"/>
          <p:cNvSpPr>
            <a:spLocks noChangeArrowheads="1"/>
          </p:cNvSpPr>
          <p:nvPr/>
        </p:nvSpPr>
        <p:spPr bwMode="auto">
          <a:xfrm>
            <a:off x="0" y="0"/>
            <a:ext cx="9144000" cy="2308324"/>
          </a:xfrm>
          <a:prstGeom prst="rect">
            <a:avLst/>
          </a:prstGeom>
          <a:solidFill>
            <a:schemeClr val="accent1">
              <a:lumMod val="20000"/>
              <a:lumOff val="80000"/>
            </a:schemeClr>
          </a:solid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49263" algn="l" defTabSz="914400" rtl="0" eaLnBrk="1" fontAlgn="base" latinLnBrk="0" hangingPunct="1">
              <a:lnSpc>
                <a:spcPct val="100000"/>
              </a:lnSpc>
              <a:spcBef>
                <a:spcPct val="0"/>
              </a:spcBef>
              <a:spcAft>
                <a:spcPct val="0"/>
              </a:spcAft>
              <a:buClrTx/>
              <a:buSzTx/>
              <a:buFontTx/>
              <a:buNone/>
              <a:tabLst/>
            </a:pPr>
            <a:r>
              <a:rPr kumimoji="0" lang="ru-RU" sz="24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По своему составу </a:t>
            </a:r>
            <a:r>
              <a:rPr kumimoji="0" lang="ru-RU" sz="2400" b="1"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Нептун</a:t>
            </a:r>
            <a:r>
              <a:rPr kumimoji="0" lang="ru-RU" sz="24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 очень похож на Уран. </a:t>
            </a:r>
          </a:p>
          <a:p>
            <a:pPr marL="0" marR="0" lvl="0" indent="449263" algn="l" defTabSz="914400" rtl="0" eaLnBrk="1" fontAlgn="base" latinLnBrk="0" hangingPunct="1">
              <a:lnSpc>
                <a:spcPct val="100000"/>
              </a:lnSpc>
              <a:spcBef>
                <a:spcPct val="0"/>
              </a:spcBef>
              <a:spcAft>
                <a:spcPct val="0"/>
              </a:spcAft>
              <a:buClrTx/>
              <a:buSzTx/>
              <a:buFontTx/>
              <a:buNone/>
              <a:tabLst/>
            </a:pPr>
            <a:r>
              <a:rPr kumimoji="0" lang="ru-RU" sz="24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Однако в атмосфере планеты бушуют самые сильные ветры в Солнечной системе. По некоторым оценкам, их скорости достигают более </a:t>
            </a:r>
            <a:r>
              <a:rPr kumimoji="0" lang="ru-RU" sz="2400" b="1"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583 м/с. </a:t>
            </a:r>
            <a:r>
              <a:rPr kumimoji="0" lang="ru-RU" sz="24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Атмосфера составляет 10—20 % общей массы планеты и состоит в основном из водорода, гелия и метана. </a:t>
            </a:r>
            <a:endParaRPr kumimoji="0" lang="ru-RU" sz="2400" b="0" i="0" u="none" strike="noStrike" cap="none" normalizeH="0" baseline="0" dirty="0" smtClean="0">
              <a:ln>
                <a:noFill/>
              </a:ln>
              <a:solidFill>
                <a:schemeClr val="tx1"/>
              </a:solidFill>
              <a:effectLst/>
              <a:latin typeface="Arial" pitchFamily="34" charset="0"/>
              <a:cs typeface="Arial" pitchFamily="34" charset="0"/>
            </a:endParaRPr>
          </a:p>
        </p:txBody>
      </p:sp>
      <p:pic>
        <p:nvPicPr>
          <p:cNvPr id="73730" name="Picture 2" descr="https://i2.wp.com/warways.ru/wp-content/uploads/2018/05/sostav-atmosfery-neptuna.jpg"/>
          <p:cNvPicPr>
            <a:picLocks noChangeAspect="1" noChangeArrowheads="1"/>
          </p:cNvPicPr>
          <p:nvPr/>
        </p:nvPicPr>
        <p:blipFill>
          <a:blip r:embed="rId2" cstate="print"/>
          <a:srcRect/>
          <a:stretch>
            <a:fillRect/>
          </a:stretch>
        </p:blipFill>
        <p:spPr bwMode="auto">
          <a:xfrm>
            <a:off x="0" y="2400299"/>
            <a:ext cx="5943600" cy="4457701"/>
          </a:xfrm>
          <a:prstGeom prst="rect">
            <a:avLst/>
          </a:prstGeom>
          <a:noFill/>
        </p:spPr>
      </p:pic>
      <p:pic>
        <p:nvPicPr>
          <p:cNvPr id="73732" name="Picture 4" descr="https://universemagazine.com/wp-content/uploads/2019/08/mainimage_Neptune_clouds.jpg"/>
          <p:cNvPicPr>
            <a:picLocks noChangeAspect="1" noChangeArrowheads="1"/>
          </p:cNvPicPr>
          <p:nvPr/>
        </p:nvPicPr>
        <p:blipFill>
          <a:blip r:embed="rId3" cstate="print"/>
          <a:srcRect/>
          <a:stretch>
            <a:fillRect/>
          </a:stretch>
        </p:blipFill>
        <p:spPr bwMode="auto">
          <a:xfrm>
            <a:off x="4974477" y="3276599"/>
            <a:ext cx="4169523" cy="3581401"/>
          </a:xfrm>
          <a:prstGeom prst="rect">
            <a:avLst/>
          </a:prstGeom>
          <a:noFill/>
        </p:spPr>
      </p:pic>
      <p:sp>
        <p:nvSpPr>
          <p:cNvPr id="5" name="Прямоугольник 4"/>
          <p:cNvSpPr/>
          <p:nvPr/>
        </p:nvSpPr>
        <p:spPr>
          <a:xfrm>
            <a:off x="4953000" y="3276600"/>
            <a:ext cx="4191000" cy="381000"/>
          </a:xfrm>
          <a:prstGeom prst="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b="1" dirty="0" smtClean="0">
                <a:solidFill>
                  <a:schemeClr val="tx1"/>
                </a:solidFill>
              </a:rPr>
              <a:t>Облака в атмосфере Нептуна</a:t>
            </a:r>
            <a:endParaRPr lang="ru-RU" b="1" dirty="0">
              <a:solidFill>
                <a:schemeClr val="tx1"/>
              </a:solidFil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2" descr="https://www.themonitordaily.com/wp-content/uploads/2015/10/51.pn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3" name="Прямоугольник 2"/>
          <p:cNvSpPr/>
          <p:nvPr/>
        </p:nvSpPr>
        <p:spPr>
          <a:xfrm>
            <a:off x="1752600" y="6096000"/>
            <a:ext cx="6172200" cy="762000"/>
          </a:xfrm>
          <a:prstGeom prst="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4400" b="1" dirty="0" smtClean="0">
                <a:solidFill>
                  <a:srgbClr val="C00000"/>
                </a:solidFill>
              </a:rPr>
              <a:t>Юпитер</a:t>
            </a:r>
            <a:endParaRPr lang="ru-RU" sz="4400" b="1" dirty="0">
              <a:solidFill>
                <a:srgbClr val="C00000"/>
              </a:solidFill>
            </a:endParaRPr>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0" y="0"/>
            <a:ext cx="9144000" cy="1323439"/>
          </a:xfrm>
          <a:prstGeom prst="rect">
            <a:avLst/>
          </a:prstGeom>
          <a:solidFill>
            <a:schemeClr val="accent1">
              <a:lumMod val="20000"/>
              <a:lumOff val="80000"/>
            </a:schemeClr>
          </a:solidFill>
        </p:spPr>
        <p:txBody>
          <a:bodyPr wrap="square">
            <a:spAutoFit/>
          </a:bodyPr>
          <a:lstStyle/>
          <a:p>
            <a:r>
              <a:rPr lang="ru-RU" dirty="0" smtClean="0">
                <a:solidFill>
                  <a:srgbClr val="000000"/>
                </a:solidFill>
                <a:latin typeface="Arial" pitchFamily="34" charset="0"/>
                <a:ea typeface="Times New Roman" pitchFamily="18" charset="0"/>
                <a:cs typeface="Arial" pitchFamily="34" charset="0"/>
              </a:rPr>
              <a:t>	</a:t>
            </a:r>
            <a:r>
              <a:rPr lang="ru-RU" sz="2000" dirty="0" smtClean="0">
                <a:solidFill>
                  <a:srgbClr val="000000"/>
                </a:solidFill>
                <a:latin typeface="Arial" pitchFamily="34" charset="0"/>
                <a:ea typeface="Times New Roman" pitchFamily="18" charset="0"/>
                <a:cs typeface="Arial" pitchFamily="34" charset="0"/>
              </a:rPr>
              <a:t>Под толстым слоем атмосферы располагается мантия, состоящая из воды, аммиака и метанового льда. Температура мантии достигает </a:t>
            </a:r>
            <a:r>
              <a:rPr lang="ru-RU" sz="2000" b="1" dirty="0" smtClean="0">
                <a:solidFill>
                  <a:srgbClr val="000000"/>
                </a:solidFill>
                <a:latin typeface="Arial" pitchFamily="34" charset="0"/>
                <a:ea typeface="Times New Roman" pitchFamily="18" charset="0"/>
                <a:cs typeface="Arial" pitchFamily="34" charset="0"/>
              </a:rPr>
              <a:t>5000 К</a:t>
            </a:r>
            <a:r>
              <a:rPr lang="ru-RU" sz="2000" dirty="0" smtClean="0">
                <a:solidFill>
                  <a:srgbClr val="000000"/>
                </a:solidFill>
                <a:latin typeface="Arial" pitchFamily="34" charset="0"/>
                <a:ea typeface="Times New Roman" pitchFamily="18" charset="0"/>
                <a:cs typeface="Arial" pitchFamily="34" charset="0"/>
              </a:rPr>
              <a:t>, хотя, по общепринятой терминологии, эту материю называют ледяной и относят Нептун в разряд </a:t>
            </a:r>
            <a:r>
              <a:rPr lang="ru-RU" sz="2000" b="1" dirty="0" err="1" smtClean="0">
                <a:solidFill>
                  <a:srgbClr val="000000"/>
                </a:solidFill>
                <a:latin typeface="Arial" pitchFamily="34" charset="0"/>
                <a:ea typeface="Times New Roman" pitchFamily="18" charset="0"/>
                <a:cs typeface="Arial" pitchFamily="34" charset="0"/>
              </a:rPr>
              <a:t>ледяных-гигантов</a:t>
            </a:r>
            <a:r>
              <a:rPr lang="ru-RU" sz="2000" b="1" dirty="0" smtClean="0">
                <a:solidFill>
                  <a:srgbClr val="000000"/>
                </a:solidFill>
                <a:latin typeface="Arial" pitchFamily="34" charset="0"/>
                <a:ea typeface="Times New Roman" pitchFamily="18" charset="0"/>
                <a:cs typeface="Arial" pitchFamily="34" charset="0"/>
              </a:rPr>
              <a:t>.</a:t>
            </a:r>
            <a:endParaRPr lang="ru-RU" sz="2000" b="1" dirty="0"/>
          </a:p>
        </p:txBody>
      </p:sp>
      <p:pic>
        <p:nvPicPr>
          <p:cNvPr id="74754" name="Picture 2" descr="https://militaryarms.ru/wp-content/uploads/2018/03/stroenie-neptuna.jpg"/>
          <p:cNvPicPr>
            <a:picLocks noChangeAspect="1" noChangeArrowheads="1"/>
          </p:cNvPicPr>
          <p:nvPr/>
        </p:nvPicPr>
        <p:blipFill>
          <a:blip r:embed="rId2" cstate="print"/>
          <a:srcRect/>
          <a:stretch>
            <a:fillRect/>
          </a:stretch>
        </p:blipFill>
        <p:spPr bwMode="auto">
          <a:xfrm>
            <a:off x="0" y="1295400"/>
            <a:ext cx="9144000" cy="5562600"/>
          </a:xfrm>
          <a:prstGeom prst="rect">
            <a:avLst/>
          </a:prstGeom>
          <a:noFill/>
        </p:spPr>
      </p:pic>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5778" name="Picture 2" descr="https://cosmosplanet.ru/wp-content/uploads/2019/05/7887-1.png"/>
          <p:cNvPicPr>
            <a:picLocks noChangeAspect="1" noChangeArrowheads="1"/>
          </p:cNvPicPr>
          <p:nvPr/>
        </p:nvPicPr>
        <p:blipFill>
          <a:blip r:embed="rId2" cstate="print"/>
          <a:srcRect/>
          <a:stretch>
            <a:fillRect/>
          </a:stretch>
        </p:blipFill>
        <p:spPr bwMode="auto">
          <a:xfrm>
            <a:off x="0" y="0"/>
            <a:ext cx="9144000" cy="5894070"/>
          </a:xfrm>
          <a:prstGeom prst="rect">
            <a:avLst/>
          </a:prstGeom>
          <a:noFill/>
        </p:spPr>
      </p:pic>
      <p:sp>
        <p:nvSpPr>
          <p:cNvPr id="2" name="Rectangle 2"/>
          <p:cNvSpPr>
            <a:spLocks noChangeArrowheads="1"/>
          </p:cNvSpPr>
          <p:nvPr/>
        </p:nvSpPr>
        <p:spPr bwMode="auto">
          <a:xfrm>
            <a:off x="0" y="5618202"/>
            <a:ext cx="9144000" cy="1200329"/>
          </a:xfrm>
          <a:prstGeom prst="rect">
            <a:avLst/>
          </a:prstGeom>
          <a:solidFill>
            <a:schemeClr val="accent1">
              <a:lumMod val="20000"/>
              <a:lumOff val="80000"/>
            </a:schemeClr>
          </a:solid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49263" algn="l" defTabSz="914400" rtl="0" eaLnBrk="1" fontAlgn="base" latinLnBrk="0" hangingPunct="1">
              <a:lnSpc>
                <a:spcPct val="100000"/>
              </a:lnSpc>
              <a:spcBef>
                <a:spcPct val="0"/>
              </a:spcBef>
              <a:spcAft>
                <a:spcPct val="0"/>
              </a:spcAft>
              <a:buClrTx/>
              <a:buSzTx/>
              <a:buFontTx/>
              <a:buNone/>
              <a:tabLst/>
            </a:pPr>
            <a:r>
              <a:rPr kumimoji="0" lang="ru-RU" sz="24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На глубине примерно в </a:t>
            </a:r>
            <a:r>
              <a:rPr kumimoji="0" lang="ru-RU" sz="2400" b="1"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7000</a:t>
            </a:r>
            <a:r>
              <a:rPr kumimoji="0" lang="ru-RU" sz="24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 километров метан разлагается на </a:t>
            </a:r>
            <a:r>
              <a:rPr kumimoji="0" lang="ru-RU" sz="2400" b="1"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алмазные кристаллы</a:t>
            </a:r>
            <a:r>
              <a:rPr kumimoji="0" lang="ru-RU" sz="24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 которые «падают» на железно-никелевое ядро планеты.</a:t>
            </a:r>
            <a:endParaRPr kumimoji="0" lang="ru-RU" sz="24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descr="https://fsd.videouroki.net/products/conspekty/astr11/20-planety-giganty.files/image011.jpg"/>
          <p:cNvPicPr/>
          <p:nvPr/>
        </p:nvPicPr>
        <p:blipFill>
          <a:blip r:embed="rId2" cstate="print"/>
          <a:srcRect/>
          <a:stretch>
            <a:fillRect/>
          </a:stretch>
        </p:blipFill>
        <p:spPr bwMode="auto">
          <a:xfrm>
            <a:off x="0" y="2209800"/>
            <a:ext cx="9296400" cy="4876801"/>
          </a:xfrm>
          <a:prstGeom prst="rect">
            <a:avLst/>
          </a:prstGeom>
          <a:noFill/>
          <a:ln w="9525">
            <a:noFill/>
            <a:miter lim="800000"/>
            <a:headEnd/>
            <a:tailEnd/>
          </a:ln>
        </p:spPr>
      </p:pic>
      <p:sp>
        <p:nvSpPr>
          <p:cNvPr id="54273" name="Rectangle 1"/>
          <p:cNvSpPr>
            <a:spLocks noChangeArrowheads="1"/>
          </p:cNvSpPr>
          <p:nvPr/>
        </p:nvSpPr>
        <p:spPr bwMode="auto">
          <a:xfrm>
            <a:off x="0" y="990600"/>
            <a:ext cx="9144000" cy="1323439"/>
          </a:xfrm>
          <a:prstGeom prst="rect">
            <a:avLst/>
          </a:prstGeom>
          <a:solidFill>
            <a:schemeClr val="accent1">
              <a:lumMod val="20000"/>
              <a:lumOff val="80000"/>
            </a:schemeClr>
          </a:solid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49263" algn="l" defTabSz="914400" rtl="0" eaLnBrk="1" fontAlgn="base" latinLnBrk="0" hangingPunct="1">
              <a:lnSpc>
                <a:spcPct val="100000"/>
              </a:lnSpc>
              <a:spcBef>
                <a:spcPct val="0"/>
              </a:spcBef>
              <a:spcAft>
                <a:spcPct val="0"/>
              </a:spcAft>
              <a:buClrTx/>
              <a:buSzTx/>
              <a:buFontTx/>
              <a:buNone/>
              <a:tabLst/>
            </a:pPr>
            <a:r>
              <a:rPr kumimoji="0" lang="ru-RU" sz="20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На </a:t>
            </a:r>
            <a:r>
              <a:rPr kumimoji="0" lang="ru-RU" sz="2000" b="1"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2017 год </a:t>
            </a:r>
            <a:r>
              <a:rPr kumimoji="0" lang="ru-RU" sz="20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у планеты обнаружено </a:t>
            </a:r>
            <a:r>
              <a:rPr kumimoji="0" lang="ru-RU" sz="2000" b="1"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14</a:t>
            </a:r>
            <a:r>
              <a:rPr kumimoji="0" lang="ru-RU" sz="20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 естественных спутников. Интересно, что крупнейший спутник Нептуна — Тритон — был открыт английским астрономом </a:t>
            </a:r>
            <a:r>
              <a:rPr kumimoji="0" lang="ru-RU" sz="2000" b="1"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Уильямом </a:t>
            </a:r>
            <a:r>
              <a:rPr kumimoji="0" lang="ru-RU" sz="2000" b="1" i="0" u="none" strike="noStrike" cap="none" normalizeH="0" baseline="0" dirty="0" err="1" smtClean="0">
                <a:ln>
                  <a:noFill/>
                </a:ln>
                <a:solidFill>
                  <a:srgbClr val="000000"/>
                </a:solidFill>
                <a:effectLst/>
                <a:latin typeface="Arial" pitchFamily="34" charset="0"/>
                <a:ea typeface="Times New Roman" pitchFamily="18" charset="0"/>
                <a:cs typeface="Arial" pitchFamily="34" charset="0"/>
              </a:rPr>
              <a:t>Ласселом</a:t>
            </a:r>
            <a:r>
              <a:rPr kumimoji="0" lang="ru-RU" sz="20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 всего через </a:t>
            </a:r>
            <a:r>
              <a:rPr kumimoji="0" lang="ru-RU" sz="2000" b="1"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17 дней </a:t>
            </a:r>
            <a:r>
              <a:rPr kumimoji="0" lang="ru-RU" sz="20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после открытия планеты. </a:t>
            </a:r>
            <a:endParaRPr kumimoji="0" lang="ru-RU" sz="2000" b="0" i="0" u="none" strike="noStrike" cap="none" normalizeH="0" baseline="0" dirty="0" smtClean="0">
              <a:ln>
                <a:noFill/>
              </a:ln>
              <a:solidFill>
                <a:schemeClr val="tx1"/>
              </a:solidFill>
              <a:effectLst/>
              <a:latin typeface="Arial" pitchFamily="34" charset="0"/>
              <a:cs typeface="Arial" pitchFamily="34" charset="0"/>
            </a:endParaRPr>
          </a:p>
        </p:txBody>
      </p:sp>
      <p:sp>
        <p:nvSpPr>
          <p:cNvPr id="3" name="Прямоугольник 2"/>
          <p:cNvSpPr/>
          <p:nvPr/>
        </p:nvSpPr>
        <p:spPr>
          <a:xfrm>
            <a:off x="0" y="0"/>
            <a:ext cx="9144000" cy="990600"/>
          </a:xfrm>
          <a:prstGeom prst="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4400" b="1" dirty="0" smtClean="0">
                <a:solidFill>
                  <a:srgbClr val="C00000"/>
                </a:solidFill>
              </a:rPr>
              <a:t>Спутники Нептуна</a:t>
            </a:r>
            <a:endParaRPr lang="ru-RU" sz="4400" b="1" dirty="0">
              <a:solidFill>
                <a:srgbClr val="C00000"/>
              </a:solidFill>
            </a:endParaRPr>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8" descr="https://im0-tub-ru.yandex.net/i?id=168a987d91eaf2ed2b72b96be932a9b3-l&amp;n=13"/>
          <p:cNvPicPr>
            <a:picLocks noChangeAspect="1" noChangeArrowheads="1"/>
          </p:cNvPicPr>
          <p:nvPr/>
        </p:nvPicPr>
        <p:blipFill>
          <a:blip r:embed="rId2" cstate="print">
            <a:lum bright="-20000"/>
          </a:blip>
          <a:srcRect/>
          <a:stretch>
            <a:fillRect/>
          </a:stretch>
        </p:blipFill>
        <p:spPr bwMode="auto">
          <a:xfrm>
            <a:off x="0" y="685800"/>
            <a:ext cx="9235212" cy="6172200"/>
          </a:xfrm>
          <a:prstGeom prst="rect">
            <a:avLst/>
          </a:prstGeom>
          <a:noFill/>
        </p:spPr>
      </p:pic>
      <p:pic>
        <p:nvPicPr>
          <p:cNvPr id="2" name="Рисунок 1" descr="https://upload.wikimedia.org/wikipedia/commons/a/a1/Neptune_rings_PIA02224.jpg"/>
          <p:cNvPicPr/>
          <p:nvPr/>
        </p:nvPicPr>
        <p:blipFill>
          <a:blip r:embed="rId3" cstate="print"/>
          <a:srcRect/>
          <a:stretch>
            <a:fillRect/>
          </a:stretch>
        </p:blipFill>
        <p:spPr bwMode="auto">
          <a:xfrm>
            <a:off x="4572000" y="0"/>
            <a:ext cx="4572000" cy="6858000"/>
          </a:xfrm>
          <a:prstGeom prst="rect">
            <a:avLst/>
          </a:prstGeom>
          <a:noFill/>
          <a:ln w="9525">
            <a:noFill/>
            <a:miter lim="800000"/>
            <a:headEnd/>
            <a:tailEnd/>
          </a:ln>
        </p:spPr>
      </p:pic>
      <p:sp>
        <p:nvSpPr>
          <p:cNvPr id="55297" name="Rectangle 1"/>
          <p:cNvSpPr>
            <a:spLocks noChangeArrowheads="1"/>
          </p:cNvSpPr>
          <p:nvPr/>
        </p:nvSpPr>
        <p:spPr bwMode="auto">
          <a:xfrm>
            <a:off x="4572000" y="6444734"/>
            <a:ext cx="4572000" cy="369332"/>
          </a:xfrm>
          <a:prstGeom prst="rect">
            <a:avLst/>
          </a:prstGeom>
          <a:solidFill>
            <a:srgbClr val="FFFF00"/>
          </a:solid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b="1"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Кольца Нептуна, снятые </a:t>
            </a:r>
            <a:r>
              <a:rPr kumimoji="0" lang="ru-RU" b="1" i="0" u="none" strike="noStrike" cap="none" normalizeH="0" baseline="0" dirty="0" smtClean="0">
                <a:ln>
                  <a:noFill/>
                </a:ln>
                <a:solidFill>
                  <a:schemeClr val="tx1"/>
                </a:solidFill>
                <a:effectLst/>
                <a:latin typeface="Calibri"/>
                <a:ea typeface="Calibri" pitchFamily="34" charset="0"/>
                <a:cs typeface="Times New Roman" pitchFamily="18" charset="0"/>
              </a:rPr>
              <a:t>«</a:t>
            </a:r>
            <a:r>
              <a:rPr kumimoji="0" lang="ru-RU" b="1"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Вояджером-2</a:t>
            </a:r>
            <a:r>
              <a:rPr kumimoji="0" lang="ru-RU" b="1" i="0" u="none" strike="noStrike" cap="none" normalizeH="0" baseline="0" dirty="0" smtClean="0">
                <a:ln>
                  <a:noFill/>
                </a:ln>
                <a:solidFill>
                  <a:schemeClr val="tx1"/>
                </a:solidFill>
                <a:effectLst/>
                <a:latin typeface="Calibri"/>
                <a:ea typeface="Calibri" pitchFamily="34" charset="0"/>
                <a:cs typeface="Times New Roman" pitchFamily="18" charset="0"/>
              </a:rPr>
              <a:t>»</a:t>
            </a:r>
            <a:endParaRPr kumimoji="0" lang="ru-RU" b="1" i="0" u="none" strike="noStrike" cap="none" normalizeH="0" baseline="0" dirty="0" smtClean="0">
              <a:ln>
                <a:noFill/>
              </a:ln>
              <a:solidFill>
                <a:schemeClr val="tx1"/>
              </a:solidFill>
              <a:effectLst/>
              <a:latin typeface="Arial" pitchFamily="34" charset="0"/>
              <a:cs typeface="Arial" pitchFamily="34" charset="0"/>
            </a:endParaRPr>
          </a:p>
        </p:txBody>
      </p:sp>
      <p:sp>
        <p:nvSpPr>
          <p:cNvPr id="4" name="Прямоугольник 3"/>
          <p:cNvSpPr/>
          <p:nvPr/>
        </p:nvSpPr>
        <p:spPr>
          <a:xfrm>
            <a:off x="0" y="2743200"/>
            <a:ext cx="4572000" cy="1569660"/>
          </a:xfrm>
          <a:prstGeom prst="rect">
            <a:avLst/>
          </a:prstGeom>
          <a:solidFill>
            <a:schemeClr val="accent1">
              <a:lumMod val="20000"/>
              <a:lumOff val="80000"/>
            </a:schemeClr>
          </a:solidFill>
        </p:spPr>
        <p:txBody>
          <a:bodyPr>
            <a:spAutoFit/>
          </a:bodyPr>
          <a:lstStyle/>
          <a:p>
            <a:r>
              <a:rPr lang="ru-RU" sz="2400" dirty="0" smtClean="0">
                <a:solidFill>
                  <a:srgbClr val="000000"/>
                </a:solidFill>
                <a:latin typeface="Arial" pitchFamily="34" charset="0"/>
                <a:ea typeface="Times New Roman" pitchFamily="18" charset="0"/>
                <a:cs typeface="Arial" pitchFamily="34" charset="0"/>
              </a:rPr>
              <a:t>Нептун, как и все планеты-гиганты, имеет систему колец, в которую входит пять компонентов.</a:t>
            </a:r>
            <a:endParaRPr lang="ru-RU" sz="2400" dirty="0"/>
          </a:p>
        </p:txBody>
      </p:sp>
      <p:sp>
        <p:nvSpPr>
          <p:cNvPr id="5" name="Прямоугольник 4"/>
          <p:cNvSpPr/>
          <p:nvPr/>
        </p:nvSpPr>
        <p:spPr>
          <a:xfrm>
            <a:off x="0" y="0"/>
            <a:ext cx="9144000" cy="990600"/>
          </a:xfrm>
          <a:prstGeom prst="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4400" b="1" dirty="0" smtClean="0">
                <a:solidFill>
                  <a:srgbClr val="C00000"/>
                </a:solidFill>
              </a:rPr>
              <a:t>Кольца Нептуна</a:t>
            </a:r>
            <a:endParaRPr lang="ru-RU" sz="4400" b="1" dirty="0">
              <a:solidFill>
                <a:srgbClr val="C00000"/>
              </a:solidFill>
            </a:endParaRPr>
          </a:p>
        </p:txBody>
      </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323" name="Picture 3" descr="http://astroinformer.com/e107_images/custom/neptune_ring.jpg"/>
          <p:cNvPicPr>
            <a:picLocks noChangeAspect="1" noChangeArrowheads="1"/>
          </p:cNvPicPr>
          <p:nvPr/>
        </p:nvPicPr>
        <p:blipFill>
          <a:blip r:embed="rId2" cstate="print"/>
          <a:srcRect/>
          <a:stretch>
            <a:fillRect/>
          </a:stretch>
        </p:blipFill>
        <p:spPr bwMode="auto">
          <a:xfrm>
            <a:off x="0" y="990600"/>
            <a:ext cx="9144000" cy="5867400"/>
          </a:xfrm>
          <a:prstGeom prst="rect">
            <a:avLst/>
          </a:prstGeom>
          <a:noFill/>
        </p:spPr>
      </p:pic>
      <p:sp>
        <p:nvSpPr>
          <p:cNvPr id="56321" name="Rectangle 1"/>
          <p:cNvSpPr>
            <a:spLocks noChangeArrowheads="1"/>
          </p:cNvSpPr>
          <p:nvPr/>
        </p:nvSpPr>
        <p:spPr bwMode="auto">
          <a:xfrm>
            <a:off x="0" y="-92333"/>
            <a:ext cx="9144000" cy="1200329"/>
          </a:xfrm>
          <a:prstGeom prst="rect">
            <a:avLst/>
          </a:prstGeom>
          <a:solidFill>
            <a:schemeClr val="accent1">
              <a:lumMod val="20000"/>
              <a:lumOff val="80000"/>
            </a:schemeClr>
          </a:solid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2000" b="0" i="0" u="none" strike="noStrike" cap="none" normalizeH="0" baseline="0" dirty="0" smtClean="0">
                <a:ln>
                  <a:noFill/>
                </a:ln>
                <a:solidFill>
                  <a:srgbClr val="202122"/>
                </a:solidFill>
                <a:effectLst/>
                <a:latin typeface="Times New Roman" pitchFamily="18" charset="0"/>
                <a:ea typeface="Calibri" pitchFamily="34" charset="0"/>
                <a:cs typeface="Times New Roman" pitchFamily="18" charset="0"/>
              </a:rPr>
              <a:t>	</a:t>
            </a:r>
            <a:r>
              <a:rPr kumimoji="0" lang="ru-RU" sz="2400" b="0" i="0" u="none" strike="noStrike" cap="none" normalizeH="0" baseline="0" dirty="0" smtClean="0">
                <a:ln>
                  <a:noFill/>
                </a:ln>
                <a:solidFill>
                  <a:srgbClr val="202122"/>
                </a:solidFill>
                <a:effectLst/>
                <a:latin typeface="+mj-lt"/>
                <a:ea typeface="Calibri" pitchFamily="34" charset="0"/>
                <a:cs typeface="Times New Roman" pitchFamily="18" charset="0"/>
              </a:rPr>
              <a:t>Кольца могут состоять из ледяных частиц, покрытых силикатами, или основанным на </a:t>
            </a:r>
            <a:r>
              <a:rPr kumimoji="0" lang="ru-RU" sz="2400" b="0" i="0" u="none" strike="noStrike" cap="none" normalizeH="0" baseline="0" dirty="0" smtClean="0">
                <a:ln>
                  <a:noFill/>
                </a:ln>
                <a:effectLst/>
                <a:latin typeface="+mj-lt"/>
                <a:ea typeface="Calibri" pitchFamily="34" charset="0"/>
                <a:cs typeface="Times New Roman" pitchFamily="18" charset="0"/>
              </a:rPr>
              <a:t>углероде </a:t>
            </a:r>
            <a:r>
              <a:rPr kumimoji="0" lang="ru-RU" sz="2400" b="0" i="0" u="none" strike="noStrike" cap="none" normalizeH="0" baseline="0" dirty="0" smtClean="0">
                <a:ln>
                  <a:noFill/>
                </a:ln>
                <a:solidFill>
                  <a:srgbClr val="202122"/>
                </a:solidFill>
                <a:effectLst/>
                <a:latin typeface="+mj-lt"/>
                <a:ea typeface="Calibri" pitchFamily="34" charset="0"/>
                <a:cs typeface="Times New Roman" pitchFamily="18" charset="0"/>
              </a:rPr>
              <a:t>материалом, — наиболее вероятно, это он придаёт им красноватый оттенок</a:t>
            </a:r>
            <a:endParaRPr kumimoji="0" lang="ru-RU" sz="2400" b="0" i="0" u="none" strike="noStrike" cap="none" normalizeH="0" baseline="0" dirty="0" smtClean="0">
              <a:ln>
                <a:noFill/>
              </a:ln>
              <a:solidFill>
                <a:schemeClr val="tx1"/>
              </a:solidFill>
              <a:effectLst/>
              <a:latin typeface="+mj-lt"/>
              <a:cs typeface="Arial" pitchFamily="34" charset="0"/>
            </a:endParaRPr>
          </a:p>
        </p:txBody>
      </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https://upload.wikimedia.org/wikipedia/commons/thumb/e/ed/Neptunian_rings_scheme_ru.png/800px-Neptunian_rings_scheme_ru.png"/>
          <p:cNvPicPr/>
          <p:nvPr/>
        </p:nvPicPr>
        <p:blipFill>
          <a:blip r:embed="rId2" cstate="print"/>
          <a:srcRect/>
          <a:stretch>
            <a:fillRect/>
          </a:stretch>
        </p:blipFill>
        <p:spPr bwMode="auto">
          <a:xfrm>
            <a:off x="3810000" y="0"/>
            <a:ext cx="5334000" cy="6858000"/>
          </a:xfrm>
          <a:prstGeom prst="rect">
            <a:avLst/>
          </a:prstGeom>
          <a:noFill/>
          <a:ln w="9525">
            <a:noFill/>
            <a:miter lim="800000"/>
            <a:headEnd/>
            <a:tailEnd/>
          </a:ln>
        </p:spPr>
      </p:pic>
      <p:sp>
        <p:nvSpPr>
          <p:cNvPr id="57345" name="Rectangle 1"/>
          <p:cNvSpPr>
            <a:spLocks noChangeArrowheads="1"/>
          </p:cNvSpPr>
          <p:nvPr/>
        </p:nvSpPr>
        <p:spPr bwMode="auto">
          <a:xfrm>
            <a:off x="4038600" y="6457890"/>
            <a:ext cx="5105400" cy="400110"/>
          </a:xfrm>
          <a:prstGeom prst="rect">
            <a:avLst/>
          </a:prstGeom>
          <a:solidFill>
            <a:srgbClr val="FFFF00"/>
          </a:solid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2000" b="1" i="0" u="none" strike="noStrike" cap="none" normalizeH="0" baseline="0" dirty="0" smtClean="0">
                <a:ln>
                  <a:noFill/>
                </a:ln>
                <a:solidFill>
                  <a:srgbClr val="202122"/>
                </a:solidFill>
                <a:effectLst/>
                <a:latin typeface="Times New Roman" pitchFamily="18" charset="0"/>
                <a:ea typeface="Calibri" pitchFamily="34" charset="0"/>
                <a:cs typeface="Times New Roman" pitchFamily="18" charset="0"/>
              </a:rPr>
              <a:t>Схема спутников и колец Нептуна</a:t>
            </a:r>
            <a:endParaRPr kumimoji="0" lang="ru-RU" sz="2000" b="1" i="0" u="none" strike="noStrike" cap="none" normalizeH="0" baseline="0" dirty="0" smtClean="0">
              <a:ln>
                <a:noFill/>
              </a:ln>
              <a:solidFill>
                <a:schemeClr val="tx1"/>
              </a:solidFill>
              <a:effectLst/>
              <a:latin typeface="Arial" pitchFamily="34" charset="0"/>
              <a:cs typeface="Arial" pitchFamily="34" charset="0"/>
            </a:endParaRPr>
          </a:p>
        </p:txBody>
      </p:sp>
      <p:sp>
        <p:nvSpPr>
          <p:cNvPr id="57346" name="Rectangle 2"/>
          <p:cNvSpPr>
            <a:spLocks noChangeArrowheads="1"/>
          </p:cNvSpPr>
          <p:nvPr/>
        </p:nvSpPr>
        <p:spPr bwMode="auto">
          <a:xfrm>
            <a:off x="0" y="-125819"/>
            <a:ext cx="3886200" cy="7109639"/>
          </a:xfrm>
          <a:prstGeom prst="rect">
            <a:avLst/>
          </a:prstGeom>
          <a:solidFill>
            <a:schemeClr val="tx2">
              <a:lumMod val="20000"/>
              <a:lumOff val="80000"/>
            </a:schemeClr>
          </a:solid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49263" algn="l" defTabSz="914400" rtl="0" eaLnBrk="1" fontAlgn="base" latinLnBrk="0" hangingPunct="1">
              <a:lnSpc>
                <a:spcPct val="100000"/>
              </a:lnSpc>
              <a:spcBef>
                <a:spcPct val="0"/>
              </a:spcBef>
              <a:spcAft>
                <a:spcPct val="0"/>
              </a:spcAft>
              <a:buClrTx/>
              <a:buSzTx/>
              <a:buFontTx/>
              <a:buNone/>
              <a:tabLst/>
            </a:pPr>
            <a:r>
              <a:rPr kumimoji="0" lang="ru-RU" sz="2400" b="0" i="0" u="none" strike="noStrike" cap="none" normalizeH="0" baseline="0" dirty="0" smtClean="0">
                <a:ln>
                  <a:noFill/>
                </a:ln>
                <a:effectLst/>
                <a:latin typeface="+mj-lt"/>
                <a:ea typeface="Calibri" pitchFamily="34" charset="0"/>
                <a:cs typeface="Times New Roman" pitchFamily="18" charset="0"/>
              </a:rPr>
              <a:t>Наблюдения с поверхности Земли, опубликованные в </a:t>
            </a:r>
            <a:r>
              <a:rPr kumimoji="0" lang="ru-RU" sz="2400" b="1" i="0" u="none" strike="noStrike" cap="none" normalizeH="0" baseline="0" dirty="0" smtClean="0">
                <a:ln>
                  <a:noFill/>
                </a:ln>
                <a:effectLst/>
                <a:latin typeface="+mj-lt"/>
                <a:ea typeface="Calibri" pitchFamily="34" charset="0"/>
                <a:cs typeface="Times New Roman" pitchFamily="18" charset="0"/>
              </a:rPr>
              <a:t>2005году</a:t>
            </a:r>
            <a:r>
              <a:rPr kumimoji="0" lang="ru-RU" sz="2400" b="0" i="0" u="none" strike="noStrike" cap="none" normalizeH="0" baseline="0" dirty="0" smtClean="0">
                <a:ln>
                  <a:noFill/>
                </a:ln>
                <a:effectLst/>
                <a:latin typeface="+mj-lt"/>
                <a:ea typeface="Calibri" pitchFamily="34" charset="0"/>
                <a:cs typeface="Times New Roman" pitchFamily="18" charset="0"/>
              </a:rPr>
              <a:t>, показали, что кольца Нептуна намного более непостоянны, чем считалось ранее. Изображения, полученные обсерваторией </a:t>
            </a:r>
            <a:r>
              <a:rPr kumimoji="0" lang="ru-RU" sz="2400" b="0" i="0" u="none" strike="noStrike" cap="none" normalizeH="0" baseline="0" dirty="0" err="1" smtClean="0">
                <a:ln>
                  <a:noFill/>
                </a:ln>
                <a:effectLst/>
                <a:latin typeface="+mj-lt"/>
                <a:ea typeface="Calibri" pitchFamily="34" charset="0"/>
                <a:cs typeface="Times New Roman" pitchFamily="18" charset="0"/>
              </a:rPr>
              <a:t>Кек</a:t>
            </a:r>
            <a:r>
              <a:rPr kumimoji="0" lang="ru-RU" sz="2400" b="0" i="0" u="none" strike="noStrike" cap="none" normalizeH="0" baseline="0" dirty="0" smtClean="0">
                <a:ln>
                  <a:noFill/>
                </a:ln>
                <a:effectLst/>
                <a:latin typeface="+mj-lt"/>
                <a:ea typeface="Calibri" pitchFamily="34" charset="0"/>
                <a:cs typeface="Times New Roman" pitchFamily="18" charset="0"/>
              </a:rPr>
              <a:t> (Гавайские острова) в 2002 и 2003году, показывают значительные перемены по сравнению с изображениями «Вояджера-2». </a:t>
            </a:r>
          </a:p>
          <a:p>
            <a:pPr marL="0" marR="0" lvl="0" indent="449263" algn="l" defTabSz="914400" rtl="0" eaLnBrk="1" fontAlgn="base" latinLnBrk="0" hangingPunct="1">
              <a:lnSpc>
                <a:spcPct val="100000"/>
              </a:lnSpc>
              <a:spcBef>
                <a:spcPct val="0"/>
              </a:spcBef>
              <a:spcAft>
                <a:spcPct val="0"/>
              </a:spcAft>
              <a:buClrTx/>
              <a:buSzTx/>
              <a:buFontTx/>
              <a:buNone/>
              <a:tabLst/>
            </a:pPr>
            <a:r>
              <a:rPr kumimoji="0" lang="ru-RU" sz="2400" b="0" i="0" u="none" strike="noStrike" cap="none" normalizeH="0" baseline="0" dirty="0" smtClean="0">
                <a:ln>
                  <a:noFill/>
                </a:ln>
                <a:effectLst/>
                <a:latin typeface="+mj-lt"/>
                <a:ea typeface="Calibri" pitchFamily="34" charset="0"/>
                <a:cs typeface="Times New Roman" pitchFamily="18" charset="0"/>
              </a:rPr>
              <a:t>В частности, кажется, что дуга «</a:t>
            </a:r>
            <a:r>
              <a:rPr kumimoji="0" lang="ru-RU" sz="2400" b="0" i="0" u="none" strike="noStrike" cap="none" normalizeH="0" baseline="0" dirty="0" err="1" smtClean="0">
                <a:ln>
                  <a:noFill/>
                </a:ln>
                <a:effectLst/>
                <a:latin typeface="+mj-lt"/>
                <a:ea typeface="Calibri" pitchFamily="34" charset="0"/>
                <a:cs typeface="Times New Roman" pitchFamily="18" charset="0"/>
              </a:rPr>
              <a:t>Liberté</a:t>
            </a:r>
            <a:r>
              <a:rPr kumimoji="0" lang="ru-RU" sz="2400" b="0" i="0" u="none" strike="noStrike" cap="none" normalizeH="0" baseline="0" dirty="0" smtClean="0">
                <a:ln>
                  <a:noFill/>
                </a:ln>
                <a:effectLst/>
                <a:latin typeface="+mj-lt"/>
                <a:ea typeface="Calibri" pitchFamily="34" charset="0"/>
                <a:cs typeface="Times New Roman" pitchFamily="18" charset="0"/>
              </a:rPr>
              <a:t>» </a:t>
            </a:r>
            <a:r>
              <a:rPr kumimoji="0" lang="ru-RU" sz="2400" b="1" i="0" u="none" strike="noStrike" cap="none" normalizeH="0" baseline="0" dirty="0" smtClean="0">
                <a:ln>
                  <a:noFill/>
                </a:ln>
                <a:effectLst/>
                <a:latin typeface="+mj-lt"/>
                <a:ea typeface="Calibri" pitchFamily="34" charset="0"/>
                <a:cs typeface="Times New Roman" pitchFamily="18" charset="0"/>
              </a:rPr>
              <a:t>может исчезнуть всего через столетие</a:t>
            </a:r>
            <a:endParaRPr kumimoji="0" lang="ru-RU" sz="2400" b="1" i="0" u="none" strike="noStrike" cap="none" normalizeH="0" baseline="0" dirty="0" smtClean="0">
              <a:ln>
                <a:noFill/>
              </a:ln>
              <a:effectLst/>
              <a:latin typeface="+mj-lt"/>
              <a:cs typeface="Arial" pitchFamily="34" charset="0"/>
            </a:endParaRPr>
          </a:p>
        </p:txBody>
      </p: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https://ours-nature.ru/new_site/img/1600177961/pneptuns1010.jpg"/>
          <p:cNvPicPr>
            <a:picLocks noChangeAspect="1" noChangeArrowheads="1"/>
          </p:cNvPicPr>
          <p:nvPr/>
        </p:nvPicPr>
        <p:blipFill>
          <a:blip r:embed="rId2" cstate="print"/>
          <a:srcRect/>
          <a:stretch>
            <a:fillRect/>
          </a:stretch>
        </p:blipFill>
        <p:spPr bwMode="auto">
          <a:xfrm>
            <a:off x="0" y="-76201"/>
            <a:ext cx="9144000" cy="7239001"/>
          </a:xfrm>
          <a:prstGeom prst="rect">
            <a:avLst/>
          </a:prstGeom>
          <a:noFill/>
        </p:spPr>
      </p:pic>
      <p:sp>
        <p:nvSpPr>
          <p:cNvPr id="2" name="Прямоугольник 1"/>
          <p:cNvSpPr/>
          <p:nvPr/>
        </p:nvSpPr>
        <p:spPr>
          <a:xfrm>
            <a:off x="0" y="0"/>
            <a:ext cx="9144000" cy="990600"/>
          </a:xfrm>
          <a:prstGeom prst="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4400" b="1" dirty="0" smtClean="0">
                <a:solidFill>
                  <a:srgbClr val="C00000"/>
                </a:solidFill>
              </a:rPr>
              <a:t>Магнитное поле Нептуна</a:t>
            </a:r>
            <a:endParaRPr lang="ru-RU" sz="4400" b="1" dirty="0">
              <a:solidFill>
                <a:srgbClr val="C00000"/>
              </a:solidFill>
            </a:endParaRPr>
          </a:p>
        </p:txBody>
      </p:sp>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http://900igr.net/datai/astronomija/Zemlja/0002-001-Samaja-bolshaja-iz-planet-zemnoj-gruppy.jpg"/>
          <p:cNvPicPr>
            <a:picLocks noChangeAspect="1" noChangeArrowheads="1"/>
          </p:cNvPicPr>
          <p:nvPr/>
        </p:nvPicPr>
        <p:blipFill>
          <a:blip r:embed="rId2" cstate="print">
            <a:lum contrast="10000"/>
          </a:blip>
          <a:srcRect l="1755" b="4678"/>
          <a:stretch>
            <a:fillRect/>
          </a:stretch>
        </p:blipFill>
        <p:spPr bwMode="auto">
          <a:xfrm>
            <a:off x="0" y="0"/>
            <a:ext cx="9144000" cy="6858000"/>
          </a:xfrm>
          <a:prstGeom prst="rect">
            <a:avLst/>
          </a:prstGeom>
          <a:noFill/>
          <a:ln w="9525">
            <a:noFill/>
            <a:miter lim="800000"/>
            <a:headEnd/>
            <a:tailEnd/>
          </a:ln>
        </p:spPr>
      </p:pic>
      <p:sp>
        <p:nvSpPr>
          <p:cNvPr id="2" name="Прямоугольник 2"/>
          <p:cNvSpPr>
            <a:spLocks noChangeArrowheads="1"/>
          </p:cNvSpPr>
          <p:nvPr/>
        </p:nvSpPr>
        <p:spPr bwMode="auto">
          <a:xfrm>
            <a:off x="1143000" y="0"/>
            <a:ext cx="6629400" cy="646331"/>
          </a:xfrm>
          <a:prstGeom prst="rect">
            <a:avLst/>
          </a:prstGeom>
          <a:solidFill>
            <a:srgbClr val="FFFF00"/>
          </a:solidFill>
          <a:ln w="9525">
            <a:noFill/>
            <a:miter lim="800000"/>
            <a:headEnd/>
            <a:tailEnd/>
          </a:ln>
        </p:spPr>
        <p:txBody>
          <a:bodyPr wrap="square">
            <a:spAutoFit/>
          </a:bodyPr>
          <a:lstStyle/>
          <a:p>
            <a:pPr algn="ctr"/>
            <a:r>
              <a:rPr lang="ru-RU" altLang="ru-RU" sz="3600" b="1" dirty="0" smtClean="0">
                <a:solidFill>
                  <a:srgbClr val="C00000"/>
                </a:solidFill>
              </a:rPr>
              <a:t>Сообщения или презентации</a:t>
            </a:r>
            <a:endParaRPr lang="ru-RU" altLang="ru-RU" sz="3600" b="1" dirty="0">
              <a:solidFill>
                <a:srgbClr val="C00000"/>
              </a:solidFill>
            </a:endParaRPr>
          </a:p>
        </p:txBody>
      </p:sp>
      <p:sp>
        <p:nvSpPr>
          <p:cNvPr id="3" name="Прямоугольник 2"/>
          <p:cNvSpPr/>
          <p:nvPr/>
        </p:nvSpPr>
        <p:spPr>
          <a:xfrm>
            <a:off x="228600" y="990600"/>
            <a:ext cx="5638800" cy="4343400"/>
          </a:xfrm>
          <a:prstGeom prst="rect">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indent="-342900">
              <a:buAutoNum type="arabicParenR"/>
            </a:pPr>
            <a:r>
              <a:rPr lang="ru-RU" sz="2800" b="1" dirty="0" smtClean="0">
                <a:solidFill>
                  <a:schemeClr val="tx1"/>
                </a:solidFill>
              </a:rPr>
              <a:t>Интересные факты о Меркурии.</a:t>
            </a:r>
          </a:p>
          <a:p>
            <a:pPr marL="342900" indent="-342900">
              <a:buAutoNum type="arabicParenR"/>
            </a:pPr>
            <a:r>
              <a:rPr lang="ru-RU" sz="2800" b="1" dirty="0" smtClean="0">
                <a:solidFill>
                  <a:schemeClr val="tx1"/>
                </a:solidFill>
              </a:rPr>
              <a:t>Интересные факты о Венере.</a:t>
            </a:r>
          </a:p>
          <a:p>
            <a:pPr marL="342900" indent="-342900">
              <a:buAutoNum type="arabicParenR"/>
            </a:pPr>
            <a:r>
              <a:rPr lang="ru-RU" sz="2800" b="1" dirty="0" smtClean="0">
                <a:solidFill>
                  <a:schemeClr val="tx1"/>
                </a:solidFill>
              </a:rPr>
              <a:t>Интересные факты о Земле.</a:t>
            </a:r>
          </a:p>
          <a:p>
            <a:pPr marL="342900" indent="-342900">
              <a:buAutoNum type="arabicParenR"/>
            </a:pPr>
            <a:r>
              <a:rPr lang="ru-RU" sz="2800" b="1" dirty="0" smtClean="0">
                <a:solidFill>
                  <a:schemeClr val="tx1"/>
                </a:solidFill>
              </a:rPr>
              <a:t>Интересные факты о Марсе.</a:t>
            </a:r>
          </a:p>
          <a:p>
            <a:pPr marL="342900" indent="-342900">
              <a:buAutoNum type="arabicParenR"/>
            </a:pPr>
            <a:r>
              <a:rPr lang="ru-RU" sz="2800" b="1" dirty="0" smtClean="0">
                <a:solidFill>
                  <a:schemeClr val="tx1"/>
                </a:solidFill>
              </a:rPr>
              <a:t>Интересные факты о Юпитере.</a:t>
            </a:r>
          </a:p>
          <a:p>
            <a:pPr marL="342900" indent="-342900">
              <a:buAutoNum type="arabicParenR"/>
            </a:pPr>
            <a:r>
              <a:rPr lang="ru-RU" sz="2800" b="1" dirty="0" smtClean="0">
                <a:solidFill>
                  <a:schemeClr val="tx1"/>
                </a:solidFill>
              </a:rPr>
              <a:t>Интересные факты о Уране.</a:t>
            </a:r>
          </a:p>
          <a:p>
            <a:pPr marL="342900" indent="-342900">
              <a:buAutoNum type="arabicParenR"/>
            </a:pPr>
            <a:r>
              <a:rPr lang="ru-RU" sz="2800" b="1" dirty="0" smtClean="0">
                <a:solidFill>
                  <a:schemeClr val="tx1"/>
                </a:solidFill>
              </a:rPr>
              <a:t>Интересные факты о Сатурне.</a:t>
            </a:r>
          </a:p>
          <a:p>
            <a:pPr marL="342900" indent="-342900">
              <a:buAutoNum type="arabicParenR"/>
            </a:pPr>
            <a:r>
              <a:rPr lang="ru-RU" sz="2800" b="1" dirty="0" smtClean="0">
                <a:solidFill>
                  <a:schemeClr val="tx1"/>
                </a:solidFill>
              </a:rPr>
              <a:t>Интересные факты о Нептуне.</a:t>
            </a:r>
            <a:endParaRPr lang="ru-RU" sz="2800" b="1" dirty="0">
              <a:solidFill>
                <a:schemeClr val="tx1"/>
              </a:solidFill>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8" descr="https://im0-tub-ru.yandex.net/i?id=168a987d91eaf2ed2b72b96be932a9b3-l&amp;n=13"/>
          <p:cNvPicPr>
            <a:picLocks noChangeAspect="1" noChangeArrowheads="1"/>
          </p:cNvPicPr>
          <p:nvPr/>
        </p:nvPicPr>
        <p:blipFill>
          <a:blip r:embed="rId2" cstate="print"/>
          <a:srcRect/>
          <a:stretch>
            <a:fillRect/>
          </a:stretch>
        </p:blipFill>
        <p:spPr bwMode="auto">
          <a:xfrm>
            <a:off x="0" y="685800"/>
            <a:ext cx="9235212" cy="6172200"/>
          </a:xfrm>
          <a:prstGeom prst="rect">
            <a:avLst/>
          </a:prstGeom>
          <a:noFill/>
        </p:spPr>
      </p:pic>
      <p:pic>
        <p:nvPicPr>
          <p:cNvPr id="17415" name="Picture 7" descr="https://s00.yaplakal.com/pics/pics_original/1/4/9/13033941.jpg"/>
          <p:cNvPicPr>
            <a:picLocks noChangeAspect="1" noChangeArrowheads="1"/>
          </p:cNvPicPr>
          <p:nvPr/>
        </p:nvPicPr>
        <p:blipFill>
          <a:blip r:embed="rId3" cstate="print"/>
          <a:srcRect/>
          <a:stretch>
            <a:fillRect/>
          </a:stretch>
        </p:blipFill>
        <p:spPr bwMode="auto">
          <a:xfrm>
            <a:off x="0" y="228600"/>
            <a:ext cx="4886325" cy="7239000"/>
          </a:xfrm>
          <a:prstGeom prst="rect">
            <a:avLst/>
          </a:prstGeom>
          <a:noFill/>
        </p:spPr>
      </p:pic>
      <p:sp>
        <p:nvSpPr>
          <p:cNvPr id="17409" name="Rectangle 1"/>
          <p:cNvSpPr>
            <a:spLocks noChangeArrowheads="1"/>
          </p:cNvSpPr>
          <p:nvPr/>
        </p:nvSpPr>
        <p:spPr bwMode="auto">
          <a:xfrm>
            <a:off x="0" y="0"/>
            <a:ext cx="9144000" cy="1200329"/>
          </a:xfrm>
          <a:prstGeom prst="rect">
            <a:avLst/>
          </a:prstGeom>
          <a:solidFill>
            <a:schemeClr val="accent1">
              <a:lumMod val="40000"/>
              <a:lumOff val="60000"/>
            </a:schemeClr>
          </a:solid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lvl="0" indent="449263" fontAlgn="base">
              <a:spcBef>
                <a:spcPct val="0"/>
              </a:spcBef>
              <a:spcAft>
                <a:spcPct val="0"/>
              </a:spcAft>
            </a:pPr>
            <a:r>
              <a:rPr kumimoji="0" lang="ru-RU" sz="24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Самый большого представитель Солнечной системы — </a:t>
            </a:r>
            <a:r>
              <a:rPr kumimoji="0" lang="ru-RU" sz="2400" b="1" i="0" u="sng" strike="noStrike" cap="none" normalizeH="0" baseline="0" dirty="0" smtClean="0">
                <a:ln>
                  <a:noFill/>
                </a:ln>
                <a:solidFill>
                  <a:srgbClr val="C00000"/>
                </a:solidFill>
                <a:effectLst/>
                <a:latin typeface="Arial" pitchFamily="34" charset="0"/>
                <a:ea typeface="Times New Roman" pitchFamily="18" charset="0"/>
                <a:cs typeface="Arial" pitchFamily="34" charset="0"/>
              </a:rPr>
              <a:t>Юпитер</a:t>
            </a:r>
            <a:r>
              <a:rPr kumimoji="0" lang="ru-RU" sz="2400" b="0" i="0" u="sng" strike="noStrike" cap="none" normalizeH="0" baseline="0" dirty="0" smtClean="0">
                <a:ln>
                  <a:noFill/>
                </a:ln>
                <a:solidFill>
                  <a:srgbClr val="C00000"/>
                </a:solidFill>
                <a:effectLst/>
                <a:latin typeface="Arial" pitchFamily="34" charset="0"/>
                <a:ea typeface="Times New Roman" pitchFamily="18" charset="0"/>
                <a:cs typeface="Arial" pitchFamily="34" charset="0"/>
              </a:rPr>
              <a:t>. </a:t>
            </a:r>
            <a:r>
              <a:rPr kumimoji="0" lang="ru-RU" sz="24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Своё название планета получила в честь верховного божества древнеримской мифологии.</a:t>
            </a:r>
            <a:endParaRPr kumimoji="0" lang="ru-RU" sz="2400" b="0" i="0" u="none" strike="noStrike" cap="none" normalizeH="0" baseline="0" dirty="0" smtClean="0">
              <a:ln>
                <a:noFill/>
              </a:ln>
              <a:solidFill>
                <a:schemeClr val="tx1"/>
              </a:solidFill>
              <a:effectLst/>
              <a:latin typeface="Arial" pitchFamily="34" charset="0"/>
              <a:cs typeface="Arial" pitchFamily="34" charset="0"/>
            </a:endParaRPr>
          </a:p>
        </p:txBody>
      </p:sp>
      <p:sp>
        <p:nvSpPr>
          <p:cNvPr id="17411" name="AutoShape 3" descr="https://yandex-images.clstorage.net/WD4Q9K198/2cd1d0qeQZvK/zblviICdxupKQRuD2Xxy1pJxsmVzM8XT18DLA0vu2bD8u2eAjbBiFKJY7BYN0DdljnDFDiTch6fsW_b_WhC_jp0Ymyi0rZef3iAcllltA7ciUQIwd5JgpsbhLjNf7w1lnGjSVIy0pzFXDhxGPdHFlyxBIn2GaiUVq8yCKg_gmpp8_LorYgnVGBhzXxGbTzRH8qPjVnJ3dwDXJtuSaroqA68aVXK-5uYzND854ctE5DRcE4N-xCt3patu0CgMEunZqN-5uhB9x7qJUB_SSG0Vd1Nx8nUyZrRyJQVZAluJmQO-eBWj_qeHoaRM69J6JFcEnHHS7tXLVtUoDIL4D1DKetrP2lpjnNboaiJvMGtddyQzYPNHgaUH0eZXqvErCokjPTj10D22BRFGb3mCCGWGlVwxcg5lmWSXS40xyk3Cucja7RlYEy62mttSzZO6PmZHUwBi9CGWdHCFJUgxeMtKM91Jt6LMBAcxJTyYA_vkVWZe87JO9hnk5Mn80JtOUenJWu3KKEDc51i6ML5CW1zW1WKgAFRx1nVB9cdacinq2RMvGTaAbRQXsXXfKXJZV9SE7IJBLlQ556bqzCNaX0K4G5jMuFowjkb5K0NOYKlPVTXggbJ0sOeFo3TlmOHJONpyvmn1Y96kNFKkXShgCaZHJl1gY23mqCbE6ZxxiL1Dm9t5f-h5ox82uBlRrBOLbmbHg0MilqLVZXN2tSnBO8rKwa1qZkFM1tWTxD24Q8mU1VQeM9MfF8hnt1lN45hMI4gpm1zpmGB9B3nacJxxew51JmNhEYSj5nRj9xVLQ_kKqlLuOBUAn-SFQ-Z8yFM5tbZ0jtGzXjQolNS5bXDKPFJ661lNG4ri_7fZegB-Ykq_VWSDAZAFAFd0kfWnmcJqizjxnvmncR9Xp9Ekz_mCOdQXN1yx8wxVCjT1CazRCu5ia7uK__oaIb8FiwtBjfJYP-S0Q0BBRbKGtHMEVHhhQ"/>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sp>
        <p:nvSpPr>
          <p:cNvPr id="17413" name="AutoShape 5" descr="https://yandex-images.clstorage.net/WD4Q9K198/2cd1d0qeQZvK/zblviICdxupKQRuD2Xxy1pJxsmVzM8XT18DLA0vu2bD8u2eAjbBiFKJY7BYN0DdljnDFDiTch6fsW_b_WhC_jp0Ymyi0rZef3iAcllltA7ciUQIwd5JgpsbhLjNf7w1lnGjSVIy0pzFXDhxGPdHFlyxBIn2GaiUVq8yCKg_gmpp8_LorYgnVGBhzXxGbTzRH8qPjVnJ3dwDXJtuSaroqA68aVXK-5uYzND854ctE5DRcE4N-xCt3patu0CgMEunZqN-5uhB9x7qJUB_SSG0Vd1Nx8nUyZrRyJQVZAluJmQO-eBWj_qeHoaRM69J6JFcEnHHS7tXLVtUoDIL4D1DKetrP2lpjnNboaiJvMGtddyQzYPNHgaUH0eZXqvErCokjPTj10D22BRFGb3mCCGWGlVwxcg5lmWSXS40xyk3Cucja7RlYEy62mttSzZO6PmZHUwBi9CGWdHCFJUgxeMtKM91Jt6LMBAcxJTyYA_vkVWZe87JO9hnk5Mn80JtOUenJWu3KKEDc51i6ML5CW1zW1WKgAFRx1nVB9cdacinq2RMvGTaAbRQXsXXfKXJZV9SE7IJBLlQ556bqzCNaX0K4G5jMuFowjkb5K0NOYKlPVTXggbJ0sOeFo3TlmOHJONpyvmn1Y96kNFKkXShgCaZHJl1gY23mqCbE6ZxxiL1Dm9t5f-h5ox82uBlRrBOLbmbHg0MilqLVZXN2tSnBO8rKwa1qZkFM1tWTxD24Q8mU1VQeM9MfF8hnt1lN45hMI4gpm1zpmGB9B3nacJxxew51JmNhEYSj5nRj9xVLQ_kKqlLuOBUAn-SFQ-Z8yFM5tbZ0jtGzXjQolNS5bXDKPFJ661lNG4ri_7fZegB-Ykq_VWSDAZAFAFd0kfWnmcJqizjxnvmncR9Xp9Ekz_mCOdQXN1yx8wxVCjT1CazRCu5ia7uK__oaIb8FiwtBjfJYP-S0Q0BBRbKGtHMEVHhhQ"/>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pic>
        <p:nvPicPr>
          <p:cNvPr id="17417" name="Picture 9" descr="https://images.stopgame.ru/uploads/images/493154/form/2018/09/28/normal_1538121825.jpg"/>
          <p:cNvPicPr>
            <a:picLocks noChangeAspect="1" noChangeArrowheads="1"/>
          </p:cNvPicPr>
          <p:nvPr/>
        </p:nvPicPr>
        <p:blipFill>
          <a:blip r:embed="rId4" cstate="print"/>
          <a:srcRect/>
          <a:stretch>
            <a:fillRect/>
          </a:stretch>
        </p:blipFill>
        <p:spPr bwMode="auto">
          <a:xfrm>
            <a:off x="4876800" y="1447800"/>
            <a:ext cx="4267200" cy="4791457"/>
          </a:xfrm>
          <a:prstGeom prst="rect">
            <a:avLst/>
          </a:prstGeom>
          <a:noFill/>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5" name="Picture 3" descr="https://o-kosmose.ru/wp-content/uploads/2019/05/001.jpg"/>
          <p:cNvPicPr>
            <a:picLocks noChangeAspect="1" noChangeArrowheads="1"/>
          </p:cNvPicPr>
          <p:nvPr/>
        </p:nvPicPr>
        <p:blipFill>
          <a:blip r:embed="rId2" cstate="print"/>
          <a:srcRect/>
          <a:stretch>
            <a:fillRect/>
          </a:stretch>
        </p:blipFill>
        <p:spPr bwMode="auto">
          <a:xfrm>
            <a:off x="0" y="1242645"/>
            <a:ext cx="9144000" cy="5615355"/>
          </a:xfrm>
          <a:prstGeom prst="rect">
            <a:avLst/>
          </a:prstGeom>
          <a:noFill/>
        </p:spPr>
      </p:pic>
      <p:sp>
        <p:nvSpPr>
          <p:cNvPr id="18433" name="Rectangle 1"/>
          <p:cNvSpPr>
            <a:spLocks noChangeArrowheads="1"/>
          </p:cNvSpPr>
          <p:nvPr/>
        </p:nvSpPr>
        <p:spPr bwMode="auto">
          <a:xfrm>
            <a:off x="0" y="0"/>
            <a:ext cx="9144000" cy="1569660"/>
          </a:xfrm>
          <a:prstGeom prst="rect">
            <a:avLst/>
          </a:prstGeom>
          <a:solidFill>
            <a:schemeClr val="accent1">
              <a:lumMod val="40000"/>
              <a:lumOff val="60000"/>
            </a:schemeClr>
          </a:solid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49263" algn="l" defTabSz="914400" rtl="0" eaLnBrk="1" fontAlgn="base" latinLnBrk="0" hangingPunct="1">
              <a:lnSpc>
                <a:spcPct val="100000"/>
              </a:lnSpc>
              <a:spcBef>
                <a:spcPct val="0"/>
              </a:spcBef>
              <a:spcAft>
                <a:spcPct val="0"/>
              </a:spcAft>
              <a:buClrTx/>
              <a:buSzTx/>
              <a:buFontTx/>
              <a:buNone/>
              <a:tabLst/>
            </a:pPr>
            <a:r>
              <a:rPr kumimoji="0" lang="ru-RU" sz="24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Юпитер как планета известен людям с глубокой древности, поскольку его можно наблюдать с Земли невооружённым глазом (по блеску на ночном небе он уступает только Луне и Венере).</a:t>
            </a:r>
            <a:endParaRPr kumimoji="0" lang="ru-RU" sz="24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68" name="Picture 12"/>
          <p:cNvPicPr>
            <a:picLocks noChangeAspect="1" noChangeArrowheads="1"/>
          </p:cNvPicPr>
          <p:nvPr/>
        </p:nvPicPr>
        <p:blipFill>
          <a:blip r:embed="rId2" cstate="print"/>
          <a:srcRect/>
          <a:stretch>
            <a:fillRect/>
          </a:stretch>
        </p:blipFill>
        <p:spPr bwMode="auto">
          <a:xfrm>
            <a:off x="0" y="304800"/>
            <a:ext cx="9144000" cy="6911340"/>
          </a:xfrm>
          <a:prstGeom prst="rect">
            <a:avLst/>
          </a:prstGeom>
          <a:noFill/>
          <a:ln w="9525">
            <a:noFill/>
            <a:miter lim="800000"/>
            <a:headEnd/>
            <a:tailEnd/>
          </a:ln>
        </p:spPr>
      </p:pic>
      <p:sp>
        <p:nvSpPr>
          <p:cNvPr id="19457" name="Rectangle 1"/>
          <p:cNvSpPr>
            <a:spLocks noChangeArrowheads="1"/>
          </p:cNvSpPr>
          <p:nvPr/>
        </p:nvSpPr>
        <p:spPr bwMode="auto">
          <a:xfrm>
            <a:off x="0" y="0"/>
            <a:ext cx="9144000" cy="1631216"/>
          </a:xfrm>
          <a:prstGeom prst="rect">
            <a:avLst/>
          </a:prstGeom>
          <a:solidFill>
            <a:schemeClr val="accent1">
              <a:lumMod val="40000"/>
              <a:lumOff val="60000"/>
            </a:schemeClr>
          </a:solid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49263" algn="l" defTabSz="914400" rtl="0" eaLnBrk="1" fontAlgn="base" latinLnBrk="0" hangingPunct="1">
              <a:lnSpc>
                <a:spcPct val="100000"/>
              </a:lnSpc>
              <a:spcBef>
                <a:spcPct val="0"/>
              </a:spcBef>
              <a:spcAft>
                <a:spcPct val="0"/>
              </a:spcAft>
              <a:buClrTx/>
              <a:buSzTx/>
              <a:buFontTx/>
              <a:buNone/>
              <a:tabLst/>
            </a:pPr>
            <a:r>
              <a:rPr kumimoji="0" lang="ru-RU" sz="20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Юпитер не зря называют газовым гигантом: средний радиус планеты в </a:t>
            </a:r>
            <a:r>
              <a:rPr kumimoji="0" lang="ru-RU" sz="2000" b="1"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11,2 раза </a:t>
            </a:r>
            <a:r>
              <a:rPr kumimoji="0" lang="ru-RU" sz="20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больше радиуса Земли, и равен 69 911 километрам. </a:t>
            </a:r>
          </a:p>
          <a:p>
            <a:pPr marL="0" marR="0" lvl="0" indent="449263" algn="l" defTabSz="914400" rtl="0" eaLnBrk="1" fontAlgn="base" latinLnBrk="0" hangingPunct="1">
              <a:lnSpc>
                <a:spcPct val="100000"/>
              </a:lnSpc>
              <a:spcBef>
                <a:spcPct val="0"/>
              </a:spcBef>
              <a:spcAft>
                <a:spcPct val="0"/>
              </a:spcAft>
              <a:buClrTx/>
              <a:buSzTx/>
              <a:buFontTx/>
              <a:buNone/>
              <a:tabLst/>
            </a:pPr>
            <a:r>
              <a:rPr kumimoji="0" lang="ru-RU" sz="20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Масса планеты ещё более внушительна — она почти в </a:t>
            </a:r>
            <a:r>
              <a:rPr kumimoji="0" lang="ru-RU" sz="2000" b="1"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2,47 раза </a:t>
            </a:r>
            <a:r>
              <a:rPr kumimoji="0" lang="ru-RU" sz="20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больше массы всех остальных планет Солнечной системы, а массу Земли превосходит в </a:t>
            </a:r>
            <a:r>
              <a:rPr kumimoji="0" lang="ru-RU" sz="2000" b="1"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317,8</a:t>
            </a:r>
            <a:r>
              <a:rPr kumimoji="0" lang="ru-RU" sz="20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 </a:t>
            </a:r>
          </a:p>
        </p:txBody>
      </p:sp>
      <p:sp>
        <p:nvSpPr>
          <p:cNvPr id="19459" name="AutoShape 3" descr="https://yandex-images.clstorage.net/WD4Q9K198/2cd1d0qeQZvK/zblviICdxupKQRuD2Xxy1pJxsmVzM8XT18DLA0vu2bD8u2eAjbBiNBI43AZNsDdljnDFDkTZQsfpC2OPWpW_jq0Ym12x2NfvfiBMllkNBnJCJAcld6IQVgaxPnM_ml01Kd2i1Iy0pzFXDhxGPdHFlyxBIn2GaiUVq8yCKg_gmpp8_LorYgnVGBhzXxGbTzRH8qPjVnJ3dwDXJtuSaroqA68aVXK-5uYzND854ctE5DRcE4N-xCt3patu0CgMEunZqN-5uhB9x7qJUB_SSG0Vd1Nx8nUyZrRyJQVZAluJmQO-eBWj_qeHoaRM69J6JFcEnHHS7tXLVtUoDIL4D1DKetrP2lpjnNboaiJvMGtddyQzYPNHgaUH0eZXqvErCokjPTj10D22BRFGb3mCCGWGlVwxcg5lmWSXS40xyk3Cucja7RlYEy62mttSzZO6PmZHUwBi9CGWdHCFJUgxeMtKM91Jt6LMBAcxJTyYA_vkVWZe87JO9hnk5Mn80JtOUenJWu3KKEDc51i6ML5CW1zW1WKgAFRx1nVB9cdacinq2RMvGTaAbRQXsXXfKXJZV9SE7IJBLlQ556bqzCNaX0K4G5jMuFowjkb5K0NOYKlPVTXggbJ0sOeFo3TlmOHJONpyvmn1Y96kNFKkXShgCaZHJl1gY23mqCbE6ZxxiL1Dm9t5f-h5ox82uBlRrBOLbmbHg0MilqLVZXN2tSnBO8rKwa1qZkFM1tWTxD24Q8mU1VQeM9MfF8hnt1lN45hMI4gpm1zpmGB9B3nacJxxew51JmNhEYSj5nRj9xVLQ_kKqlLuOBUAn-SFQ-Z8yFM5tbZ0jtGzXjQolNS5bXDKPFJ661lNG4ri_7fZegB-Ykq_VWSDAZAFAFd0kfWnmcJqizjxnvmncR9Xp9Ekz_mCOdQXN1yx8wxVCjT1CazRCu5ia7uK__oaIb8FiwtBjfJYP-S0Q0BBRbKGtHMEVHhhQ"/>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sp>
        <p:nvSpPr>
          <p:cNvPr id="19461" name="AutoShape 5" descr="https://yandex-images.clstorage.net/WD4Q9K198/2cd1d0qeQZvK/zblviICdxupKQRuD2Xxy1pJxsmVzM8XT18DLA0vu2bD8u2eAjbBiNBI43AZNsDdljnDFDkTZQsfpC2OPWpW_jq0Ym12x2NfvfiBMllkNBnJCJAcld6IQVgaxPnM_ml01Kd2i1Iy0pzFXDhxGPdHFlyxBIn2GaiUVq8yCKg_gmpp8_LorYgnVGBhzXxGbTzRH8qPjVnJ3dwDXJtuSaroqA68aVXK-5uYzND854ctE5DRcE4N-xCt3patu0CgMEunZqN-5uhB9x7qJUB_SSG0Vd1Nx8nUyZrRyJQVZAluJmQO-eBWj_qeHoaRM69J6JFcEnHHS7tXLVtUoDIL4D1DKetrP2lpjnNboaiJvMGtddyQzYPNHgaUH0eZXqvErCokjPTj10D22BRFGb3mCCGWGlVwxcg5lmWSXS40xyk3Cucja7RlYEy62mttSzZO6PmZHUwBi9CGWdHCFJUgxeMtKM91Jt6LMBAcxJTyYA_vkVWZe87JO9hnk5Mn80JtOUenJWu3KKEDc51i6ML5CW1zW1WKgAFRx1nVB9cdacinq2RMvGTaAbRQXsXXfKXJZV9SE7IJBLlQ556bqzCNaX0K4G5jMuFowjkb5K0NOYKlPVTXggbJ0sOeFo3TlmOHJONpyvmn1Y96kNFKkXShgCaZHJl1gY23mqCbE6ZxxiL1Dm9t5f-h5ox82uBlRrBOLbmbHg0MilqLVZXN2tSnBO8rKwa1qZkFM1tWTxD24Q8mU1VQeM9MfF8hnt1lN45hMI4gpm1zpmGB9B3nacJxxew51JmNhEYSj5nRj9xVLQ_kKqlLuOBUAn-SFQ-Z8yFM5tbZ0jtGzXjQolNS5bXDKPFJ661lNG4ri_7fZegB-Ykq_VWSDAZAFAFd0kfWnmcJqizjxnvmncR9Xp9Ekz_mCOdQXN1yx8wxVCjT1CazRCu5ia7uK__oaIb8FiwtBjfJYP-S0Q0BBRbKGtHMEVHhhQ"/>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sp>
        <p:nvSpPr>
          <p:cNvPr id="19463" name="AutoShape 7" descr="https://yandex-images.clstorage.net/WD4Q9K198/2cd1d0qeQZvK/zblviICdxupKQRuD2Xxy1pJxsmVzM8XT18DLA0vu2bD8u2eAjbBiNBI43AZNsDdljnDFDkTZQsfpC2OPWpW_jq0Ym12x2NfvfiBMllkNBnJCJAcld6IQVgaxPnM_ml01Kd2i1Iy0pzFXDhxGPdHFlyxBIn2GaiUVq8yCKg_gmpp8_LorYgnVGBhzXxGbTzRH8qPjVnJ3dwDXJtuSaroqA68aVXK-5uYzND854ctE5DRcE4N-xCt3patu0CgMEunZqN-5uhB9x7qJUB_SSG0Vd1Nx8nUyZrRyJQVZAluJmQO-eBWj_qeHoaRM69J6JFcEnHHS7tXLVtUoDIL4D1DKetrP2lpjnNboaiJvMGtddyQzYPNHgaUH0eZXqvErCokjPTj10D22BRFGb3mCCGWGlVwxcg5lmWSXS40xyk3Cucja7RlYEy62mttSzZO6PmZHUwBi9CGWdHCFJUgxeMtKM91Jt6LMBAcxJTyYA_vkVWZe87JO9hnk5Mn80JtOUenJWu3KKEDc51i6ML5CW1zW1WKgAFRx1nVB9cdacinq2RMvGTaAbRQXsXXfKXJZV9SE7IJBLlQ556bqzCNaX0K4G5jMuFowjkb5K0NOYKlPVTXggbJ0sOeFo3TlmOHJONpyvmn1Y96kNFKkXShgCaZHJl1gY23mqCbE6ZxxiL1Dm9t5f-h5ox82uBlRrBOLbmbHg0MilqLVZXN2tSnBO8rKwa1qZkFM1tWTxD24Q8mU1VQeM9MfF8hnt1lN45hMI4gpm1zpmGB9B3nacJxxew51JmNhEYSj5nRj9xVLQ_kKqlLuOBUAn-SFQ-Z8yFM5tbZ0jtGzXjQolNS5bXDKPFJ661lNG4ri_7fZegB-Ykq_VWSDAZAFAFd0kfWnmcJqizjxnvmncR9Xp9Ekz_mCOdQXN1yx8wxVCjT1CazRCu5ia7uK__oaIb8FiwtBjfJYP-S0Q0BBRbKGtHMEVHhhQ"/>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sp>
        <p:nvSpPr>
          <p:cNvPr id="19465" name="AutoShape 9" descr="https://yandex-images.clstorage.net/WD4Q9K198/2cd1d0qeQZvK/zblviICdxupKQRuD2Xxy1pJxsmVzM8XT18DLA0vu2bD8u2eAjbBiNBI43AZNsDdljnDFDkTZQsfpC2OPWpW_jq0Ym12x2NfvfiBMllkNBnJCJAcld6IQVgaxPnM_ml01Kd2i1Iy0pzFXDhxGPdHFlyxBIn2GaiUVq8yCKg_gmpp8_LorYgnVGBhzXxGbTzRH8qPjVnJ3dwDXJtuSaroqA68aVXK-5uYzND854ctE5DRcE4N-xCt3patu0CgMEunZqN-5uhB9x7qJUB_SSG0Vd1Nx8nUyZrRyJQVZAluJmQO-eBWj_qeHoaRM69J6JFcEnHHS7tXLVtUoDIL4D1DKetrP2lpjnNboaiJvMGtddyQzYPNHgaUH0eZXqvErCokjPTj10D22BRFGb3mCCGWGlVwxcg5lmWSXS40xyk3Cucja7RlYEy62mttSzZO6PmZHUwBi9CGWdHCFJUgxeMtKM91Jt6LMBAcxJTyYA_vkVWZe87JO9hnk5Mn80JtOUenJWu3KKEDc51i6ML5CW1zW1WKgAFRx1nVB9cdacinq2RMvGTaAbRQXsXXfKXJZV9SE7IJBLlQ556bqzCNaX0K4G5jMuFowjkb5K0NOYKlPVTXggbJ0sOeFo3TlmOHJONpyvmn1Y96kNFKkXShgCaZHJl1gY23mqCbE6ZxxiL1Dm9t5f-h5ox82uBlRrBOLbmbHg0MilqLVZXN2tSnBO8rKwa1qZkFM1tWTxD24Q8mU1VQeM9MfF8hnt1lN45hMI4gpm1zpmGB9B3nacJxxew51JmNhEYSj5nRj9xVLQ_kKqlLuOBUAn-SFQ-Z8yFM5tbZ0jtGzXjQolNS5bXDKPFJ661lNG4ri_7fZegB-Ykq_VWSDAZAFAFd0kfWnmcJqizjxnvmncR9Xp9Ekz_mCOdQXN1yx8wxVCjT1CazRCu5ia7uK__oaIb8FiwtBjfJYP-S0Q0BBRbKGtHMEVHhhQ"/>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sp>
        <p:nvSpPr>
          <p:cNvPr id="19467" name="AutoShape 11" descr="https://yandex-images.clstorage.net/WD4Q9K198/2cd1d0qeQZvK/zblviICdxupKQRuD2Xxy1pJxsmVzM8XT18DLA0vu2bD8u2eAjbBiNBI43AZNsDdljnDFDkTZQsfpC2OPWpW_jq0Ym12x2NfvfiBMllkNBnJCJAcld6IQVgaxPnM_ml01Kd2i1Iy0pzFXDhxGPdHFlyxBIn2GaiUVq8yCKg_gmpp8_LorYgnVGBhzXxGbTzRH8qPjVnJ3dwDXJtuSaroqA68aVXK-5uYzND854ctE5DRcE4N-xCt3patu0CgMEunZqN-5uhB9x7qJUB_SSG0Vd1Nx8nUyZrRyJQVZAluJmQO-eBWj_qeHoaRM69J6JFcEnHHS7tXLVtUoDIL4D1DKetrP2lpjnNboaiJvMGtddyQzYPNHgaUH0eZXqvErCokjPTj10D22BRFGb3mCCGWGlVwxcg5lmWSXS40xyk3Cucja7RlYEy62mttSzZO6PmZHUwBi9CGWdHCFJUgxeMtKM91Jt6LMBAcxJTyYA_vkVWZe87JO9hnk5Mn80JtOUenJWu3KKEDc51i6ML5CW1zW1WKgAFRx1nVB9cdacinq2RMvGTaAbRQXsXXfKXJZV9SE7IJBLlQ556bqzCNaX0K4G5jMuFowjkb5K0NOYKlPVTXggbJ0sOeFo3TlmOHJONpyvmn1Y96kNFKkXShgCaZHJl1gY23mqCbE6ZxxiL1Dm9t5f-h5ox82uBlRrBOLbmbHg0MilqLVZXN2tSnBO8rKwa1qZkFM1tWTxD24Q8mU1VQeM9MfF8hnt1lN45hMI4gpm1zpmGB9B3nacJxxew51JmNhEYSj5nRj9xVLQ_kKqlLuOBUAn-SFQ-Z8yFM5tbZ0jtGzXjQolNS5bXDKPFJ661lNG4ri_7fZegB-Ykq_VWSDAZAFAFd0kfWnmcJqizjxnvmncR9Xp9Ekz_mCOdQXN1yx8wxVCjT1CazRCu5ia7uK__oaIb8FiwtBjfJYP-S0Q0BBRbKGtHMEVHhhQ"/>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rnd" cmpd="sng" algn="ctr">
          <a:solidFill>
            <a:schemeClr val="phClr">
              <a:shade val="95000"/>
              <a:satMod val="105000"/>
            </a:schemeClr>
          </a:solidFill>
          <a:prstDash val="solid"/>
        </a:ln>
        <a:ln w="25400" cap="rnd" cmpd="sng" algn="ctr">
          <a:solidFill>
            <a:schemeClr val="phClr"/>
          </a:solidFill>
          <a:prstDash val="solid"/>
        </a:ln>
        <a:ln w="38100" cap="rnd" cmpd="sng" algn="ctr">
          <a:solidFill>
            <a:schemeClr val="phClr"/>
          </a:solidFill>
          <a:prstDash val="solid"/>
        </a:ln>
      </a:lnStyleLst>
      <a:effectStyleLst>
        <a:effectStyle>
          <a:effectLst>
            <a:outerShdw blurRad="40000" dist="20000" dir="5400000">
              <a:srgbClr val="000000">
                <a:alpha val="38000"/>
              </a:srgbClr>
            </a:outerShdw>
          </a:effectLst>
        </a:effectStyle>
        <a:effectStyle>
          <a:effectLst>
            <a:outerShdw blurRad="40000" dist="23000" dir="5400000">
              <a:srgbClr val="000000">
                <a:alpha val="35000"/>
              </a:srgbClr>
            </a:outerShdw>
          </a:effectLst>
        </a:effectStyle>
        <a:effectStyle>
          <a:effectLst>
            <a:outerShdw blurRad="40000" dist="23000" dir="540000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100000" t="-60000" r="100000" b="200000"/>
          </a:path>
        </a:gradFill>
        <a:gradFill rotWithShape="1">
          <a:gsLst>
            <a:gs pos="0">
              <a:schemeClr val="phClr">
                <a:tint val="80000"/>
                <a:satMod val="300000"/>
              </a:schemeClr>
            </a:gs>
            <a:gs pos="100000">
              <a:schemeClr val="phClr">
                <a:shade val="30000"/>
                <a:satMod val="200000"/>
              </a:schemeClr>
            </a:gs>
          </a:gsLst>
          <a:path path="circle">
            <a:fillToRect l="100000" t="100000" r="100000" b="100000"/>
          </a:path>
        </a:grad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2819</TotalTime>
  <Words>1320</Words>
  <Application>Microsoft Office PowerPoint</Application>
  <PresentationFormat>Экран (4:3)</PresentationFormat>
  <Paragraphs>103</Paragraphs>
  <Slides>67</Slides>
  <Notes>0</Notes>
  <HiddenSlides>0</HiddenSlides>
  <MMClips>0</MMClips>
  <ScaleCrop>false</ScaleCrop>
  <HeadingPairs>
    <vt:vector size="4" baseType="variant">
      <vt:variant>
        <vt:lpstr>Тема</vt:lpstr>
      </vt:variant>
      <vt:variant>
        <vt:i4>2</vt:i4>
      </vt:variant>
      <vt:variant>
        <vt:lpstr>Заголовки слайдов</vt:lpstr>
      </vt:variant>
      <vt:variant>
        <vt:i4>67</vt:i4>
      </vt:variant>
    </vt:vector>
  </HeadingPairs>
  <TitlesOfParts>
    <vt:vector size="69" baseType="lpstr">
      <vt:lpstr>Office Theme</vt:lpstr>
      <vt:lpstr>Тема Office</vt:lpstr>
      <vt:lpstr>Слайд 1</vt:lpstr>
      <vt:lpstr>Слайд 2</vt:lpstr>
      <vt:lpstr>Слайд 3</vt:lpstr>
      <vt:lpstr>Газовые гиганты</vt:lpstr>
      <vt:lpstr>Слайд 5</vt:lpstr>
      <vt:lpstr>Слайд 6</vt:lpstr>
      <vt:lpstr>Слайд 7</vt:lpstr>
      <vt:lpstr>Слайд 8</vt:lpstr>
      <vt:lpstr>Слайд 9</vt:lpstr>
      <vt:lpstr>Слайд 10</vt:lpstr>
      <vt:lpstr>Слайд 11</vt:lpstr>
      <vt:lpstr>Слайд 12</vt:lpstr>
      <vt:lpstr>Слайд 13</vt:lpstr>
      <vt:lpstr>Слайд 14</vt:lpstr>
      <vt:lpstr>Слайд 15</vt:lpstr>
      <vt:lpstr>Слайд 16</vt:lpstr>
      <vt:lpstr>Слайд 17</vt:lpstr>
      <vt:lpstr>Слайд 18</vt:lpstr>
      <vt:lpstr>Слайд 19</vt:lpstr>
      <vt:lpstr>Слайд 20</vt:lpstr>
      <vt:lpstr>Слайд 21</vt:lpstr>
      <vt:lpstr>Слайд 22</vt:lpstr>
      <vt:lpstr>Слайд 23</vt:lpstr>
      <vt:lpstr>Слайд 24</vt:lpstr>
      <vt:lpstr>Слайд 25</vt:lpstr>
      <vt:lpstr>Слайд 26</vt:lpstr>
      <vt:lpstr>Слайд 27</vt:lpstr>
      <vt:lpstr>Слайд 28</vt:lpstr>
      <vt:lpstr>Слайд 29</vt:lpstr>
      <vt:lpstr>Слайд 30</vt:lpstr>
      <vt:lpstr>Слайд 31</vt:lpstr>
      <vt:lpstr>Слайд 32</vt:lpstr>
      <vt:lpstr>Слайд 33</vt:lpstr>
      <vt:lpstr>Слайд 34</vt:lpstr>
      <vt:lpstr>Слайд 35</vt:lpstr>
      <vt:lpstr>Слайд 36</vt:lpstr>
      <vt:lpstr>Слайд 37</vt:lpstr>
      <vt:lpstr>Слайд 38</vt:lpstr>
      <vt:lpstr>Слайд 39</vt:lpstr>
      <vt:lpstr>Слайд 40</vt:lpstr>
      <vt:lpstr>Слайд 41</vt:lpstr>
      <vt:lpstr>Слайд 42</vt:lpstr>
      <vt:lpstr>Слайд 43</vt:lpstr>
      <vt:lpstr>Слайд 44</vt:lpstr>
      <vt:lpstr>Слайд 45</vt:lpstr>
      <vt:lpstr>Слайд 46</vt:lpstr>
      <vt:lpstr>Слайд 47</vt:lpstr>
      <vt:lpstr>Слайд 48</vt:lpstr>
      <vt:lpstr>Слайд 49</vt:lpstr>
      <vt:lpstr>Слайд 50</vt:lpstr>
      <vt:lpstr>Слайд 51</vt:lpstr>
      <vt:lpstr>Слайд 52</vt:lpstr>
      <vt:lpstr>Слайд 53</vt:lpstr>
      <vt:lpstr>Слайд 54</vt:lpstr>
      <vt:lpstr>Слайд 55</vt:lpstr>
      <vt:lpstr>Слайд 56</vt:lpstr>
      <vt:lpstr>Слайд 57</vt:lpstr>
      <vt:lpstr>Слайд 58</vt:lpstr>
      <vt:lpstr>Слайд 59</vt:lpstr>
      <vt:lpstr>Слайд 60</vt:lpstr>
      <vt:lpstr>Слайд 61</vt:lpstr>
      <vt:lpstr>Слайд 62</vt:lpstr>
      <vt:lpstr>Слайд 63</vt:lpstr>
      <vt:lpstr>Слайд 64</vt:lpstr>
      <vt:lpstr>Слайд 65</vt:lpstr>
      <vt:lpstr>Слайд 66</vt:lpstr>
      <vt:lpstr>Слайд 67</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Евгений</dc:creator>
  <cp:lastModifiedBy>Владелец</cp:lastModifiedBy>
  <cp:revision>15</cp:revision>
  <dcterms:created xsi:type="dcterms:W3CDTF">2021-05-03T14:16:10Z</dcterms:created>
  <dcterms:modified xsi:type="dcterms:W3CDTF">2021-05-24T19:12:09Z</dcterms:modified>
</cp:coreProperties>
</file>