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307" r:id="rId5"/>
    <p:sldId id="259" r:id="rId6"/>
    <p:sldId id="290" r:id="rId7"/>
    <p:sldId id="260" r:id="rId8"/>
    <p:sldId id="291" r:id="rId9"/>
    <p:sldId id="293" r:id="rId10"/>
    <p:sldId id="296" r:id="rId11"/>
    <p:sldId id="313" r:id="rId12"/>
    <p:sldId id="261" r:id="rId13"/>
    <p:sldId id="292" r:id="rId14"/>
    <p:sldId id="262" r:id="rId15"/>
    <p:sldId id="295" r:id="rId16"/>
    <p:sldId id="294" r:id="rId17"/>
    <p:sldId id="263" r:id="rId18"/>
    <p:sldId id="264" r:id="rId19"/>
    <p:sldId id="297" r:id="rId20"/>
    <p:sldId id="265" r:id="rId21"/>
    <p:sldId id="266" r:id="rId22"/>
    <p:sldId id="267" r:id="rId23"/>
    <p:sldId id="268" r:id="rId24"/>
    <p:sldId id="269" r:id="rId25"/>
    <p:sldId id="300" r:id="rId26"/>
    <p:sldId id="299" r:id="rId27"/>
    <p:sldId id="298" r:id="rId28"/>
    <p:sldId id="301" r:id="rId29"/>
    <p:sldId id="270" r:id="rId30"/>
    <p:sldId id="302" r:id="rId31"/>
    <p:sldId id="271" r:id="rId32"/>
    <p:sldId id="303" r:id="rId33"/>
    <p:sldId id="304" r:id="rId34"/>
    <p:sldId id="305" r:id="rId35"/>
    <p:sldId id="306" r:id="rId36"/>
    <p:sldId id="272" r:id="rId37"/>
    <p:sldId id="273" r:id="rId38"/>
    <p:sldId id="274" r:id="rId39"/>
    <p:sldId id="275" r:id="rId40"/>
    <p:sldId id="276" r:id="rId41"/>
    <p:sldId id="277" r:id="rId42"/>
    <p:sldId id="278" r:id="rId43"/>
    <p:sldId id="279" r:id="rId44"/>
    <p:sldId id="308" r:id="rId45"/>
    <p:sldId id="280" r:id="rId46"/>
    <p:sldId id="281" r:id="rId47"/>
    <p:sldId id="282" r:id="rId48"/>
    <p:sldId id="309" r:id="rId49"/>
    <p:sldId id="283" r:id="rId50"/>
    <p:sldId id="284" r:id="rId51"/>
    <p:sldId id="285" r:id="rId52"/>
    <p:sldId id="286" r:id="rId53"/>
    <p:sldId id="287" r:id="rId54"/>
    <p:sldId id="288" r:id="rId55"/>
    <p:sldId id="289" r:id="rId56"/>
    <p:sldId id="311" r:id="rId57"/>
    <p:sldId id="312" r:id="rId58"/>
    <p:sldId id="310" r:id="rId59"/>
    <p:sldId id="317" r:id="rId60"/>
    <p:sldId id="316" r:id="rId61"/>
    <p:sldId id="318" r:id="rId62"/>
    <p:sldId id="319" r:id="rId63"/>
    <p:sldId id="320" r:id="rId64"/>
    <p:sldId id="314" r:id="rId65"/>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49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6/11/2023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6/11/2023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6/11/2023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6/11/2023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AF463A-BC7C-46EE-9F1E-7F377CCA4891}" type="datetimeFigureOut">
              <a:rPr lang="en-US" smtClean="0"/>
              <a:pPr/>
              <a:t>6/11/2023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AF463A-BC7C-46EE-9F1E-7F377CCA4891}" type="datetimeFigureOut">
              <a:rPr lang="en-US" smtClean="0"/>
              <a:pPr/>
              <a:t>6/11/2023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AF463A-BC7C-46EE-9F1E-7F377CCA4891}" type="datetimeFigureOut">
              <a:rPr lang="en-US" smtClean="0"/>
              <a:pPr/>
              <a:t>6/11/2023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AF463A-BC7C-46EE-9F1E-7F377CCA4891}" type="datetimeFigureOut">
              <a:rPr lang="en-US" smtClean="0"/>
              <a:pPr/>
              <a:t>6/11/2023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F463A-BC7C-46EE-9F1E-7F377CCA4891}" type="datetimeFigureOut">
              <a:rPr lang="en-US" smtClean="0"/>
              <a:pPr/>
              <a:t>6/11/2023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6/11/2023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6/11/2023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pPr/>
              <a:t>6/11/2023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latinLnBrk="0">
        <a:spcBef>
          <a:spcPct val="0"/>
        </a:spcBef>
        <a:buNone/>
        <a:defRPr sz="4400" kern="1200">
          <a:solidFill>
            <a:schemeClr val="tx1"/>
          </a:solidFill>
          <a:latin typeface="+mj-lt"/>
          <a:ea typeface="+mj-ea"/>
          <a:cs typeface="+mj-cs"/>
        </a:defRPr>
      </a:lvl1pPr>
    </p:titleStyle>
    <p:bodyStyle>
      <a:lvl1pPr marL="342900" indent="-342900" algn="l" defTabSz="914400" rtl="0" latinLnBrk="0">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latinLnBrk="0">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latinLnBrk="0">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latinLnBrk="0">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latinLnBrk="0">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latinLnBrk="0">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latinLnBrk="0">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latinLnBrk="0">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latinLnBrk="0">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kosmosgid.ru/planety/zemlya/atmosfera-zemli"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https://ru.wikipedia.org/wiki/(5335)_%D0%94%D0%B0%D0%BC%D0%BE%D0%BA%D0%BB" TargetMode="External"/><Relationship Id="rId2" Type="http://schemas.openxmlformats.org/officeDocument/2006/relationships/hyperlink" Target="https://ru.wikipedia.org/wiki/%D0%9A%D0%BE%D0%BC%D0%B0_(%D0%BA%D0%BE%D0%BC%D0%B5%D1%82%D0%B0)" TargetMode="External"/><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6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s://avatars.mds.yandex.net/get-zen_doc/127081/pub_5b7643d0c8693100a9cdc320_5b7643f0581d1a00a8303a88/scale_1200"/>
          <p:cNvPicPr>
            <a:picLocks noChangeAspect="1" noChangeArrowheads="1"/>
          </p:cNvPicPr>
          <p:nvPr/>
        </p:nvPicPr>
        <p:blipFill>
          <a:blip r:embed="rId2" cstate="print"/>
          <a:srcRect/>
          <a:stretch>
            <a:fillRect/>
          </a:stretch>
        </p:blipFill>
        <p:spPr bwMode="auto">
          <a:xfrm>
            <a:off x="0" y="-561975"/>
            <a:ext cx="9144000" cy="7419975"/>
          </a:xfrm>
          <a:prstGeom prst="rect">
            <a:avLst/>
          </a:prstGeom>
          <a:noFill/>
        </p:spPr>
      </p:pic>
      <p:sp>
        <p:nvSpPr>
          <p:cNvPr id="2" name="Прямоугольник 1"/>
          <p:cNvSpPr/>
          <p:nvPr/>
        </p:nvSpPr>
        <p:spPr>
          <a:xfrm>
            <a:off x="762000" y="2667000"/>
            <a:ext cx="7772400" cy="584775"/>
          </a:xfrm>
          <a:prstGeom prst="rect">
            <a:avLst/>
          </a:prstGeom>
          <a:solidFill>
            <a:srgbClr val="FFFF00"/>
          </a:solidFill>
        </p:spPr>
        <p:txBody>
          <a:bodyPr wrap="square">
            <a:spAutoFit/>
          </a:bodyPr>
          <a:lstStyle/>
          <a:p>
            <a:pPr algn="ctr"/>
            <a:r>
              <a:rPr lang="ru-RU" sz="3200" b="1" dirty="0" smtClean="0">
                <a:solidFill>
                  <a:srgbClr val="C00000"/>
                </a:solidFill>
              </a:rPr>
              <a:t>Тема: «Малые тела Солнечной системы».</a:t>
            </a:r>
            <a:endParaRPr lang="ru-RU" sz="3200" dirty="0">
              <a:solidFill>
                <a:srgbClr val="C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938992"/>
          </a:xfrm>
          <a:prstGeom prst="rect">
            <a:avLst/>
          </a:prstGeom>
          <a:solidFill>
            <a:schemeClr val="tx2">
              <a:lumMod val="20000"/>
              <a:lumOff val="80000"/>
            </a:schemeClr>
          </a:solidFill>
        </p:spPr>
        <p:txBody>
          <a:bodyPr wrap="square">
            <a:spAutoFit/>
          </a:bodyPr>
          <a:lstStyle/>
          <a:p>
            <a:r>
              <a:rPr lang="ru-RU" sz="2400" dirty="0" smtClean="0"/>
              <a:t>	По одной из гипотез астероиды представляют собой остатки некогда существовавшего множества </a:t>
            </a:r>
            <a:r>
              <a:rPr lang="ru-RU" sz="2400" dirty="0" err="1" smtClean="0"/>
              <a:t>планетезималей</a:t>
            </a:r>
            <a:r>
              <a:rPr lang="ru-RU" sz="2400" dirty="0" smtClean="0"/>
              <a:t>. Процесс формирования их в планету был когда-то приостановлен из-за возмущений со стороны быстро вращающегося гиганта Юпитера. </a:t>
            </a:r>
          </a:p>
          <a:p>
            <a:r>
              <a:rPr lang="ru-RU" sz="2400" dirty="0" smtClean="0"/>
              <a:t>	</a:t>
            </a:r>
            <a:endParaRPr lang="ru-RU" sz="2400" dirty="0"/>
          </a:p>
        </p:txBody>
      </p:sp>
      <p:pic>
        <p:nvPicPr>
          <p:cNvPr id="46084" name="Picture 4" descr="https://avatars.mds.yandex.net/get-zen_doc/96506/pub_6144b0c560d6b95713727708_6144c94b5ad07405c815f8f5/scale_1200"/>
          <p:cNvPicPr>
            <a:picLocks noChangeAspect="1" noChangeArrowheads="1"/>
          </p:cNvPicPr>
          <p:nvPr/>
        </p:nvPicPr>
        <p:blipFill>
          <a:blip r:embed="rId2" cstate="print"/>
          <a:srcRect/>
          <a:stretch>
            <a:fillRect/>
          </a:stretch>
        </p:blipFill>
        <p:spPr bwMode="auto">
          <a:xfrm>
            <a:off x="0" y="1714500"/>
            <a:ext cx="9144000" cy="514350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692771"/>
          </a:xfrm>
          <a:prstGeom prst="rect">
            <a:avLst/>
          </a:prstGeom>
          <a:solidFill>
            <a:schemeClr val="accent1">
              <a:lumMod val="20000"/>
              <a:lumOff val="80000"/>
            </a:schemeClr>
          </a:solidFill>
        </p:spPr>
        <p:txBody>
          <a:bodyPr wrap="square">
            <a:spAutoFit/>
          </a:bodyPr>
          <a:lstStyle/>
          <a:p>
            <a:r>
              <a:rPr lang="ru-RU" sz="2400" dirty="0" smtClean="0"/>
              <a:t>	</a:t>
            </a:r>
            <a:r>
              <a:rPr lang="ru-RU" sz="2000" dirty="0" smtClean="0"/>
              <a:t>В результате этого объединение вещества сменилось на дробление. Возмущения планет-гигантов изменяют орбиты астероидов, заставляя их сталкиваться друг с другом, с планетами и их спутниками. </a:t>
            </a:r>
          </a:p>
          <a:p>
            <a:r>
              <a:rPr lang="ru-RU" sz="2000" dirty="0" smtClean="0"/>
              <a:t>	По другой версии предполагается, что астероиды возникли в результате разрушения гипотетической планеты, находящейся между Марсом и Юпитером.</a:t>
            </a:r>
            <a:endParaRPr lang="ru-RU" sz="2000" dirty="0"/>
          </a:p>
        </p:txBody>
      </p:sp>
      <p:pic>
        <p:nvPicPr>
          <p:cNvPr id="3" name="Picture 2" descr="https://avatars.mds.yandex.net/get-zen_doc/1590219/pub_5fd8ffabb11a4f02b7a208fb_5fd9fed746486a6770b0826c/scale_1200"/>
          <p:cNvPicPr>
            <a:picLocks noChangeAspect="1" noChangeArrowheads="1"/>
          </p:cNvPicPr>
          <p:nvPr/>
        </p:nvPicPr>
        <p:blipFill>
          <a:blip r:embed="rId2" cstate="print"/>
          <a:srcRect/>
          <a:stretch>
            <a:fillRect/>
          </a:stretch>
        </p:blipFill>
        <p:spPr bwMode="auto">
          <a:xfrm>
            <a:off x="0" y="1676400"/>
            <a:ext cx="9144000" cy="54102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top5-top10.ru/wp-content/uploads/2020/03/%D0%AE%D0%BD%D0%BE%D0%BD%D0%B0-d23392-%D0%BA%D0%BC.jpg"/>
          <p:cNvPicPr>
            <a:picLocks noChangeAspect="1" noChangeArrowheads="1"/>
          </p:cNvPicPr>
          <p:nvPr/>
        </p:nvPicPr>
        <p:blipFill>
          <a:blip r:embed="rId2" cstate="print"/>
          <a:srcRect/>
          <a:stretch>
            <a:fillRect/>
          </a:stretch>
        </p:blipFill>
        <p:spPr bwMode="auto">
          <a:xfrm>
            <a:off x="0" y="509587"/>
            <a:ext cx="9525000" cy="6348413"/>
          </a:xfrm>
          <a:prstGeom prst="rect">
            <a:avLst/>
          </a:prstGeom>
          <a:noFill/>
        </p:spPr>
      </p:pic>
      <p:sp>
        <p:nvSpPr>
          <p:cNvPr id="18433" name="Rectangle 1"/>
          <p:cNvSpPr>
            <a:spLocks noChangeArrowheads="1"/>
          </p:cNvSpPr>
          <p:nvPr/>
        </p:nvSpPr>
        <p:spPr bwMode="auto">
          <a:xfrm>
            <a:off x="0" y="0"/>
            <a:ext cx="9144000" cy="1200329"/>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228600" fontAlgn="base">
              <a:spcBef>
                <a:spcPct val="0"/>
              </a:spcBef>
              <a:spcAft>
                <a:spcPct val="0"/>
              </a:spcAf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Данное предположение начало подтверждаться, когда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 сентября 1804 года Карл </a:t>
            </a:r>
            <a:r>
              <a:rPr kumimoji="0" lang="ru-RU" sz="24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Хардинг</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обнаружил третью малую планету — </a:t>
            </a:r>
            <a:r>
              <a:rPr kumimoji="0" lang="ru-RU" sz="24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Юнону</a:t>
            </a:r>
            <a:r>
              <a:rPr kumimoji="0" lang="ru-RU" sz="2400" b="1" i="0" u="none" strike="noStrike" cap="none" normalizeH="0" baseline="0" dirty="0" smtClean="0">
                <a:ln>
                  <a:noFill/>
                </a:ln>
                <a:effectLst/>
                <a:latin typeface="Arial" pitchFamily="34" charset="0"/>
                <a:ea typeface="Times New Roman" pitchFamily="18" charset="0"/>
                <a:cs typeface="Arial" pitchFamily="34" charset="0"/>
              </a:rPr>
              <a:t>(</a:t>
            </a:r>
            <a:r>
              <a:rPr lang="en-US" sz="2400" b="1" dirty="0" smtClean="0"/>
              <a:t>d=233,92 </a:t>
            </a:r>
            <a:r>
              <a:rPr lang="ru-RU" sz="2400" b="1" dirty="0" smtClean="0"/>
              <a:t>км)</a:t>
            </a:r>
            <a:r>
              <a:rPr kumimoji="0" lang="ru-RU" sz="24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endParaRPr kumimoji="0" lang="ru-RU" sz="2400" b="0" i="0" u="none" strike="noStrike" cap="none" normalizeH="0" baseline="0" dirty="0" smtClean="0">
              <a:ln>
                <a:noFill/>
              </a:ln>
              <a:solidFill>
                <a:srgbClr val="C00000"/>
              </a:solidFill>
              <a:effectLst/>
              <a:latin typeface="Arial" pitchFamily="34" charset="0"/>
              <a:cs typeface="Arial" pitchFamily="34" charset="0"/>
            </a:endParaRPr>
          </a:p>
        </p:txBody>
      </p:sp>
      <p:sp>
        <p:nvSpPr>
          <p:cNvPr id="4" name="Прямоугольник 3"/>
          <p:cNvSpPr/>
          <p:nvPr/>
        </p:nvSpPr>
        <p:spPr>
          <a:xfrm>
            <a:off x="0" y="1219200"/>
            <a:ext cx="3352800" cy="563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t>Юнона, благодаря своим отражающим свойствам, была открыта в числе первых. Вначале ее считали полноценной планетой, но уже спустя век статус Юноны понизили до астероида. Это небесное тело делает оборот вокруг Солнца за 4 года, причем еще в момент открытия Юноны его орбита выглядела несколько иначе. Но примерно 80 лет назад астероид изменил траекторию движения из-за влияния другого неустановленного небесного тела.</a:t>
            </a:r>
            <a:endParaRPr lang="ru-RU"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200329"/>
          </a:xfrm>
          <a:prstGeom prst="rect">
            <a:avLst/>
          </a:prstGeom>
          <a:solidFill>
            <a:schemeClr val="tx2">
              <a:lumMod val="20000"/>
              <a:lumOff val="80000"/>
            </a:schemeClr>
          </a:solidFill>
        </p:spPr>
        <p:txBody>
          <a:bodyPr wrap="square">
            <a:spAutoFit/>
          </a:bodyPr>
          <a:lstStyle/>
          <a:p>
            <a:r>
              <a:rPr lang="ru-RU" sz="2400" dirty="0" smtClean="0">
                <a:solidFill>
                  <a:srgbClr val="000000"/>
                </a:solidFill>
                <a:latin typeface="Arial" pitchFamily="34" charset="0"/>
                <a:ea typeface="Times New Roman" pitchFamily="18" charset="0"/>
                <a:cs typeface="Arial" pitchFamily="34" charset="0"/>
              </a:rPr>
              <a:t>	А </a:t>
            </a:r>
            <a:r>
              <a:rPr lang="ru-RU" sz="2400" b="1" dirty="0" smtClean="0">
                <a:solidFill>
                  <a:srgbClr val="000000"/>
                </a:solidFill>
                <a:latin typeface="Arial" pitchFamily="34" charset="0"/>
                <a:ea typeface="Times New Roman" pitchFamily="18" charset="0"/>
                <a:cs typeface="Arial" pitchFamily="34" charset="0"/>
              </a:rPr>
              <a:t>29 марта 1807 года </a:t>
            </a:r>
            <a:r>
              <a:rPr lang="ru-RU" sz="2400" dirty="0" smtClean="0">
                <a:solidFill>
                  <a:srgbClr val="000000"/>
                </a:solidFill>
                <a:latin typeface="Arial" pitchFamily="34" charset="0"/>
                <a:ea typeface="Times New Roman" pitchFamily="18" charset="0"/>
                <a:cs typeface="Arial" pitchFamily="34" charset="0"/>
              </a:rPr>
              <a:t>была обнаружена ещё одна малая планета — </a:t>
            </a:r>
            <a:r>
              <a:rPr lang="ru-RU" sz="2400" b="1" dirty="0" smtClean="0">
                <a:solidFill>
                  <a:srgbClr val="000000"/>
                </a:solidFill>
                <a:latin typeface="Arial" pitchFamily="34" charset="0"/>
                <a:ea typeface="Times New Roman" pitchFamily="18" charset="0"/>
                <a:cs typeface="Arial" pitchFamily="34" charset="0"/>
              </a:rPr>
              <a:t>Веста (</a:t>
            </a:r>
            <a:r>
              <a:rPr lang="en-US" sz="2400" b="1" dirty="0" smtClean="0"/>
              <a:t>d=525,4 </a:t>
            </a:r>
            <a:r>
              <a:rPr lang="ru-RU" sz="2400" b="1" dirty="0" smtClean="0"/>
              <a:t>км)</a:t>
            </a:r>
            <a:r>
              <a:rPr lang="ru-RU" sz="2400" b="1" dirty="0" smtClean="0">
                <a:solidFill>
                  <a:srgbClr val="000000"/>
                </a:solidFill>
                <a:latin typeface="Arial" pitchFamily="34" charset="0"/>
                <a:ea typeface="Times New Roman" pitchFamily="18" charset="0"/>
                <a:cs typeface="Arial" pitchFamily="34" charset="0"/>
              </a:rPr>
              <a:t>.</a:t>
            </a:r>
          </a:p>
          <a:p>
            <a:endParaRPr lang="ru-RU" sz="2400" dirty="0"/>
          </a:p>
        </p:txBody>
      </p:sp>
      <p:pic>
        <p:nvPicPr>
          <p:cNvPr id="51202" name="Picture 2" descr="http://top5-top10.ru/wp-content/uploads/2020/03/%D0%92%D0%B5%D1%81%D1%82%D0%B0-d5254-%D0%BA%D0%BC-696x609.jpg"/>
          <p:cNvPicPr>
            <a:picLocks noChangeAspect="1" noChangeArrowheads="1"/>
          </p:cNvPicPr>
          <p:nvPr/>
        </p:nvPicPr>
        <p:blipFill>
          <a:blip r:embed="rId2" cstate="print"/>
          <a:srcRect/>
          <a:stretch>
            <a:fillRect/>
          </a:stretch>
        </p:blipFill>
        <p:spPr bwMode="auto">
          <a:xfrm>
            <a:off x="2514600" y="1057275"/>
            <a:ext cx="6629400" cy="5800725"/>
          </a:xfrm>
          <a:prstGeom prst="rect">
            <a:avLst/>
          </a:prstGeom>
          <a:noFill/>
        </p:spPr>
      </p:pic>
      <p:sp>
        <p:nvSpPr>
          <p:cNvPr id="4" name="Прямоугольник 3"/>
          <p:cNvSpPr/>
          <p:nvPr/>
        </p:nvSpPr>
        <p:spPr>
          <a:xfrm>
            <a:off x="0" y="990600"/>
            <a:ext cx="3352800" cy="5867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Самый большой и по диаметру и по массе астероид, который, к тому же, можно периодически наблюдать с Земли. Для изучения Весты в 2007 году NASA произвела запуск космического зонда, который в течение 2011-2012 годов находился на орбите астероида.</a:t>
            </a:r>
            <a:endParaRPr lang="ru-RU"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0" y="0"/>
            <a:ext cx="9144000" cy="1015663"/>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По мере усовершенствования телескопов в этой области Солнечной системы открывались всё новые и новые малые планеты (</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Астрея</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Геба). К началу 70-х годов XIX века их количество перевалило за сотню. </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8676" name="Picture 4" descr="https://ds05.infourok.ru/uploads/ex/06c9/00094210-3a278383/1/hello_html_7d37c976.jpg"/>
          <p:cNvPicPr>
            <a:picLocks noChangeAspect="1" noChangeArrowheads="1"/>
          </p:cNvPicPr>
          <p:nvPr/>
        </p:nvPicPr>
        <p:blipFill>
          <a:blip r:embed="rId2" cstate="print">
            <a:lum/>
          </a:blip>
          <a:srcRect/>
          <a:stretch>
            <a:fillRect/>
          </a:stretch>
        </p:blipFill>
        <p:spPr bwMode="auto">
          <a:xfrm>
            <a:off x="0" y="1066800"/>
            <a:ext cx="9144000" cy="579120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ello_html_m5fb2d604.jpg"/>
          <p:cNvPicPr>
            <a:picLocks noChangeAspect="1" noChangeArrowheads="1"/>
          </p:cNvPicPr>
          <p:nvPr/>
        </p:nvPicPr>
        <p:blipFill>
          <a:blip r:embed="rId2" cstate="print"/>
          <a:srcRect/>
          <a:stretch>
            <a:fillRect/>
          </a:stretch>
        </p:blipFill>
        <p:spPr bwMode="auto">
          <a:xfrm>
            <a:off x="0" y="1143000"/>
            <a:ext cx="9144000" cy="5715000"/>
          </a:xfrm>
          <a:prstGeom prst="rect">
            <a:avLst/>
          </a:prstGeom>
          <a:noFill/>
        </p:spPr>
      </p:pic>
      <p:sp>
        <p:nvSpPr>
          <p:cNvPr id="2" name="Прямоугольник 1"/>
          <p:cNvSpPr/>
          <p:nvPr/>
        </p:nvSpPr>
        <p:spPr>
          <a:xfrm>
            <a:off x="0" y="0"/>
            <a:ext cx="9144000" cy="1569660"/>
          </a:xfrm>
          <a:prstGeom prst="rect">
            <a:avLst/>
          </a:prstGeom>
          <a:solidFill>
            <a:schemeClr val="tx2">
              <a:lumMod val="20000"/>
              <a:lumOff val="80000"/>
            </a:schemeClr>
          </a:solidFill>
        </p:spPr>
        <p:txBody>
          <a:bodyPr wrap="square">
            <a:spAutoFit/>
          </a:bodyPr>
          <a:lstStyle/>
          <a:p>
            <a:r>
              <a:rPr lang="ru-RU" dirty="0" smtClean="0"/>
              <a:t>	</a:t>
            </a:r>
            <a:r>
              <a:rPr lang="ru-RU" sz="2400" dirty="0" smtClean="0"/>
              <a:t>К началу ХХ в. было обнаружено </a:t>
            </a:r>
            <a:r>
              <a:rPr lang="ru-RU" sz="2400" b="1" dirty="0" smtClean="0"/>
              <a:t>около 500 астероидов </a:t>
            </a:r>
            <a:r>
              <a:rPr lang="ru-RU" sz="2400" dirty="0" smtClean="0"/>
              <a:t>с диаметрами от нескольких десятков километров и больше. В настоящее время каталог пронумерованных астероидов содержит более 380 тыс., а всего открыто около </a:t>
            </a:r>
            <a:r>
              <a:rPr lang="ru-RU" sz="2400" b="1" dirty="0" smtClean="0"/>
              <a:t>600 тыс. средних астероидов </a:t>
            </a:r>
            <a:endParaRPr lang="ru-RU" sz="2400" b="1" dirty="0"/>
          </a:p>
        </p:txBody>
      </p:sp>
      <p:sp>
        <p:nvSpPr>
          <p:cNvPr id="4" name="Прямоугольник 3"/>
          <p:cNvSpPr/>
          <p:nvPr/>
        </p:nvSpPr>
        <p:spPr>
          <a:xfrm>
            <a:off x="5638800" y="6477000"/>
            <a:ext cx="3505200" cy="3810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rPr>
              <a:t>Астероид </a:t>
            </a:r>
            <a:r>
              <a:rPr lang="ru-RU" sz="2400" dirty="0" err="1" smtClean="0">
                <a:solidFill>
                  <a:schemeClr val="tx1"/>
                </a:solidFill>
              </a:rPr>
              <a:t>Хирон</a:t>
            </a:r>
            <a:endParaRPr lang="ru-RU" sz="2400" dirty="0">
              <a:solidFill>
                <a:schemeClr val="tx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838200"/>
            <a:ext cx="9144000" cy="4800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0" y="0"/>
            <a:ext cx="9144000" cy="923330"/>
          </a:xfrm>
          <a:prstGeom prst="rect">
            <a:avLst/>
          </a:prstGeom>
          <a:solidFill>
            <a:schemeClr val="tx2">
              <a:lumMod val="20000"/>
              <a:lumOff val="80000"/>
            </a:schemeClr>
          </a:solidFill>
        </p:spPr>
        <p:txBody>
          <a:bodyPr wrap="square">
            <a:spAutoFit/>
          </a:bodyPr>
          <a:lstStyle/>
          <a:p>
            <a:r>
              <a:rPr lang="ru-RU" dirty="0" smtClean="0">
                <a:solidFill>
                  <a:srgbClr val="000000"/>
                </a:solidFill>
                <a:latin typeface="Arial" pitchFamily="34" charset="0"/>
                <a:ea typeface="Times New Roman" pitchFamily="18" charset="0"/>
                <a:cs typeface="Arial" pitchFamily="34" charset="0"/>
              </a:rPr>
              <a:t> Тогда же стало ясно, что область между орбитами Марса и Юпитера является скоплением огромного числа объектов всевозможных форм и размеров. Эти тела начали называть </a:t>
            </a:r>
            <a:r>
              <a:rPr lang="ru-RU" b="1" dirty="0" smtClean="0">
                <a:solidFill>
                  <a:srgbClr val="000000"/>
                </a:solidFill>
                <a:latin typeface="Arial" pitchFamily="34" charset="0"/>
                <a:ea typeface="Times New Roman" pitchFamily="18" charset="0"/>
                <a:cs typeface="Arial" pitchFamily="34" charset="0"/>
              </a:rPr>
              <a:t>астероидами</a:t>
            </a:r>
            <a:r>
              <a:rPr lang="ru-RU" dirty="0" smtClean="0">
                <a:solidFill>
                  <a:srgbClr val="000000"/>
                </a:solidFill>
                <a:latin typeface="Arial" pitchFamily="34" charset="0"/>
                <a:ea typeface="Times New Roman" pitchFamily="18" charset="0"/>
                <a:cs typeface="Arial" pitchFamily="34" charset="0"/>
              </a:rPr>
              <a:t> или </a:t>
            </a:r>
            <a:r>
              <a:rPr lang="ru-RU" b="1" dirty="0" smtClean="0">
                <a:solidFill>
                  <a:srgbClr val="000000"/>
                </a:solidFill>
                <a:latin typeface="Arial" pitchFamily="34" charset="0"/>
                <a:ea typeface="Times New Roman" pitchFamily="18" charset="0"/>
                <a:cs typeface="Arial" pitchFamily="34" charset="0"/>
              </a:rPr>
              <a:t>малыми планетами</a:t>
            </a:r>
            <a:r>
              <a:rPr lang="ru-RU" dirty="0" smtClean="0">
                <a:solidFill>
                  <a:srgbClr val="000000"/>
                </a:solidFill>
                <a:latin typeface="Arial" pitchFamily="34" charset="0"/>
                <a:ea typeface="Times New Roman" pitchFamily="18" charset="0"/>
                <a:cs typeface="Arial" pitchFamily="34" charset="0"/>
              </a:rPr>
              <a:t>. </a:t>
            </a:r>
            <a:endParaRPr lang="ru-RU" dirty="0"/>
          </a:p>
        </p:txBody>
      </p:sp>
      <p:pic>
        <p:nvPicPr>
          <p:cNvPr id="3" name="Picture 2" descr="https://avatars.mds.yandex.net/get-zen_doc/758638/pub_5bb3d522502b5600ad6d461a_5bb3d5ba502b5600ad6d461e/orig"/>
          <p:cNvPicPr>
            <a:picLocks noChangeAspect="1" noChangeArrowheads="1"/>
          </p:cNvPicPr>
          <p:nvPr/>
        </p:nvPicPr>
        <p:blipFill>
          <a:blip r:embed="rId2" cstate="print"/>
          <a:srcRect/>
          <a:stretch>
            <a:fillRect/>
          </a:stretch>
        </p:blipFill>
        <p:spPr bwMode="auto">
          <a:xfrm>
            <a:off x="1447800" y="922179"/>
            <a:ext cx="5943600" cy="4792821"/>
          </a:xfrm>
          <a:prstGeom prst="rect">
            <a:avLst/>
          </a:prstGeom>
          <a:noFill/>
        </p:spPr>
      </p:pic>
      <p:sp>
        <p:nvSpPr>
          <p:cNvPr id="4" name="Прямоугольник 3"/>
          <p:cNvSpPr/>
          <p:nvPr/>
        </p:nvSpPr>
        <p:spPr>
          <a:xfrm>
            <a:off x="0" y="5657671"/>
            <a:ext cx="9144000" cy="1200329"/>
          </a:xfrm>
          <a:prstGeom prst="rect">
            <a:avLst/>
          </a:prstGeom>
          <a:solidFill>
            <a:srgbClr val="FFC000"/>
          </a:solidFill>
        </p:spPr>
        <p:txBody>
          <a:bodyPr wrap="square">
            <a:spAutoFit/>
          </a:bodyPr>
          <a:lstStyle/>
          <a:p>
            <a:r>
              <a:rPr lang="ru-RU" sz="2400" b="1" dirty="0" smtClean="0">
                <a:solidFill>
                  <a:srgbClr val="C00000"/>
                </a:solidFill>
              </a:rPr>
              <a:t>	</a:t>
            </a:r>
            <a:r>
              <a:rPr lang="ru-RU" sz="2400" b="1" u="sng" dirty="0" smtClean="0">
                <a:solidFill>
                  <a:srgbClr val="C00000"/>
                </a:solidFill>
              </a:rPr>
              <a:t>Астероид</a:t>
            </a:r>
            <a:r>
              <a:rPr lang="ru-RU" sz="2400" b="1" u="sng" dirty="0" smtClean="0"/>
              <a:t>( перевод  «</a:t>
            </a:r>
            <a:r>
              <a:rPr lang="ru-RU" sz="2400" b="1" u="sng" dirty="0" err="1" smtClean="0"/>
              <a:t>звёздоподобный</a:t>
            </a:r>
            <a:r>
              <a:rPr lang="ru-RU" sz="2400" b="1" u="sng" dirty="0" smtClean="0"/>
              <a:t>») </a:t>
            </a:r>
            <a:r>
              <a:rPr lang="ru-RU" sz="2400" b="1" u="sng" dirty="0" smtClean="0">
                <a:solidFill>
                  <a:srgbClr val="C00000"/>
                </a:solidFill>
              </a:rPr>
              <a:t>(малая планета) </a:t>
            </a:r>
            <a:r>
              <a:rPr lang="ru-RU" sz="2400" dirty="0" smtClean="0"/>
              <a:t>– малое тело Солнечной системы, имеющее неправильную форму и находящееся на гелиоцентрической орбите.</a:t>
            </a:r>
            <a:endParaRPr lang="ru-RU"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0" y="0"/>
            <a:ext cx="9144000" cy="1938992"/>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А область, где они располагаются, назвали </a:t>
            </a:r>
            <a:r>
              <a:rPr kumimoji="0" lang="ru-RU" sz="24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главным поясом астероидов</a:t>
            </a:r>
            <a:r>
              <a:rPr kumimoji="0" lang="ru-RU" sz="24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подчёркивая тем самым её отличие от других подобных областей скопления малых планет, таких как пояс </a:t>
            </a:r>
            <a:r>
              <a:rPr kumimoji="0" lang="ru-RU" sz="24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Койпера</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за орбитой Нептуна, а также скопления объектов облака </a:t>
            </a:r>
            <a:r>
              <a:rPr kumimoji="0" lang="ru-RU" sz="24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Оорта</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fsd.videouroki.net/products/conspekty/astr11/23-malye-tela-solnechnoj-sistemy.files/image001.jpg"/>
          <p:cNvPicPr/>
          <p:nvPr/>
        </p:nvPicPr>
        <p:blipFill>
          <a:blip r:embed="rId2" cstate="print"/>
          <a:srcRect/>
          <a:stretch>
            <a:fillRect/>
          </a:stretch>
        </p:blipFill>
        <p:spPr bwMode="auto">
          <a:xfrm>
            <a:off x="0" y="1981200"/>
            <a:ext cx="9144000" cy="48768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0" y="0"/>
            <a:ext cx="9144000" cy="1015663"/>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Суммарная масса тел главного пояса астероидов примерно составляет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4 % массы Луны</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При этом более половины этой массы приходится на 4 крупнейших объекта пояса.</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6626" name="Picture 2" descr="https://avatars.mds.yandex.net/get-zen_doc/1209363/pub_60bb8add7f99d3334f6a412c_60bb8b3fb68095526104ac79/scale_1200"/>
          <p:cNvPicPr>
            <a:picLocks noChangeAspect="1" noChangeArrowheads="1"/>
          </p:cNvPicPr>
          <p:nvPr/>
        </p:nvPicPr>
        <p:blipFill>
          <a:blip r:embed="rId2" cstate="print"/>
          <a:srcRect/>
          <a:stretch>
            <a:fillRect/>
          </a:stretch>
        </p:blipFill>
        <p:spPr bwMode="auto">
          <a:xfrm>
            <a:off x="0" y="990600"/>
            <a:ext cx="9144000" cy="586740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2308324"/>
          </a:xfrm>
          <a:prstGeom prst="rect">
            <a:avLst/>
          </a:prstGeom>
          <a:solidFill>
            <a:schemeClr val="tx2">
              <a:lumMod val="20000"/>
              <a:lumOff val="80000"/>
            </a:schemeClr>
          </a:solidFill>
        </p:spPr>
        <p:txBody>
          <a:bodyPr wrap="square">
            <a:spAutoFit/>
          </a:bodyPr>
          <a:lstStyle/>
          <a:p>
            <a:r>
              <a:rPr lang="ru-RU" sz="2000" dirty="0" smtClean="0"/>
              <a:t>	</a:t>
            </a:r>
            <a:r>
              <a:rPr lang="ru-RU" sz="2400" dirty="0" smtClean="0">
                <a:latin typeface="Times New Roman" pitchFamily="18" charset="0"/>
                <a:cs typeface="Times New Roman" pitchFamily="18" charset="0"/>
              </a:rPr>
              <a:t>Значительная часть (98 %) астероидов движется в плоскостях, близких к эклиптике, по орбитам с малым эксцентриситетом, располагаясь между орбитами Марса и Юпитера на расстоянии 2,2–4,5 а. е. от Солнца.</a:t>
            </a:r>
          </a:p>
          <a:p>
            <a:r>
              <a:rPr lang="ru-RU" sz="2400" b="1" dirty="0" smtClean="0">
                <a:latin typeface="Times New Roman" pitchFamily="18" charset="0"/>
                <a:cs typeface="Times New Roman" pitchFamily="18" charset="0"/>
              </a:rPr>
              <a:t>	Вокруг Солнца астероиды движутся в ту же сторону, что и большие планеты.</a:t>
            </a:r>
            <a:endParaRPr lang="ru-RU" sz="2400" b="1" dirty="0">
              <a:latin typeface="Times New Roman" pitchFamily="18" charset="0"/>
              <a:cs typeface="Times New Roman" pitchFamily="18" charset="0"/>
            </a:endParaRPr>
          </a:p>
        </p:txBody>
      </p:sp>
      <p:pic>
        <p:nvPicPr>
          <p:cNvPr id="56322" name="Picture 2" descr="https://ru-static.z-dn.net/files/d02/3f205b4222699293dce17ef726136334.jpeg"/>
          <p:cNvPicPr>
            <a:picLocks noChangeAspect="1" noChangeArrowheads="1"/>
          </p:cNvPicPr>
          <p:nvPr/>
        </p:nvPicPr>
        <p:blipFill>
          <a:blip r:embed="rId2" cstate="print"/>
          <a:srcRect/>
          <a:stretch>
            <a:fillRect/>
          </a:stretch>
        </p:blipFill>
        <p:spPr bwMode="auto">
          <a:xfrm>
            <a:off x="-304800" y="2209800"/>
            <a:ext cx="9448800" cy="50292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24437"/>
            <a:ext cx="9144000" cy="3477875"/>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На прошлом уроке мы с вами говорили о том, что в нашей Солнечной системе помимо восьми больших планет принято выделять и так называемые </a:t>
            </a:r>
            <a:r>
              <a:rPr kumimoji="0" lang="ru-RU"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карликовые планеты. </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Давайте вспомним, что под карликовыми планетами понимаются тела, которые:</a:t>
            </a:r>
            <a:endPar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обращаются по орбите вокруг Солнца;</a:t>
            </a:r>
            <a:endPar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имеют достаточную массу для того, чтобы, в отличие от малых тел Солнечной системы, под действием сил гравитации поддерживать близкую к сферической форму;</a:t>
            </a:r>
            <a:endPar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не являются спутниками планеты;</a:t>
            </a:r>
            <a:endPar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и не могут, в отличие от планет, расчистить район своей орбиты от других объектов.</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3" name="Picture 4" descr="https://ciur.ru/uva/uva_ddt/DocLib19/%D0%90%D0%B1%D0%B4%D1%83%D0%BB%D0%B0%D0%B7%D0%B8%D0%B5%D0%B2%D0%B0%20%D0%9E%D0%92/%D0%90%D1%81%D1%82%D1%80%D0%BE%D0%BD%D0%BE%D0%BC%D0%B8%D1%8F/%D0%A1%D0%BE%D0%BB%D0%BD%D0%B5%D1%87%D0%BD%D0%B0%D1%8F%20%D1%81%D0%B8%D1%81%D1%82%D0%B5%D0%BC%D0%B0/%D0%9A%D0%B0%D1%80%D0%BB%D0%B8%D0%BA%D0%BE%D0%B2%D1%8B%D0%B5%20%D0%BF%D0%BB%D0%B0%D0%BD%D0%B5%D1%82%D1%8B/%D0%BA%D0%B0%D1%80%D0%BB%D0%B8%D0%BA%D0%BE%D0%B2%D1%8B%D0%B5%20%D0%BF%D0%BB%D0%B0%D0%BD%D0%B5%D1%82%D1%8B.png"/>
          <p:cNvPicPr>
            <a:picLocks noChangeAspect="1" noChangeArrowheads="1"/>
          </p:cNvPicPr>
          <p:nvPr/>
        </p:nvPicPr>
        <p:blipFill>
          <a:blip r:embed="rId2" cstate="print"/>
          <a:srcRect/>
          <a:stretch>
            <a:fillRect/>
          </a:stretch>
        </p:blipFill>
        <p:spPr bwMode="auto">
          <a:xfrm>
            <a:off x="0" y="3352800"/>
            <a:ext cx="9538155" cy="388620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0" y="15270"/>
            <a:ext cx="9144000" cy="1569660"/>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Первые фотографии поверхностей астероидов были получены космическим аппаратам «Галилео» в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1991 году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при его пролёте около астероида </a:t>
            </a:r>
            <a:r>
              <a:rPr kumimoji="0" lang="ru-RU" sz="24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Гаспра</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и в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1993 году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около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Иды.</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fsd.videouroki.net/products/conspekty/astr11/23-malye-tela-solnechnoj-sistemy.files/image002.jpg"/>
          <p:cNvPicPr/>
          <p:nvPr/>
        </p:nvPicPr>
        <p:blipFill>
          <a:blip r:embed="rId2" cstate="print"/>
          <a:srcRect/>
          <a:stretch>
            <a:fillRect/>
          </a:stretch>
        </p:blipFill>
        <p:spPr bwMode="auto">
          <a:xfrm>
            <a:off x="0" y="1600200"/>
            <a:ext cx="9144000" cy="52578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0" y="0"/>
            <a:ext cx="9144000" cy="1623030"/>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А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12 февраля 2001 года</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космическим аппаратом «NEAR </a:t>
            </a:r>
            <a:r>
              <a:rPr kumimoji="0" lang="ru-RU" sz="24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Shoemaker</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была совершена первая в истории мягкая посадка на поверхность астероида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Эрос.</a:t>
            </a:r>
          </a:p>
          <a:p>
            <a:pPr marL="0" marR="0" lvl="0" indent="449263" algn="l"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fsd.videouroki.net/products/conspekty/astr11/23-malye-tela-solnechnoj-sistemy.files/image003.jpg"/>
          <p:cNvPicPr/>
          <p:nvPr/>
        </p:nvPicPr>
        <p:blipFill>
          <a:blip r:embed="rId2" cstate="print"/>
          <a:srcRect/>
          <a:stretch>
            <a:fillRect/>
          </a:stretch>
        </p:blipFill>
        <p:spPr bwMode="auto">
          <a:xfrm>
            <a:off x="0" y="1295400"/>
            <a:ext cx="9144000" cy="556260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3733800"/>
            <a:ext cx="9144000" cy="31242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577" name="Rectangle 1"/>
          <p:cNvSpPr>
            <a:spLocks noChangeArrowheads="1"/>
          </p:cNvSpPr>
          <p:nvPr/>
        </p:nvSpPr>
        <p:spPr bwMode="auto">
          <a:xfrm>
            <a:off x="0" y="0"/>
            <a:ext cx="9144000" cy="3785652"/>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Вообще же, к началу </a:t>
            </a: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2015 года </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число пронумерованных астероидов из главного пояса превысило </a:t>
            </a: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380 000.</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Всего же в поясе насчитывается несколько миллионов объектов,</a:t>
            </a:r>
            <a:r>
              <a:rPr kumimoji="0" lang="ru-RU" sz="2400" b="0" i="0"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rPr>
              <a:t> большинство достигают всего нескольких метров в диаметре. </a:t>
            </a:r>
          </a:p>
          <a:p>
            <a:pPr lvl="0" indent="449263" fontAlgn="base">
              <a:spcBef>
                <a:spcPct val="0"/>
              </a:spcBef>
              <a:spcAft>
                <a:spcPct val="0"/>
              </a:spcAf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Но, несмотря на такое количество, их плотность крайне мала. Поэтому вероятность не то что столкновения, а просто случайного незапланированного сближения, например, космического аппарата с каким-нибудь астероидом сейчас оценивается менее чем один к миллиарду. До сих пор,</a:t>
            </a:r>
            <a:r>
              <a:rPr kumimoji="0" lang="ru-RU" sz="2400" b="0" i="0"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rPr>
              <a:t> </a:t>
            </a:r>
            <a:r>
              <a:rPr lang="ru-RU" sz="2400" dirty="0" smtClean="0">
                <a:latin typeface="Times New Roman" pitchFamily="18" charset="0"/>
                <a:cs typeface="Times New Roman" pitchFamily="18" charset="0"/>
              </a:rPr>
              <a:t>ни один космический аппарат, пролетавший через эту область, не был повреждён ими.</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3" name="Рисунок 2" descr="https://fsd.videouroki.net/products/conspekty/astr11/23-malye-tela-solnechnoj-sistemy.files/image004.jpg"/>
          <p:cNvPicPr/>
          <p:nvPr/>
        </p:nvPicPr>
        <p:blipFill>
          <a:blip r:embed="rId2" cstate="print"/>
          <a:srcRect/>
          <a:stretch>
            <a:fillRect/>
          </a:stretch>
        </p:blipFill>
        <p:spPr bwMode="auto">
          <a:xfrm>
            <a:off x="2362200" y="3810000"/>
            <a:ext cx="4114800" cy="30480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s://avatars.mds.yandex.net/get-zen_doc/2458644/pub_5f27e2f26f828e5e24f09491_5f27e3159bdd372636338de6/scale_1200"/>
          <p:cNvPicPr>
            <a:picLocks noChangeAspect="1" noChangeArrowheads="1"/>
          </p:cNvPicPr>
          <p:nvPr/>
        </p:nvPicPr>
        <p:blipFill>
          <a:blip r:embed="rId2" cstate="print"/>
          <a:srcRect/>
          <a:stretch>
            <a:fillRect/>
          </a:stretch>
        </p:blipFill>
        <p:spPr bwMode="auto">
          <a:xfrm>
            <a:off x="0" y="990600"/>
            <a:ext cx="9144000" cy="5682362"/>
          </a:xfrm>
          <a:prstGeom prst="rect">
            <a:avLst/>
          </a:prstGeom>
          <a:noFill/>
        </p:spPr>
      </p:pic>
      <p:sp>
        <p:nvSpPr>
          <p:cNvPr id="25601" name="Rectangle 1"/>
          <p:cNvSpPr>
            <a:spLocks noChangeArrowheads="1"/>
          </p:cNvSpPr>
          <p:nvPr/>
        </p:nvSpPr>
        <p:spPr bwMode="auto">
          <a:xfrm>
            <a:off x="0" y="-12532"/>
            <a:ext cx="9144000" cy="1015663"/>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Но бывает и такое, что астероиды могут столкнуться друг с другом. И тогда их обломки разлетаются по всей Солнечной системе. Эти тела получили название </a:t>
            </a:r>
            <a:r>
              <a:rPr kumimoji="0" lang="ru-RU"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метеоритных тел</a:t>
            </a:r>
            <a:r>
              <a:rPr kumimoji="0" lang="ru-RU" sz="20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a:t>
            </a:r>
            <a:endParaRPr kumimoji="0" lang="ru-RU" sz="2000" b="0" i="0" u="none" strike="noStrike" cap="none" normalizeH="0" baseline="0" dirty="0" smtClean="0">
              <a:ln>
                <a:noFill/>
              </a:ln>
              <a:solidFill>
                <a:srgbClr val="C00000"/>
              </a:solidFill>
              <a:effectLst/>
              <a:latin typeface="Arial" pitchFamily="34" charset="0"/>
              <a:cs typeface="Arial" pitchFamily="34" charset="0"/>
            </a:endParaRPr>
          </a:p>
        </p:txBody>
      </p:sp>
      <p:sp>
        <p:nvSpPr>
          <p:cNvPr id="4" name="Прямоугольник 3"/>
          <p:cNvSpPr/>
          <p:nvPr/>
        </p:nvSpPr>
        <p:spPr>
          <a:xfrm>
            <a:off x="0" y="5410200"/>
            <a:ext cx="9144000" cy="14478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u="sng" dirty="0" smtClean="0">
                <a:solidFill>
                  <a:srgbClr val="C00000"/>
                </a:solidFill>
              </a:rPr>
              <a:t>Метеорит</a:t>
            </a:r>
            <a:r>
              <a:rPr lang="ru-RU" sz="2400" b="1" dirty="0" smtClean="0">
                <a:solidFill>
                  <a:srgbClr val="C00000"/>
                </a:solidFill>
              </a:rPr>
              <a:t>—</a:t>
            </a:r>
            <a:r>
              <a:rPr lang="ru-RU" sz="2400" b="1" dirty="0" smtClean="0">
                <a:solidFill>
                  <a:schemeClr val="tx1"/>
                </a:solidFill>
              </a:rPr>
              <a:t>твёрдое</a:t>
            </a:r>
            <a:r>
              <a:rPr lang="ru-RU" sz="2400" dirty="0" smtClean="0">
                <a:solidFill>
                  <a:schemeClr val="tx1"/>
                </a:solidFill>
              </a:rPr>
              <a:t> </a:t>
            </a:r>
            <a:r>
              <a:rPr lang="ru-RU" sz="2400" b="1" dirty="0" smtClean="0">
                <a:solidFill>
                  <a:schemeClr val="tx1"/>
                </a:solidFill>
              </a:rPr>
              <a:t>тело</a:t>
            </a:r>
            <a:r>
              <a:rPr lang="ru-RU" sz="2400" dirty="0" smtClean="0">
                <a:solidFill>
                  <a:schemeClr val="tx1"/>
                </a:solidFill>
              </a:rPr>
              <a:t> </a:t>
            </a:r>
            <a:r>
              <a:rPr lang="ru-RU" sz="2400" b="1" dirty="0" smtClean="0">
                <a:solidFill>
                  <a:schemeClr val="tx1"/>
                </a:solidFill>
              </a:rPr>
              <a:t>космического</a:t>
            </a:r>
            <a:r>
              <a:rPr lang="ru-RU" sz="2400" dirty="0" smtClean="0">
                <a:solidFill>
                  <a:schemeClr val="tx1"/>
                </a:solidFill>
              </a:rPr>
              <a:t> </a:t>
            </a:r>
            <a:r>
              <a:rPr lang="ru-RU" sz="2400" b="1" dirty="0" smtClean="0">
                <a:solidFill>
                  <a:schemeClr val="tx1"/>
                </a:solidFill>
              </a:rPr>
              <a:t>происхождения,</a:t>
            </a:r>
            <a:r>
              <a:rPr lang="ru-RU" sz="2400" dirty="0" smtClean="0">
                <a:solidFill>
                  <a:schemeClr val="tx1"/>
                </a:solidFill>
              </a:rPr>
              <a:t> </a:t>
            </a:r>
            <a:r>
              <a:rPr lang="ru-RU" sz="2400" b="1" dirty="0" smtClean="0">
                <a:solidFill>
                  <a:schemeClr val="tx1"/>
                </a:solidFill>
              </a:rPr>
              <a:t>упавшее</a:t>
            </a:r>
            <a:r>
              <a:rPr lang="ru-RU" sz="2400" dirty="0" smtClean="0">
                <a:solidFill>
                  <a:schemeClr val="tx1"/>
                </a:solidFill>
              </a:rPr>
              <a:t> </a:t>
            </a:r>
            <a:r>
              <a:rPr lang="ru-RU" sz="2400" b="1" dirty="0" smtClean="0">
                <a:solidFill>
                  <a:schemeClr val="tx1"/>
                </a:solidFill>
              </a:rPr>
              <a:t>на</a:t>
            </a:r>
            <a:r>
              <a:rPr lang="ru-RU" sz="2400" dirty="0" smtClean="0">
                <a:solidFill>
                  <a:schemeClr val="tx1"/>
                </a:solidFill>
              </a:rPr>
              <a:t> </a:t>
            </a:r>
          </a:p>
          <a:p>
            <a:pPr algn="ctr"/>
            <a:r>
              <a:rPr lang="ru-RU" sz="2400" b="1" dirty="0" smtClean="0">
                <a:solidFill>
                  <a:schemeClr val="tx1"/>
                </a:solidFill>
              </a:rPr>
              <a:t>поверхность</a:t>
            </a:r>
            <a:r>
              <a:rPr lang="ru-RU" sz="2400" dirty="0" smtClean="0">
                <a:solidFill>
                  <a:schemeClr val="tx1"/>
                </a:solidFill>
              </a:rPr>
              <a:t>  </a:t>
            </a:r>
            <a:r>
              <a:rPr lang="ru-RU" sz="2400" b="1" dirty="0" smtClean="0">
                <a:solidFill>
                  <a:schemeClr val="tx1"/>
                </a:solidFill>
              </a:rPr>
              <a:t>крупного</a:t>
            </a:r>
            <a:r>
              <a:rPr lang="ru-RU" sz="2400" dirty="0" smtClean="0">
                <a:solidFill>
                  <a:schemeClr val="tx1"/>
                </a:solidFill>
              </a:rPr>
              <a:t> </a:t>
            </a:r>
            <a:r>
              <a:rPr lang="ru-RU" sz="2400" b="1" dirty="0" smtClean="0">
                <a:solidFill>
                  <a:schemeClr val="tx1"/>
                </a:solidFill>
              </a:rPr>
              <a:t>небесного</a:t>
            </a:r>
            <a:r>
              <a:rPr lang="ru-RU" sz="2400" dirty="0" smtClean="0">
                <a:solidFill>
                  <a:schemeClr val="tx1"/>
                </a:solidFill>
              </a:rPr>
              <a:t> </a:t>
            </a:r>
            <a:r>
              <a:rPr lang="ru-RU" sz="2400" b="1" dirty="0" smtClean="0">
                <a:solidFill>
                  <a:schemeClr val="tx1"/>
                </a:solidFill>
              </a:rPr>
              <a:t>объекта</a:t>
            </a:r>
            <a:r>
              <a:rPr lang="ru-RU" dirty="0" smtClean="0">
                <a:solidFill>
                  <a:schemeClr val="tx1"/>
                </a:solidFill>
              </a:rPr>
              <a:t>. </a:t>
            </a:r>
            <a:endParaRPr lang="ru-RU" dirty="0">
              <a:solidFill>
                <a:schemeClr val="tx1"/>
              </a:solidFill>
            </a:endParaRPr>
          </a:p>
        </p:txBody>
      </p:sp>
      <p:sp>
        <p:nvSpPr>
          <p:cNvPr id="22530" name="AutoShape 2" descr="https://prokazan.ru/userfiles/picoriginal/img-20211122164444-435.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0" y="0"/>
            <a:ext cx="9144000" cy="1938992"/>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Некоторые из них иногда встречаются с нашей планетой.  При вторжении такого тела в атмосферу Земли в результате трения о воздух оно нагревается и превращается в огненный шар — </a:t>
            </a:r>
            <a:r>
              <a:rPr kumimoji="0" lang="ru-RU" sz="24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болид</a:t>
            </a:r>
            <a:r>
              <a:rPr kumimoji="0" lang="ru-RU" sz="2400" b="0"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след от пролёта которого можно наблюдать в течении нескольких секунд (а иногда и минут).</a:t>
            </a:r>
            <a:endParaRPr kumimoji="0" lang="ru-RU"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p:txBody>
      </p:sp>
      <p:pic>
        <p:nvPicPr>
          <p:cNvPr id="5" name="Picture 4" descr="https://prokazan.ru/userfiles/picoriginal/img-20211122164444-435.jpg"/>
          <p:cNvPicPr>
            <a:picLocks noChangeAspect="1" noChangeArrowheads="1"/>
          </p:cNvPicPr>
          <p:nvPr/>
        </p:nvPicPr>
        <p:blipFill>
          <a:blip r:embed="rId2" cstate="print"/>
          <a:srcRect/>
          <a:stretch>
            <a:fillRect/>
          </a:stretch>
        </p:blipFill>
        <p:spPr bwMode="auto">
          <a:xfrm>
            <a:off x="0" y="1905000"/>
            <a:ext cx="9144000" cy="4738688"/>
          </a:xfrm>
          <a:prstGeom prst="rect">
            <a:avLst/>
          </a:prstGeom>
          <a:noFill/>
        </p:spPr>
      </p:pic>
      <p:sp>
        <p:nvSpPr>
          <p:cNvPr id="6" name="Прямоугольник 5"/>
          <p:cNvSpPr/>
          <p:nvPr/>
        </p:nvSpPr>
        <p:spPr>
          <a:xfrm>
            <a:off x="0" y="5486400"/>
            <a:ext cx="9144000" cy="1371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u="sng" dirty="0" smtClean="0">
                <a:solidFill>
                  <a:srgbClr val="C00000"/>
                </a:solidFill>
              </a:rPr>
              <a:t>Болиды </a:t>
            </a:r>
            <a:r>
              <a:rPr lang="ru-RU" sz="2400" b="1" dirty="0" smtClean="0">
                <a:solidFill>
                  <a:schemeClr val="tx1"/>
                </a:solidFill>
              </a:rPr>
              <a:t>– это метеоры, обладающие яркостью более -4m и хорошо видимым диаметром (угловыми размерами).</a:t>
            </a:r>
            <a:endParaRPr lang="ru-RU" sz="2400" b="1" dirty="0">
              <a:solidFill>
                <a:schemeClr val="tx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569660"/>
          </a:xfrm>
          <a:prstGeom prst="rect">
            <a:avLst/>
          </a:prstGeom>
          <a:solidFill>
            <a:schemeClr val="accent1">
              <a:lumMod val="20000"/>
              <a:lumOff val="80000"/>
            </a:schemeClr>
          </a:solidFill>
        </p:spPr>
        <p:txBody>
          <a:bodyPr wrap="square">
            <a:spAutoFit/>
          </a:bodyPr>
          <a:lstStyle/>
          <a:p>
            <a:r>
              <a:rPr lang="ru-RU" sz="2400" dirty="0" smtClean="0"/>
              <a:t>	Можно сказать, что болиды это световые явления определённой яркости и размерами, возникающие при попадании космических тел в слои </a:t>
            </a:r>
            <a:r>
              <a:rPr lang="ru-RU" sz="2400" dirty="0" smtClean="0">
                <a:hlinkClick r:id="rId2"/>
              </a:rPr>
              <a:t>атмосферы</a:t>
            </a:r>
            <a:r>
              <a:rPr lang="ru-RU" sz="2400" dirty="0" smtClean="0"/>
              <a:t>, а затем сгорании в ней.</a:t>
            </a:r>
          </a:p>
          <a:p>
            <a:endParaRPr lang="ru-RU" sz="2400" dirty="0"/>
          </a:p>
        </p:txBody>
      </p:sp>
      <p:pic>
        <p:nvPicPr>
          <p:cNvPr id="60418" name="Picture 2" descr="Болид"/>
          <p:cNvPicPr>
            <a:picLocks noChangeAspect="1" noChangeArrowheads="1"/>
          </p:cNvPicPr>
          <p:nvPr/>
        </p:nvPicPr>
        <p:blipFill>
          <a:blip r:embed="rId3" cstate="print">
            <a:lum bright="-10000" contrast="10000"/>
          </a:blip>
          <a:srcRect/>
          <a:stretch>
            <a:fillRect/>
          </a:stretch>
        </p:blipFill>
        <p:spPr bwMode="auto">
          <a:xfrm>
            <a:off x="-1" y="1295400"/>
            <a:ext cx="9889067" cy="5562600"/>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2308324"/>
          </a:xfrm>
          <a:prstGeom prst="rect">
            <a:avLst/>
          </a:prstGeom>
          <a:solidFill>
            <a:schemeClr val="accent3">
              <a:lumMod val="40000"/>
              <a:lumOff val="60000"/>
            </a:schemeClr>
          </a:solidFill>
        </p:spPr>
        <p:txBody>
          <a:bodyPr wrap="square">
            <a:spAutoFit/>
          </a:bodyPr>
          <a:lstStyle/>
          <a:p>
            <a:pPr fontAlgn="base"/>
            <a:r>
              <a:rPr lang="ru-RU" sz="2400" dirty="0" smtClean="0"/>
              <a:t>	Но получается, что метеориты прежде чем упасть на поверхность видны как </a:t>
            </a:r>
            <a:r>
              <a:rPr lang="ru-RU" sz="2400" b="1" i="1" dirty="0" smtClean="0"/>
              <a:t>болиды. </a:t>
            </a:r>
            <a:r>
              <a:rPr lang="ru-RU" sz="2400" dirty="0" smtClean="0"/>
              <a:t>Вероятно, поэтому и происходит путаница между метеорами и метеоритами. Хотя связь проста:</a:t>
            </a:r>
          </a:p>
          <a:p>
            <a:pPr fontAlgn="base">
              <a:buFont typeface="Wingdings" pitchFamily="2" charset="2"/>
              <a:buChar char="q"/>
            </a:pPr>
            <a:r>
              <a:rPr lang="ru-RU" sz="2400" dirty="0" smtClean="0"/>
              <a:t>сначала тело движется в космосе;</a:t>
            </a:r>
          </a:p>
          <a:p>
            <a:pPr fontAlgn="base">
              <a:buFont typeface="Wingdings" pitchFamily="2" charset="2"/>
              <a:buChar char="q"/>
            </a:pPr>
            <a:r>
              <a:rPr lang="ru-RU" sz="2400" dirty="0" smtClean="0"/>
              <a:t>попадая в атмосферные слои возникает метеор;</a:t>
            </a:r>
          </a:p>
          <a:p>
            <a:pPr fontAlgn="base">
              <a:buFont typeface="Wingdings" pitchFamily="2" charset="2"/>
              <a:buChar char="q"/>
            </a:pPr>
            <a:r>
              <a:rPr lang="ru-RU" sz="2400" dirty="0" smtClean="0"/>
              <a:t>только потом, падая на поверхность, это уже </a:t>
            </a:r>
            <a:r>
              <a:rPr lang="ru-RU" sz="2400" b="1" i="1" dirty="0" smtClean="0"/>
              <a:t>метеорит.</a:t>
            </a:r>
            <a:endParaRPr lang="ru-RU" sz="2400" b="1" i="1" dirty="0"/>
          </a:p>
        </p:txBody>
      </p:sp>
      <p:pic>
        <p:nvPicPr>
          <p:cNvPr id="59394" name="Picture 2" descr="Метеор"/>
          <p:cNvPicPr>
            <a:picLocks noChangeAspect="1" noChangeArrowheads="1"/>
          </p:cNvPicPr>
          <p:nvPr/>
        </p:nvPicPr>
        <p:blipFill>
          <a:blip r:embed="rId2" cstate="print"/>
          <a:srcRect/>
          <a:stretch>
            <a:fillRect/>
          </a:stretch>
        </p:blipFill>
        <p:spPr bwMode="auto">
          <a:xfrm>
            <a:off x="0" y="2286001"/>
            <a:ext cx="9144000" cy="4572000"/>
          </a:xfrm>
          <a:prstGeom prst="rect">
            <a:avLst/>
          </a:prstGeom>
          <a:noFill/>
        </p:spPr>
      </p:pic>
      <p:sp>
        <p:nvSpPr>
          <p:cNvPr id="4" name="Прямоугольник 3"/>
          <p:cNvSpPr/>
          <p:nvPr/>
        </p:nvSpPr>
        <p:spPr>
          <a:xfrm>
            <a:off x="0" y="6324600"/>
            <a:ext cx="2438400" cy="533400"/>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tx1"/>
                </a:solidFill>
              </a:rPr>
              <a:t>метеор</a:t>
            </a:r>
            <a:endParaRPr lang="ru-RU" sz="2400" b="1" dirty="0">
              <a:solidFill>
                <a:schemeClr val="tx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914400"/>
            <a:ext cx="9144000" cy="54102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 name="Рисунок 1" descr="https://fsd.videouroki.net/products/conspekty/astr11/23-malye-tela-solnechnoj-sistemy.files/image005.jpg"/>
          <p:cNvPicPr/>
          <p:nvPr/>
        </p:nvPicPr>
        <p:blipFill>
          <a:blip r:embed="rId2" cstate="print"/>
          <a:srcRect/>
          <a:stretch>
            <a:fillRect/>
          </a:stretch>
        </p:blipFill>
        <p:spPr bwMode="auto">
          <a:xfrm>
            <a:off x="1981200" y="914400"/>
            <a:ext cx="5638800" cy="5562600"/>
          </a:xfrm>
          <a:prstGeom prst="rect">
            <a:avLst/>
          </a:prstGeom>
          <a:noFill/>
          <a:ln w="9525">
            <a:noFill/>
            <a:miter lim="800000"/>
            <a:headEnd/>
            <a:tailEnd/>
          </a:ln>
        </p:spPr>
      </p:pic>
      <p:sp>
        <p:nvSpPr>
          <p:cNvPr id="3" name="Прямоугольник 2"/>
          <p:cNvSpPr/>
          <p:nvPr/>
        </p:nvSpPr>
        <p:spPr>
          <a:xfrm>
            <a:off x="0" y="0"/>
            <a:ext cx="9144000" cy="923330"/>
          </a:xfrm>
          <a:prstGeom prst="rect">
            <a:avLst/>
          </a:prstGeom>
          <a:solidFill>
            <a:schemeClr val="accent1">
              <a:lumMod val="20000"/>
              <a:lumOff val="80000"/>
            </a:schemeClr>
          </a:solidFill>
        </p:spPr>
        <p:txBody>
          <a:bodyPr wrap="square">
            <a:spAutoFit/>
          </a:bodyPr>
          <a:lstStyle/>
          <a:p>
            <a:pPr lvl="0" indent="449263" eaLnBrk="0" fontAlgn="base" hangingPunct="0">
              <a:spcBef>
                <a:spcPct val="0"/>
              </a:spcBef>
              <a:spcAft>
                <a:spcPct val="0"/>
              </a:spcAft>
            </a:pPr>
            <a:r>
              <a:rPr lang="ru-RU" dirty="0" smtClean="0">
                <a:solidFill>
                  <a:srgbClr val="000000"/>
                </a:solidFill>
                <a:latin typeface="Arial" pitchFamily="34" charset="0"/>
                <a:ea typeface="Times New Roman" pitchFamily="18" charset="0"/>
                <a:cs typeface="Arial" pitchFamily="34" charset="0"/>
              </a:rPr>
              <a:t>Так, например, </a:t>
            </a:r>
            <a:r>
              <a:rPr lang="ru-RU" b="1" dirty="0" smtClean="0">
                <a:solidFill>
                  <a:srgbClr val="000000"/>
                </a:solidFill>
                <a:latin typeface="Arial" pitchFamily="34" charset="0"/>
                <a:ea typeface="Times New Roman" pitchFamily="18" charset="0"/>
                <a:cs typeface="Arial" pitchFamily="34" charset="0"/>
              </a:rPr>
              <a:t>15 февраля 2013 года</a:t>
            </a:r>
            <a:r>
              <a:rPr lang="ru-RU" dirty="0" smtClean="0">
                <a:solidFill>
                  <a:srgbClr val="000000"/>
                </a:solidFill>
                <a:latin typeface="Arial" pitchFamily="34" charset="0"/>
                <a:ea typeface="Times New Roman" pitchFamily="18" charset="0"/>
                <a:cs typeface="Arial" pitchFamily="34" charset="0"/>
              </a:rPr>
              <a:t> огромный метеорит при входе в атмосферу над Челябинской областью взорвался, расколовшись на несколько десятков крупных обломков.</a:t>
            </a:r>
            <a:endParaRPr lang="ru-RU" sz="2800" dirty="0" smtClean="0">
              <a:latin typeface="Arial" pitchFamily="34" charset="0"/>
              <a:cs typeface="Arial" pitchFamily="34" charset="0"/>
            </a:endParaRPr>
          </a:p>
        </p:txBody>
      </p:sp>
      <p:sp>
        <p:nvSpPr>
          <p:cNvPr id="4" name="Rectangle 2"/>
          <p:cNvSpPr>
            <a:spLocks noChangeArrowheads="1"/>
          </p:cNvSpPr>
          <p:nvPr/>
        </p:nvSpPr>
        <p:spPr bwMode="auto">
          <a:xfrm>
            <a:off x="0" y="6150114"/>
            <a:ext cx="9144000" cy="707886"/>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По оценкам учёных, изначально болид имел массу от 7 до 13 тысяч тонн. А его размер мог составлять около 19,8 метра.</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685801"/>
            <a:ext cx="9144000" cy="2554545"/>
          </a:xfrm>
          <a:prstGeom prst="rect">
            <a:avLst/>
          </a:prstGeom>
          <a:solidFill>
            <a:schemeClr val="accent1">
              <a:lumMod val="20000"/>
              <a:lumOff val="80000"/>
            </a:schemeClr>
          </a:solidFill>
        </p:spPr>
        <p:txBody>
          <a:bodyPr wrap="square">
            <a:spAutoFit/>
          </a:bodyPr>
          <a:lstStyle/>
          <a:p>
            <a:pPr fontAlgn="base"/>
            <a:r>
              <a:rPr lang="ru-RU" dirty="0" smtClean="0"/>
              <a:t>	</a:t>
            </a:r>
            <a:r>
              <a:rPr lang="ru-RU" sz="2000" b="1" dirty="0" smtClean="0"/>
              <a:t>Иногда болиды пролетают со звуковым эффектом. К примеру, в воздухе слышно потрескивание. Кроме того, из-за их, так сказать, вторжения могут происходить нарушения радиосвязи.</a:t>
            </a:r>
          </a:p>
          <a:p>
            <a:pPr fontAlgn="base"/>
            <a:r>
              <a:rPr lang="ru-RU" sz="2000" b="1" dirty="0" smtClean="0"/>
              <a:t>	Считается, что это вызывается электромагнитным полем, сопровождающим полет болидов. Проще говоря, колебания порождают звук и волновые помехи в окружающей среде.</a:t>
            </a:r>
          </a:p>
          <a:p>
            <a:pPr fontAlgn="base"/>
            <a:r>
              <a:rPr lang="ru-RU" sz="2000" b="1" dirty="0" smtClean="0"/>
              <a:t>	Что важно, болиды видны на небе даже днем, поскольку имеют высокую яркость.</a:t>
            </a:r>
            <a:endParaRPr lang="ru-RU" sz="2000" b="1" dirty="0"/>
          </a:p>
        </p:txBody>
      </p:sp>
      <p:sp>
        <p:nvSpPr>
          <p:cNvPr id="3" name="Прямоугольник 2"/>
          <p:cNvSpPr/>
          <p:nvPr/>
        </p:nvSpPr>
        <p:spPr>
          <a:xfrm>
            <a:off x="0" y="0"/>
            <a:ext cx="9144000" cy="646331"/>
          </a:xfrm>
          <a:prstGeom prst="rect">
            <a:avLst/>
          </a:prstGeom>
          <a:solidFill>
            <a:srgbClr val="FFFF00"/>
          </a:solidFill>
        </p:spPr>
        <p:txBody>
          <a:bodyPr wrap="square">
            <a:spAutoFit/>
          </a:bodyPr>
          <a:lstStyle/>
          <a:p>
            <a:pPr algn="ctr" fontAlgn="base"/>
            <a:r>
              <a:rPr lang="ru-RU" sz="3600" b="1" dirty="0" smtClean="0">
                <a:solidFill>
                  <a:srgbClr val="C00000"/>
                </a:solidFill>
              </a:rPr>
              <a:t>Интересные факты про болиды</a:t>
            </a:r>
            <a:endParaRPr lang="ru-RU" sz="3600" b="1" dirty="0">
              <a:solidFill>
                <a:srgbClr val="C00000"/>
              </a:solidFill>
            </a:endParaRPr>
          </a:p>
        </p:txBody>
      </p:sp>
      <p:pic>
        <p:nvPicPr>
          <p:cNvPr id="61442" name="Picture 2" descr="Метеорный поток"/>
          <p:cNvPicPr>
            <a:picLocks noChangeAspect="1" noChangeArrowheads="1"/>
          </p:cNvPicPr>
          <p:nvPr/>
        </p:nvPicPr>
        <p:blipFill>
          <a:blip r:embed="rId2" cstate="print"/>
          <a:srcRect/>
          <a:stretch>
            <a:fillRect/>
          </a:stretch>
        </p:blipFill>
        <p:spPr bwMode="auto">
          <a:xfrm>
            <a:off x="0" y="3200400"/>
            <a:ext cx="9144000" cy="3657600"/>
          </a:xfrm>
          <a:prstGeom prst="rect">
            <a:avLst/>
          </a:prstGeom>
          <a:noFill/>
        </p:spPr>
      </p:pic>
      <p:sp>
        <p:nvSpPr>
          <p:cNvPr id="5" name="Прямоугольник 4"/>
          <p:cNvSpPr/>
          <p:nvPr/>
        </p:nvSpPr>
        <p:spPr>
          <a:xfrm>
            <a:off x="0" y="6477000"/>
            <a:ext cx="3886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Метеорный поток</a:t>
            </a:r>
            <a:endParaRPr lang="ru-RU" b="1" dirty="0">
              <a:solidFill>
                <a:schemeClr val="tx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990600"/>
            <a:ext cx="9144000" cy="5867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649" name="Rectangle 1"/>
          <p:cNvSpPr>
            <a:spLocks noChangeArrowheads="1"/>
          </p:cNvSpPr>
          <p:nvPr/>
        </p:nvSpPr>
        <p:spPr bwMode="auto">
          <a:xfrm>
            <a:off x="0" y="0"/>
            <a:ext cx="9144000" cy="1015663"/>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Чаще всего болиды полностью сгорают в атмосфере Земли. Но иногда наиболее крупные из них достигают поверхности нашей планеты. Такие тела называются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метеоритами</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fsd.videouroki.net/products/conspekty/astr11/23-malye-tela-solnechnoj-sistemy.files/image006.jpg"/>
          <p:cNvPicPr/>
          <p:nvPr/>
        </p:nvPicPr>
        <p:blipFill>
          <a:blip r:embed="rId2" cstate="print"/>
          <a:srcRect/>
          <a:stretch>
            <a:fillRect/>
          </a:stretch>
        </p:blipFill>
        <p:spPr bwMode="auto">
          <a:xfrm>
            <a:off x="1447800" y="990600"/>
            <a:ext cx="6705600" cy="58674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0" y="0"/>
            <a:ext cx="9144000" cy="1815882"/>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Все другие объекты, кроме карликовых планет, обращающиеся вокруг Солнца и не являющиеся спутниками, называются </a:t>
            </a:r>
            <a:r>
              <a:rPr kumimoji="0" lang="ru-RU" sz="2800" b="1" i="0" u="sng"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малыми телами Солнечной системы.</a:t>
            </a:r>
            <a:endParaRPr kumimoji="0" lang="ru-RU" sz="2800" b="0" i="0" u="sng" strike="noStrike" cap="none" normalizeH="0" baseline="0" dirty="0" smtClean="0">
              <a:ln>
                <a:noFill/>
              </a:ln>
              <a:solidFill>
                <a:srgbClr val="C00000"/>
              </a:solidFill>
              <a:effectLst/>
              <a:latin typeface="Times New Roman" pitchFamily="18" charset="0"/>
              <a:cs typeface="Times New Roman" pitchFamily="18" charset="0"/>
            </a:endParaRPr>
          </a:p>
        </p:txBody>
      </p:sp>
      <p:pic>
        <p:nvPicPr>
          <p:cNvPr id="32770" name="Picture 2" descr="https://www.bagira.guru/images/joomgallery/originals/kosomos_20/samie_opasnie_asteroidi__-_mozhno_li_zashitit_zemlyu_20200222_1427933123.jpg"/>
          <p:cNvPicPr>
            <a:picLocks noChangeAspect="1" noChangeArrowheads="1"/>
          </p:cNvPicPr>
          <p:nvPr/>
        </p:nvPicPr>
        <p:blipFill>
          <a:blip r:embed="rId2" cstate="print"/>
          <a:srcRect/>
          <a:stretch>
            <a:fillRect/>
          </a:stretch>
        </p:blipFill>
        <p:spPr bwMode="auto">
          <a:xfrm>
            <a:off x="0" y="1828800"/>
            <a:ext cx="9144000" cy="5029199"/>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https://i.sunhome.ru/journal/249/posledstviya-padeniya-gigantskogo-meteorita-v2.orig.jpg"/>
          <p:cNvPicPr>
            <a:picLocks noChangeAspect="1" noChangeArrowheads="1"/>
          </p:cNvPicPr>
          <p:nvPr/>
        </p:nvPicPr>
        <p:blipFill>
          <a:blip r:embed="rId2" cstate="print">
            <a:lum bright="-10000" contrast="20000"/>
          </a:blip>
          <a:srcRect/>
          <a:stretch>
            <a:fillRect/>
          </a:stretch>
        </p:blipFill>
        <p:spPr bwMode="auto">
          <a:xfrm>
            <a:off x="0" y="-548355"/>
            <a:ext cx="9144000" cy="7406356"/>
          </a:xfrm>
          <a:prstGeom prst="rect">
            <a:avLst/>
          </a:prstGeom>
          <a:noFill/>
        </p:spPr>
      </p:pic>
      <p:sp>
        <p:nvSpPr>
          <p:cNvPr id="2" name="Прямоугольник 1"/>
          <p:cNvSpPr/>
          <p:nvPr/>
        </p:nvSpPr>
        <p:spPr>
          <a:xfrm>
            <a:off x="0" y="0"/>
            <a:ext cx="9144000" cy="1200329"/>
          </a:xfrm>
          <a:prstGeom prst="rect">
            <a:avLst/>
          </a:prstGeom>
          <a:solidFill>
            <a:schemeClr val="accent1">
              <a:lumMod val="20000"/>
              <a:lumOff val="80000"/>
            </a:schemeClr>
          </a:solidFill>
        </p:spPr>
        <p:txBody>
          <a:bodyPr wrap="square">
            <a:spAutoFit/>
          </a:bodyPr>
          <a:lstStyle/>
          <a:p>
            <a:pPr lvl="0" indent="449263" fontAlgn="base">
              <a:spcBef>
                <a:spcPct val="0"/>
              </a:spcBef>
              <a:spcAft>
                <a:spcPct val="0"/>
              </a:spcAft>
            </a:pPr>
            <a:r>
              <a:rPr lang="ru-RU" dirty="0" smtClean="0">
                <a:solidFill>
                  <a:srgbClr val="000000"/>
                </a:solidFill>
                <a:latin typeface="Arial" pitchFamily="34" charset="0"/>
                <a:ea typeface="Times New Roman" pitchFamily="18" charset="0"/>
                <a:cs typeface="Arial" pitchFamily="34" charset="0"/>
              </a:rPr>
              <a:t>Очень редко на поверхность Земли падают очень большие метеоритные тела, имеющие изначальную массу в несколько десятков и сотен тонн. При их столкновении с планетой происходит мощный взрыв, а на месте падения образуется </a:t>
            </a:r>
            <a:r>
              <a:rPr lang="ru-RU" b="1" dirty="0" smtClean="0">
                <a:solidFill>
                  <a:srgbClr val="000000"/>
                </a:solidFill>
                <a:latin typeface="Arial" pitchFamily="34" charset="0"/>
                <a:ea typeface="Times New Roman" pitchFamily="18" charset="0"/>
                <a:cs typeface="Arial" pitchFamily="34" charset="0"/>
              </a:rPr>
              <a:t>метеоритный кратер. </a:t>
            </a:r>
            <a:endParaRPr lang="ru-RU" b="1" dirty="0" smtClean="0">
              <a:latin typeface="Arial" pitchFamily="34" charset="0"/>
              <a:ea typeface="Times New Roman" pitchFamily="18" charset="0"/>
              <a:cs typeface="Arial"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0" y="-42446"/>
            <a:ext cx="9144000" cy="1631216"/>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Самым известным и хорошо сохранившимся из них является </a:t>
            </a:r>
            <a:r>
              <a:rPr kumimoji="0" lang="ru-RU" sz="20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аризонский</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метеоритный кратер</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в США. Он представляет собой гигантскую земляную чашу диаметром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1219 метров</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глубиной 229 метров, а высота его вала над равниной достигает 46 метров. Считается, что кратер возник около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50 000 лет назад</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fsd.videouroki.net/products/conspekty/astr11/23-malye-tela-solnechnoj-sistemy.files/image007.jpg"/>
          <p:cNvPicPr/>
          <p:nvPr/>
        </p:nvPicPr>
        <p:blipFill>
          <a:blip r:embed="rId2" cstate="print"/>
          <a:srcRect/>
          <a:stretch>
            <a:fillRect/>
          </a:stretch>
        </p:blipFill>
        <p:spPr bwMode="auto">
          <a:xfrm>
            <a:off x="0" y="1600201"/>
            <a:ext cx="9144000" cy="525780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3581400" y="0"/>
            <a:ext cx="2159245" cy="461665"/>
          </a:xfrm>
          <a:prstGeom prst="rect">
            <a:avLst/>
          </a:prstGeom>
          <a:solidFill>
            <a:srgbClr val="FFFF00"/>
          </a:solidFill>
        </p:spPr>
        <p:txBody>
          <a:bodyPr wrap="none">
            <a:spAutoFit/>
          </a:bodyPr>
          <a:lstStyle/>
          <a:p>
            <a:pPr fontAlgn="base"/>
            <a:r>
              <a:rPr lang="ru-RU" sz="2400" b="1" dirty="0" smtClean="0">
                <a:solidFill>
                  <a:srgbClr val="C00000"/>
                </a:solidFill>
              </a:rPr>
              <a:t>Метеорит </a:t>
            </a:r>
            <a:r>
              <a:rPr lang="ru-RU" sz="2400" b="1" dirty="0" err="1" smtClean="0">
                <a:solidFill>
                  <a:srgbClr val="C00000"/>
                </a:solidFill>
              </a:rPr>
              <a:t>Гоба</a:t>
            </a:r>
            <a:endParaRPr lang="ru-RU" sz="2400" b="1" dirty="0">
              <a:solidFill>
                <a:srgbClr val="C00000"/>
              </a:solidFill>
            </a:endParaRPr>
          </a:p>
        </p:txBody>
      </p:sp>
      <p:sp>
        <p:nvSpPr>
          <p:cNvPr id="3" name="Прямоугольник 2"/>
          <p:cNvSpPr/>
          <p:nvPr/>
        </p:nvSpPr>
        <p:spPr>
          <a:xfrm>
            <a:off x="0" y="381000"/>
            <a:ext cx="9144000" cy="2031325"/>
          </a:xfrm>
          <a:prstGeom prst="rect">
            <a:avLst/>
          </a:prstGeom>
          <a:solidFill>
            <a:schemeClr val="accent1">
              <a:lumMod val="20000"/>
              <a:lumOff val="80000"/>
            </a:schemeClr>
          </a:solidFill>
        </p:spPr>
        <p:txBody>
          <a:bodyPr wrap="square">
            <a:spAutoFit/>
          </a:bodyPr>
          <a:lstStyle/>
          <a:p>
            <a:pPr fontAlgn="base"/>
            <a:r>
              <a:rPr lang="ru-RU" dirty="0" smtClean="0"/>
              <a:t>	</a:t>
            </a:r>
            <a:r>
              <a:rPr lang="ru-RU" dirty="0" err="1" smtClean="0"/>
              <a:t>Гоба</a:t>
            </a:r>
            <a:r>
              <a:rPr lang="ru-RU" dirty="0" smtClean="0"/>
              <a:t> упал в Намибии много миллионов лет назад и нашли его случайно, в 1920 году во время вспахивания поля. Он стал самым большим целым метеоритом из всех обнаруженных – его объем 9 м3 и вес порядка 60 тонн. На Земле он стал еще и самым большим куском железа природного происхождения.  По структуре </a:t>
            </a:r>
            <a:r>
              <a:rPr lang="ru-RU" dirty="0" err="1" smtClean="0"/>
              <a:t>Гоба</a:t>
            </a:r>
            <a:r>
              <a:rPr lang="ru-RU" dirty="0" smtClean="0"/>
              <a:t> на 84% из железа и на 16 % из никеля с небольшой примесью кобальта.</a:t>
            </a:r>
          </a:p>
          <a:p>
            <a:pPr fontAlgn="base"/>
            <a:r>
              <a:rPr lang="ru-RU" dirty="0" smtClean="0"/>
              <a:t>	Метеориту присвоен статус национального памятника и каждый желающий может его увидеть за небольшую плату.</a:t>
            </a:r>
            <a:endParaRPr lang="ru-RU" dirty="0"/>
          </a:p>
        </p:txBody>
      </p:sp>
      <p:pic>
        <p:nvPicPr>
          <p:cNvPr id="63492" name="Picture 4" descr="https://adreamandatruck.com/wp-content/uploads/2019/07/DSCF4515_web.jpg"/>
          <p:cNvPicPr>
            <a:picLocks noChangeAspect="1" noChangeArrowheads="1"/>
          </p:cNvPicPr>
          <p:nvPr/>
        </p:nvPicPr>
        <p:blipFill>
          <a:blip r:embed="rId2" cstate="print"/>
          <a:srcRect/>
          <a:stretch>
            <a:fillRect/>
          </a:stretch>
        </p:blipFill>
        <p:spPr bwMode="auto">
          <a:xfrm>
            <a:off x="1143000" y="2437019"/>
            <a:ext cx="6629400" cy="4420981"/>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2743200" y="0"/>
            <a:ext cx="3818994" cy="461665"/>
          </a:xfrm>
          <a:prstGeom prst="rect">
            <a:avLst/>
          </a:prstGeom>
          <a:solidFill>
            <a:srgbClr val="FFFF00"/>
          </a:solidFill>
        </p:spPr>
        <p:txBody>
          <a:bodyPr wrap="none">
            <a:spAutoFit/>
          </a:bodyPr>
          <a:lstStyle/>
          <a:p>
            <a:pPr fontAlgn="base"/>
            <a:r>
              <a:rPr lang="ru-RU" sz="2400" b="1" dirty="0" err="1" smtClean="0">
                <a:solidFill>
                  <a:srgbClr val="C00000"/>
                </a:solidFill>
              </a:rPr>
              <a:t>Сихотэ-Алинский</a:t>
            </a:r>
            <a:r>
              <a:rPr lang="ru-RU" sz="2400" b="1" dirty="0" smtClean="0">
                <a:solidFill>
                  <a:srgbClr val="C00000"/>
                </a:solidFill>
              </a:rPr>
              <a:t> метеорит</a:t>
            </a:r>
            <a:endParaRPr lang="ru-RU" sz="2400" b="1" dirty="0">
              <a:solidFill>
                <a:srgbClr val="C00000"/>
              </a:solidFill>
            </a:endParaRPr>
          </a:p>
        </p:txBody>
      </p:sp>
      <p:sp>
        <p:nvSpPr>
          <p:cNvPr id="3" name="Прямоугольник 2"/>
          <p:cNvSpPr/>
          <p:nvPr/>
        </p:nvSpPr>
        <p:spPr>
          <a:xfrm>
            <a:off x="0" y="457200"/>
            <a:ext cx="9144000" cy="1631216"/>
          </a:xfrm>
          <a:prstGeom prst="rect">
            <a:avLst/>
          </a:prstGeom>
          <a:solidFill>
            <a:schemeClr val="accent1">
              <a:lumMod val="20000"/>
              <a:lumOff val="80000"/>
            </a:schemeClr>
          </a:solidFill>
        </p:spPr>
        <p:txBody>
          <a:bodyPr wrap="square">
            <a:spAutoFit/>
          </a:bodyPr>
          <a:lstStyle/>
          <a:p>
            <a:r>
              <a:rPr lang="ru-RU" dirty="0" smtClean="0"/>
              <a:t>	</a:t>
            </a:r>
            <a:r>
              <a:rPr lang="ru-RU" sz="2000" dirty="0" smtClean="0"/>
              <a:t>Входит в десятку самых больших из всех известных метеоритов. Его падение 12 февраля 1947 года наблюдали жители села </a:t>
            </a:r>
            <a:r>
              <a:rPr lang="ru-RU" sz="2000" dirty="0" err="1" smtClean="0"/>
              <a:t>Бейцухе</a:t>
            </a:r>
            <a:r>
              <a:rPr lang="ru-RU" sz="2000" dirty="0" smtClean="0"/>
              <a:t> в Приморском крае. Он взорвался над Уссурийской тайгой, окатив её метеоритным дождем. Ученые предполагают, что в момент вхождения в атмосферу Земли его масса была в диапазоне 60-100 тонн, а самый крупный его осколок весит 23 тонны.</a:t>
            </a:r>
            <a:endParaRPr lang="ru-RU" sz="2000" dirty="0"/>
          </a:p>
        </p:txBody>
      </p:sp>
      <p:pic>
        <p:nvPicPr>
          <p:cNvPr id="64514" name="Picture 2" descr="https://www.pravda-tv.ru/wp-content/uploads/2019/09/Sihote.jpg"/>
          <p:cNvPicPr>
            <a:picLocks noChangeAspect="1" noChangeArrowheads="1"/>
          </p:cNvPicPr>
          <p:nvPr/>
        </p:nvPicPr>
        <p:blipFill>
          <a:blip r:embed="rId2" cstate="print"/>
          <a:srcRect/>
          <a:stretch>
            <a:fillRect/>
          </a:stretch>
        </p:blipFill>
        <p:spPr bwMode="auto">
          <a:xfrm>
            <a:off x="1" y="2057401"/>
            <a:ext cx="9143999" cy="4800600"/>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2667000" y="0"/>
            <a:ext cx="3786486" cy="461665"/>
          </a:xfrm>
          <a:prstGeom prst="rect">
            <a:avLst/>
          </a:prstGeom>
          <a:solidFill>
            <a:srgbClr val="FFFF00"/>
          </a:solidFill>
        </p:spPr>
        <p:txBody>
          <a:bodyPr wrap="none">
            <a:spAutoFit/>
          </a:bodyPr>
          <a:lstStyle/>
          <a:p>
            <a:pPr fontAlgn="base"/>
            <a:r>
              <a:rPr lang="ru-RU" sz="2400" b="1" dirty="0" smtClean="0">
                <a:solidFill>
                  <a:srgbClr val="C00000"/>
                </a:solidFill>
              </a:rPr>
              <a:t>Метеорит </a:t>
            </a:r>
            <a:r>
              <a:rPr lang="ru-RU" sz="2400" b="1" dirty="0" err="1" smtClean="0">
                <a:solidFill>
                  <a:srgbClr val="C00000"/>
                </a:solidFill>
              </a:rPr>
              <a:t>Цзилинь</a:t>
            </a:r>
            <a:r>
              <a:rPr lang="ru-RU" sz="2400" b="1" dirty="0" smtClean="0">
                <a:solidFill>
                  <a:srgbClr val="C00000"/>
                </a:solidFill>
              </a:rPr>
              <a:t> (</a:t>
            </a:r>
            <a:r>
              <a:rPr lang="ru-RU" sz="2400" b="1" dirty="0" err="1" smtClean="0">
                <a:solidFill>
                  <a:srgbClr val="C00000"/>
                </a:solidFill>
              </a:rPr>
              <a:t>Гирин</a:t>
            </a:r>
            <a:r>
              <a:rPr lang="ru-RU" sz="2400" b="1" dirty="0" smtClean="0">
                <a:solidFill>
                  <a:srgbClr val="C00000"/>
                </a:solidFill>
              </a:rPr>
              <a:t>)</a:t>
            </a:r>
            <a:endParaRPr lang="ru-RU" sz="2400" b="1" dirty="0">
              <a:solidFill>
                <a:srgbClr val="C00000"/>
              </a:solidFill>
            </a:endParaRPr>
          </a:p>
        </p:txBody>
      </p:sp>
      <p:sp>
        <p:nvSpPr>
          <p:cNvPr id="3" name="Прямоугольник 2"/>
          <p:cNvSpPr/>
          <p:nvPr/>
        </p:nvSpPr>
        <p:spPr>
          <a:xfrm>
            <a:off x="0" y="457200"/>
            <a:ext cx="9144000" cy="1477328"/>
          </a:xfrm>
          <a:prstGeom prst="rect">
            <a:avLst/>
          </a:prstGeom>
          <a:solidFill>
            <a:schemeClr val="accent1">
              <a:lumMod val="20000"/>
              <a:lumOff val="80000"/>
            </a:schemeClr>
          </a:solidFill>
        </p:spPr>
        <p:txBody>
          <a:bodyPr wrap="square">
            <a:spAutoFit/>
          </a:bodyPr>
          <a:lstStyle/>
          <a:p>
            <a:r>
              <a:rPr lang="ru-RU" dirty="0" smtClean="0"/>
              <a:t>	В 1976 году Землю накрыл сильнейший за последний век метеоритный дождь, после которого в Китае нашли обломки каменного метеорита общим весом 4 тонны. Подобные каменные глыбы бомбардировали Китай в течение 37 минут. Самый крупный осколок весит</a:t>
            </a:r>
            <a:r>
              <a:rPr lang="ru-RU" b="1" dirty="0" smtClean="0"/>
              <a:t> 1770 кг </a:t>
            </a:r>
            <a:r>
              <a:rPr lang="ru-RU" dirty="0" smtClean="0"/>
              <a:t>и любой желающий может на него посмотреть в музее городского округа </a:t>
            </a:r>
            <a:r>
              <a:rPr lang="ru-RU" dirty="0" err="1" smtClean="0"/>
              <a:t>Гирин</a:t>
            </a:r>
            <a:r>
              <a:rPr lang="ru-RU" dirty="0" smtClean="0"/>
              <a:t> (</a:t>
            </a:r>
            <a:r>
              <a:rPr lang="ru-RU" dirty="0" err="1" smtClean="0"/>
              <a:t>Цзилинь</a:t>
            </a:r>
            <a:r>
              <a:rPr lang="ru-RU" dirty="0" smtClean="0"/>
              <a:t>).</a:t>
            </a:r>
            <a:endParaRPr lang="ru-RU" dirty="0"/>
          </a:p>
        </p:txBody>
      </p:sp>
      <p:pic>
        <p:nvPicPr>
          <p:cNvPr id="65538" name="Picture 2" descr="https://www.pravda-tv.ru/wp-content/uploads/2019/09/6-meteorit-czilin-girin-kitaj-8-marta-1976-g.jpg"/>
          <p:cNvPicPr>
            <a:picLocks noChangeAspect="1" noChangeArrowheads="1"/>
          </p:cNvPicPr>
          <p:nvPr/>
        </p:nvPicPr>
        <p:blipFill>
          <a:blip r:embed="rId2" cstate="print"/>
          <a:srcRect/>
          <a:stretch>
            <a:fillRect/>
          </a:stretch>
        </p:blipFill>
        <p:spPr bwMode="auto">
          <a:xfrm>
            <a:off x="1066800" y="1977561"/>
            <a:ext cx="7315200" cy="4880439"/>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3048000" y="0"/>
            <a:ext cx="2729786" cy="461665"/>
          </a:xfrm>
          <a:prstGeom prst="rect">
            <a:avLst/>
          </a:prstGeom>
          <a:solidFill>
            <a:srgbClr val="FFFF00"/>
          </a:solidFill>
        </p:spPr>
        <p:txBody>
          <a:bodyPr wrap="none">
            <a:spAutoFit/>
          </a:bodyPr>
          <a:lstStyle/>
          <a:p>
            <a:pPr fontAlgn="base"/>
            <a:r>
              <a:rPr lang="ru-RU" sz="2400" b="1" dirty="0" smtClean="0">
                <a:solidFill>
                  <a:srgbClr val="C00000"/>
                </a:solidFill>
              </a:rPr>
              <a:t>Метеорит </a:t>
            </a:r>
            <a:r>
              <a:rPr lang="ru-RU" sz="2400" b="1" dirty="0" err="1" smtClean="0">
                <a:solidFill>
                  <a:srgbClr val="C00000"/>
                </a:solidFill>
              </a:rPr>
              <a:t>Альенде</a:t>
            </a:r>
            <a:endParaRPr lang="ru-RU" sz="2400" b="1" dirty="0">
              <a:solidFill>
                <a:srgbClr val="C00000"/>
              </a:solidFill>
            </a:endParaRPr>
          </a:p>
        </p:txBody>
      </p:sp>
      <p:sp>
        <p:nvSpPr>
          <p:cNvPr id="3" name="Прямоугольник 2"/>
          <p:cNvSpPr/>
          <p:nvPr/>
        </p:nvSpPr>
        <p:spPr>
          <a:xfrm>
            <a:off x="0" y="457200"/>
            <a:ext cx="9144000" cy="1938992"/>
          </a:xfrm>
          <a:prstGeom prst="rect">
            <a:avLst/>
          </a:prstGeom>
          <a:solidFill>
            <a:schemeClr val="accent1">
              <a:lumMod val="20000"/>
              <a:lumOff val="80000"/>
            </a:schemeClr>
          </a:solidFill>
        </p:spPr>
        <p:txBody>
          <a:bodyPr wrap="square">
            <a:spAutoFit/>
          </a:bodyPr>
          <a:lstStyle/>
          <a:p>
            <a:r>
              <a:rPr lang="ru-RU" sz="2000" dirty="0" smtClean="0"/>
              <a:t>	Знаменитый крупнейший углистый метеорит, который когда-либо находил человек. На Землю он прилетел в 1969 году и нашли его в </a:t>
            </a:r>
            <a:r>
              <a:rPr lang="ru-RU" sz="2000" dirty="0" err="1" smtClean="0"/>
              <a:t>Чиуауа</a:t>
            </a:r>
            <a:r>
              <a:rPr lang="ru-RU" sz="2000" dirty="0" smtClean="0"/>
              <a:t>, Мексика. В составе </a:t>
            </a:r>
            <a:r>
              <a:rPr lang="ru-RU" sz="2000" dirty="0" err="1" smtClean="0"/>
              <a:t>Альенде</a:t>
            </a:r>
            <a:r>
              <a:rPr lang="ru-RU" sz="2000" dirty="0" smtClean="0"/>
              <a:t> учёные впервые нашли неизвестный ранее минерал, который назвали </a:t>
            </a:r>
            <a:r>
              <a:rPr lang="ru-RU" sz="2000" dirty="0" err="1" smtClean="0"/>
              <a:t>пангитом</a:t>
            </a:r>
            <a:r>
              <a:rPr lang="ru-RU" sz="2000" dirty="0" smtClean="0"/>
              <a:t>, полагается, что он содержится во множестве астероидов. Также удалось определить возраст метеорита, он ровесник нашей планеты, ему порядка 4,5 миллиарда лет.</a:t>
            </a:r>
            <a:endParaRPr lang="ru-RU" sz="2000" dirty="0"/>
          </a:p>
        </p:txBody>
      </p:sp>
      <p:pic>
        <p:nvPicPr>
          <p:cNvPr id="66562" name="Picture 2" descr="https://www.pravda-tv.ru/wp-content/uploads/2019/09/Alende.jpg"/>
          <p:cNvPicPr>
            <a:picLocks noChangeAspect="1" noChangeArrowheads="1"/>
          </p:cNvPicPr>
          <p:nvPr/>
        </p:nvPicPr>
        <p:blipFill>
          <a:blip r:embed="rId2" cstate="print"/>
          <a:srcRect/>
          <a:stretch>
            <a:fillRect/>
          </a:stretch>
        </p:blipFill>
        <p:spPr bwMode="auto">
          <a:xfrm>
            <a:off x="1676400" y="2372698"/>
            <a:ext cx="6705600" cy="4485302"/>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s://cf.ppt-online.org/files/slide/b/bAVNh3vrxka8e5q0KpEi1ZocQ4jDdsS2mI9wRO/slide-6.jpg"/>
          <p:cNvPicPr>
            <a:picLocks noChangeAspect="1" noChangeArrowheads="1"/>
          </p:cNvPicPr>
          <p:nvPr/>
        </p:nvPicPr>
        <p:blipFill>
          <a:blip r:embed="rId2" cstate="print"/>
          <a:srcRect/>
          <a:stretch>
            <a:fillRect/>
          </a:stretch>
        </p:blipFill>
        <p:spPr bwMode="auto">
          <a:xfrm>
            <a:off x="0" y="228600"/>
            <a:ext cx="9144000" cy="6629400"/>
          </a:xfrm>
          <a:prstGeom prst="rect">
            <a:avLst/>
          </a:prstGeom>
          <a:noFill/>
        </p:spPr>
      </p:pic>
      <p:sp>
        <p:nvSpPr>
          <p:cNvPr id="29697" name="Rectangle 1"/>
          <p:cNvSpPr>
            <a:spLocks noChangeArrowheads="1"/>
          </p:cNvSpPr>
          <p:nvPr/>
        </p:nvSpPr>
        <p:spPr bwMode="auto">
          <a:xfrm>
            <a:off x="0" y="0"/>
            <a:ext cx="9144000" cy="830997"/>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По химическому составу все метеориты принято делить на три группы:</a:t>
            </a:r>
            <a:endParaRPr kumimoji="0" lang="ru-RU"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1905000"/>
            <a:ext cx="9144000" cy="4953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722" name="Rectangle 2"/>
          <p:cNvSpPr>
            <a:spLocks noChangeArrowheads="1"/>
          </p:cNvSpPr>
          <p:nvPr/>
        </p:nvSpPr>
        <p:spPr bwMode="auto">
          <a:xfrm>
            <a:off x="0" y="-307895"/>
            <a:ext cx="9144000" cy="2215991"/>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ru-RU" sz="2000" b="1" i="1"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Каменные метеориты</a:t>
            </a:r>
            <a:r>
              <a:rPr kumimoji="0" lang="ru-RU" sz="20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это наиболее распространённый тип. Они составляют до 90 % всех падающих на Землю метеоритов. Очень часто в таких метеоритах находятся вкрапления мелких круглых частиц — </a:t>
            </a:r>
            <a:r>
              <a:rPr kumimoji="0" lang="ru-RU" sz="20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хондр</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В их составе присутствуют те же элементы, что и в атмосфере Солнца. Поэтому некоторые учёные считают, что в </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хондрах</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«законсервировано» вещество из протопланетного облака.</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0721" name="Рисунок 8" descr="https://fsd.videouroki.net/products/conspekty/astr11/23-malye-tela-solnechnoj-sistemy.files/image008.jpg"/>
          <p:cNvPicPr>
            <a:picLocks noChangeAspect="1" noChangeArrowheads="1"/>
          </p:cNvPicPr>
          <p:nvPr/>
        </p:nvPicPr>
        <p:blipFill>
          <a:blip r:embed="rId2" cstate="print"/>
          <a:srcRect/>
          <a:stretch>
            <a:fillRect/>
          </a:stretch>
        </p:blipFill>
        <p:spPr bwMode="auto">
          <a:xfrm>
            <a:off x="1676400" y="1676400"/>
            <a:ext cx="5562600" cy="5181600"/>
          </a:xfrm>
          <a:prstGeom prst="rect">
            <a:avLst/>
          </a:prstGeom>
          <a:noFill/>
        </p:spPr>
      </p:pic>
      <p:sp>
        <p:nvSpPr>
          <p:cNvPr id="30723" name="Rectangle 3"/>
          <p:cNvSpPr>
            <a:spLocks noChangeArrowheads="1"/>
          </p:cNvSpPr>
          <p:nvPr/>
        </p:nvSpPr>
        <p:spPr bwMode="auto">
          <a:xfrm>
            <a:off x="0" y="2505075"/>
            <a:ext cx="9144000" cy="0"/>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1524000"/>
            <a:ext cx="9144000" cy="5334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746" name="Rectangle 2"/>
          <p:cNvSpPr>
            <a:spLocks noChangeArrowheads="1"/>
          </p:cNvSpPr>
          <p:nvPr/>
        </p:nvSpPr>
        <p:spPr bwMode="auto">
          <a:xfrm>
            <a:off x="0" y="0"/>
            <a:ext cx="9144000" cy="1569660"/>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1" i="1"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Железные метеориты</a:t>
            </a:r>
            <a:r>
              <a:rPr kumimoji="0" lang="ru-RU" sz="24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примерно на 90 % состоят из железа и на 9 % из никеля. Подобное соотношение в земных минералах не встречается, поэтому их достаточно легко отличить от пород земного происхождения.</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1745" name="Рисунок 9" descr="https://fsd.videouroki.net/products/conspekty/astr11/23-malye-tela-solnechnoj-sistemy.files/image009.jpg"/>
          <p:cNvPicPr>
            <a:picLocks noChangeAspect="1" noChangeArrowheads="1"/>
          </p:cNvPicPr>
          <p:nvPr/>
        </p:nvPicPr>
        <p:blipFill>
          <a:blip r:embed="rId2" cstate="print"/>
          <a:srcRect/>
          <a:stretch>
            <a:fillRect/>
          </a:stretch>
        </p:blipFill>
        <p:spPr bwMode="auto">
          <a:xfrm>
            <a:off x="1752599" y="1600200"/>
            <a:ext cx="5236685" cy="5257800"/>
          </a:xfrm>
          <a:prstGeom prst="rect">
            <a:avLst/>
          </a:prstGeom>
          <a:noFill/>
        </p:spPr>
      </p:pic>
      <p:sp>
        <p:nvSpPr>
          <p:cNvPr id="31747" name="Rectangle 3"/>
          <p:cNvSpPr>
            <a:spLocks noChangeArrowheads="1"/>
          </p:cNvSpPr>
          <p:nvPr/>
        </p:nvSpPr>
        <p:spPr bwMode="auto">
          <a:xfrm>
            <a:off x="0" y="2828925"/>
            <a:ext cx="9144000" cy="0"/>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1143000"/>
            <a:ext cx="9144000" cy="5715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770" name="Rectangle 2"/>
          <p:cNvSpPr>
            <a:spLocks noChangeArrowheads="1"/>
          </p:cNvSpPr>
          <p:nvPr/>
        </p:nvSpPr>
        <p:spPr bwMode="auto">
          <a:xfrm>
            <a:off x="0" y="0"/>
            <a:ext cx="9144000" cy="1200329"/>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1" i="1" u="sng"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Железнокаменные</a:t>
            </a:r>
            <a:r>
              <a:rPr kumimoji="0" lang="ru-RU" sz="2400" b="1" i="1" u="sng"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метеориты составляю промежуточную группу. Они почти на 50 % состоят из железа и ещё на 50 % — из камня.</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2769" name="Рисунок 10" descr="https://fsd.videouroki.net/products/conspekty/astr11/23-malye-tela-solnechnoj-sistemy.files/image010.jpg"/>
          <p:cNvPicPr>
            <a:picLocks noChangeAspect="1" noChangeArrowheads="1"/>
          </p:cNvPicPr>
          <p:nvPr/>
        </p:nvPicPr>
        <p:blipFill>
          <a:blip r:embed="rId2" cstate="print"/>
          <a:srcRect/>
          <a:stretch>
            <a:fillRect/>
          </a:stretch>
        </p:blipFill>
        <p:spPr bwMode="auto">
          <a:xfrm>
            <a:off x="1524000" y="838200"/>
            <a:ext cx="6019800" cy="6019800"/>
          </a:xfrm>
          <a:prstGeom prst="rect">
            <a:avLst/>
          </a:prstGeom>
          <a:noFill/>
        </p:spPr>
      </p:pic>
      <p:sp>
        <p:nvSpPr>
          <p:cNvPr id="32771" name="Rectangle 3"/>
          <p:cNvSpPr>
            <a:spLocks noChangeArrowheads="1"/>
          </p:cNvSpPr>
          <p:nvPr/>
        </p:nvSpPr>
        <p:spPr bwMode="auto">
          <a:xfrm>
            <a:off x="0" y="2571750"/>
            <a:ext cx="9144000" cy="0"/>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384995"/>
          </a:xfrm>
          <a:prstGeom prst="rect">
            <a:avLst/>
          </a:prstGeom>
          <a:solidFill>
            <a:schemeClr val="accent1">
              <a:lumMod val="20000"/>
              <a:lumOff val="80000"/>
            </a:schemeClr>
          </a:solidFill>
        </p:spPr>
        <p:txBody>
          <a:bodyPr wrap="square">
            <a:spAutoFit/>
          </a:bodyPr>
          <a:lstStyle/>
          <a:p>
            <a:r>
              <a:rPr lang="ru-RU" dirty="0" smtClean="0"/>
              <a:t>	К малым телам Солнечной системы относят космические тела, которые не являются ни планетами, ни карликовыми планетами, ни их спутниками. </a:t>
            </a:r>
          </a:p>
          <a:p>
            <a:r>
              <a:rPr lang="ru-RU" dirty="0" smtClean="0"/>
              <a:t>	</a:t>
            </a:r>
            <a:r>
              <a:rPr lang="ru-RU" sz="2400" dirty="0" smtClean="0"/>
              <a:t>Это: кометы, астероиды, кентавры, </a:t>
            </a:r>
            <a:r>
              <a:rPr lang="ru-RU" sz="2400" dirty="0" err="1" smtClean="0"/>
              <a:t>дамоклоиды</a:t>
            </a:r>
            <a:r>
              <a:rPr lang="ru-RU" sz="2400" dirty="0" smtClean="0"/>
              <a:t>, метеорные тела, межпланетный газ и пыль.</a:t>
            </a:r>
            <a:endParaRPr lang="ru-RU" sz="2400" dirty="0"/>
          </a:p>
        </p:txBody>
      </p:sp>
      <p:pic>
        <p:nvPicPr>
          <p:cNvPr id="67586" name="Picture 2" descr="https://ds05.infourok.ru/uploads/ex/0ba0/001750a7-e74d438c/img2.jpg"/>
          <p:cNvPicPr>
            <a:picLocks noChangeAspect="1" noChangeArrowheads="1"/>
          </p:cNvPicPr>
          <p:nvPr/>
        </p:nvPicPr>
        <p:blipFill>
          <a:blip r:embed="rId2" cstate="print"/>
          <a:srcRect/>
          <a:stretch>
            <a:fillRect/>
          </a:stretch>
        </p:blipFill>
        <p:spPr bwMode="auto">
          <a:xfrm>
            <a:off x="0" y="1314449"/>
            <a:ext cx="9144000" cy="5543551"/>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snob.ru/i/indoc/user_32458/93a252ca9f139abb23cf053f2b2d1293.jpg"/>
          <p:cNvPicPr>
            <a:picLocks noChangeAspect="1" noChangeArrowheads="1"/>
          </p:cNvPicPr>
          <p:nvPr/>
        </p:nvPicPr>
        <p:blipFill>
          <a:blip r:embed="rId2" cstate="print"/>
          <a:srcRect/>
          <a:stretch>
            <a:fillRect/>
          </a:stretch>
        </p:blipFill>
        <p:spPr bwMode="auto">
          <a:xfrm>
            <a:off x="0" y="457200"/>
            <a:ext cx="9144000" cy="6096000"/>
          </a:xfrm>
          <a:prstGeom prst="rect">
            <a:avLst/>
          </a:prstGeom>
          <a:noFill/>
        </p:spPr>
      </p:pic>
      <p:sp>
        <p:nvSpPr>
          <p:cNvPr id="33793" name="Rectangle 1"/>
          <p:cNvSpPr>
            <a:spLocks noChangeArrowheads="1"/>
          </p:cNvSpPr>
          <p:nvPr/>
        </p:nvSpPr>
        <p:spPr bwMode="auto">
          <a:xfrm>
            <a:off x="0" y="0"/>
            <a:ext cx="9144000" cy="830997"/>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Также к малым телам Солнечной системы относятся кометы. </a:t>
            </a:r>
            <a:endParaRPr kumimoji="0" lang="ru-RU"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p:txBody>
      </p:sp>
      <p:sp>
        <p:nvSpPr>
          <p:cNvPr id="3" name="Прямоугольник 2"/>
          <p:cNvSpPr/>
          <p:nvPr/>
        </p:nvSpPr>
        <p:spPr>
          <a:xfrm>
            <a:off x="0" y="5657671"/>
            <a:ext cx="9144000" cy="1200329"/>
          </a:xfrm>
          <a:prstGeom prst="rect">
            <a:avLst/>
          </a:prstGeom>
          <a:solidFill>
            <a:srgbClr val="FFFF00"/>
          </a:solidFill>
        </p:spPr>
        <p:txBody>
          <a:bodyPr wrap="square">
            <a:spAutoFit/>
          </a:bodyPr>
          <a:lstStyle/>
          <a:p>
            <a:pPr lvl="0" indent="449263" eaLnBrk="0" fontAlgn="base" hangingPunct="0">
              <a:spcBef>
                <a:spcPct val="0"/>
              </a:spcBef>
              <a:spcAft>
                <a:spcPct val="0"/>
              </a:spcAft>
            </a:pPr>
            <a:r>
              <a:rPr lang="ru-RU" sz="2400" b="1" u="sng" dirty="0" smtClean="0">
                <a:solidFill>
                  <a:srgbClr val="C00000"/>
                </a:solidFill>
                <a:latin typeface="Arial" pitchFamily="34" charset="0"/>
                <a:ea typeface="Times New Roman" pitchFamily="18" charset="0"/>
                <a:cs typeface="Arial" pitchFamily="34" charset="0"/>
              </a:rPr>
              <a:t>Кометы</a:t>
            </a:r>
            <a:r>
              <a:rPr lang="ru-RU" sz="2400" u="sng" dirty="0" smtClean="0">
                <a:solidFill>
                  <a:srgbClr val="C00000"/>
                </a:solidFill>
                <a:latin typeface="Arial" pitchFamily="34" charset="0"/>
                <a:ea typeface="Times New Roman" pitchFamily="18" charset="0"/>
                <a:cs typeface="Arial" pitchFamily="34" charset="0"/>
              </a:rPr>
              <a:t> </a:t>
            </a:r>
            <a:r>
              <a:rPr lang="ru-RU" sz="2400" dirty="0" smtClean="0">
                <a:solidFill>
                  <a:srgbClr val="000000"/>
                </a:solidFill>
                <a:latin typeface="Arial" pitchFamily="34" charset="0"/>
                <a:ea typeface="Times New Roman" pitchFamily="18" charset="0"/>
                <a:cs typeface="Arial" pitchFamily="34" charset="0"/>
              </a:rPr>
              <a:t>— это непрочные тела, представляющие собой сгустки замёрзшего газа и пыли, которые вращаются вокруг Солнца по сильно вытянутым эллиптическим орбитам.</a:t>
            </a:r>
            <a:endParaRPr lang="ru-RU" sz="2400" dirty="0" smtClean="0">
              <a:latin typeface="Arial" pitchFamily="34" charset="0"/>
              <a:cs typeface="Arial"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Рисунок 11" descr="https://fsd.videouroki.net/products/conspekty/astr11/23-malye-tela-solnechnoj-sistemy.files/image011.jpg"/>
          <p:cNvPicPr>
            <a:picLocks noChangeAspect="1" noChangeArrowheads="1"/>
          </p:cNvPicPr>
          <p:nvPr/>
        </p:nvPicPr>
        <p:blipFill>
          <a:blip r:embed="rId2" cstate="print"/>
          <a:srcRect/>
          <a:stretch>
            <a:fillRect/>
          </a:stretch>
        </p:blipFill>
        <p:spPr bwMode="auto">
          <a:xfrm>
            <a:off x="0" y="2057400"/>
            <a:ext cx="9144000" cy="4800600"/>
          </a:xfrm>
          <a:prstGeom prst="rect">
            <a:avLst/>
          </a:prstGeom>
          <a:noFill/>
        </p:spPr>
      </p:pic>
      <p:sp>
        <p:nvSpPr>
          <p:cNvPr id="34818" name="Rectangle 2"/>
          <p:cNvSpPr>
            <a:spLocks noChangeArrowheads="1"/>
          </p:cNvSpPr>
          <p:nvPr/>
        </p:nvSpPr>
        <p:spPr bwMode="auto">
          <a:xfrm>
            <a:off x="0" y="0"/>
            <a:ext cx="9144000" cy="2246769"/>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 древнегреческого языка слово «комета» переводится как </a:t>
            </a:r>
            <a:r>
              <a:rPr kumimoji="0" lang="ru-RU" sz="2000" b="1"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‘волосатый’.</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1"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Дело в том, что в Древней Греции, а затем и в Средние века комету часто изображали в виде отрубленной головы, летящей по небу с развевающимися волосами. Кометы своим необычным видом издавна привлекали внимание людей. А первые китайские записи о них относятся к третьему тысячелетию до нашей эры.</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34819" name="Rectangle 3"/>
          <p:cNvSpPr>
            <a:spLocks noChangeArrowheads="1"/>
          </p:cNvSpPr>
          <p:nvPr/>
        </p:nvSpPr>
        <p:spPr bwMode="auto">
          <a:xfrm>
            <a:off x="0" y="2400300"/>
            <a:ext cx="9144000" cy="0"/>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1905000"/>
            <a:ext cx="9296400" cy="3581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842" name="Rectangle 2"/>
          <p:cNvSpPr>
            <a:spLocks noChangeArrowheads="1"/>
          </p:cNvSpPr>
          <p:nvPr/>
        </p:nvSpPr>
        <p:spPr bwMode="auto">
          <a:xfrm>
            <a:off x="0" y="0"/>
            <a:ext cx="9144000" cy="1938992"/>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Ядро</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это самая твёрдая часть кометы, в которой сосредоточена почти вся её масса. Долгое время считалось, что ядро кометы состоит из смеси льда и пыли. Причём слои замороженных газов чередуются с пылевыми слоями. Однако 2005 году автоматическая станция «</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Дип</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Импакт</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сбросила на поверхность кометы Темпеля-1 370 килограммовый зонд.</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5841" name="Рисунок 12" descr="https://fsd.videouroki.net/products/conspekty/astr11/23-malye-tela-solnechnoj-sistemy.files/image012.jpg"/>
          <p:cNvPicPr>
            <a:picLocks noChangeAspect="1" noChangeArrowheads="1"/>
          </p:cNvPicPr>
          <p:nvPr/>
        </p:nvPicPr>
        <p:blipFill>
          <a:blip r:embed="rId2" cstate="print"/>
          <a:srcRect/>
          <a:stretch>
            <a:fillRect/>
          </a:stretch>
        </p:blipFill>
        <p:spPr bwMode="auto">
          <a:xfrm>
            <a:off x="2514600" y="1673418"/>
            <a:ext cx="3810000" cy="3859696"/>
          </a:xfrm>
          <a:prstGeom prst="rect">
            <a:avLst/>
          </a:prstGeom>
          <a:noFill/>
        </p:spPr>
      </p:pic>
      <p:sp>
        <p:nvSpPr>
          <p:cNvPr id="35843" name="Rectangle 3"/>
          <p:cNvSpPr>
            <a:spLocks noChangeArrowheads="1"/>
          </p:cNvSpPr>
          <p:nvPr/>
        </p:nvSpPr>
        <p:spPr bwMode="auto">
          <a:xfrm>
            <a:off x="0" y="5508367"/>
            <a:ext cx="9144000" cy="1477328"/>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Он врезался в поверхность кометы на скорости около 10 километров в секунду, оставив при этом кратер диаметром около 100 метров при глубине около 30 метров. Последующие исследования выбросов и кратера показали, что ядро кометы состоит из очень рыхлого материала и представляет собой ком пыли с порами, занимающими до 80 % его объёма.</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0" y="48652"/>
            <a:ext cx="9144000" cy="1938992"/>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Окружающая ядро светлая туманная оболочка чашеобразной формы, состоящая из газов и пыли, называется </a:t>
            </a:r>
            <a:r>
              <a:rPr kumimoji="0" lang="ru-RU" sz="24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комой.</a:t>
            </a:r>
            <a:r>
              <a:rPr kumimoji="0" lang="ru-RU" sz="24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Обычно она тянется от 100 тыс. до 1,4 </a:t>
            </a:r>
            <a:r>
              <a:rPr kumimoji="0" lang="ru-RU" sz="24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млн</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километров от ядра. Кома вместе с ядром составляет </a:t>
            </a:r>
            <a:r>
              <a:rPr kumimoji="0" lang="ru-RU" sz="24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голову кометы.</a:t>
            </a:r>
            <a:endParaRPr kumimoji="0" lang="ru-RU" sz="24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endParaRPr>
          </a:p>
        </p:txBody>
      </p:sp>
      <p:pic>
        <p:nvPicPr>
          <p:cNvPr id="11266" name="Picture 2" descr="https://i0.wp.com/kvant.space/sites/default/files/00200.gif"/>
          <p:cNvPicPr>
            <a:picLocks noChangeAspect="1" noChangeArrowheads="1"/>
          </p:cNvPicPr>
          <p:nvPr/>
        </p:nvPicPr>
        <p:blipFill>
          <a:blip r:embed="rId2" cstate="print"/>
          <a:srcRect/>
          <a:stretch>
            <a:fillRect/>
          </a:stretch>
        </p:blipFill>
        <p:spPr bwMode="auto">
          <a:xfrm>
            <a:off x="-1" y="2057401"/>
            <a:ext cx="9108087" cy="4800600"/>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200329"/>
          </a:xfrm>
          <a:prstGeom prst="rect">
            <a:avLst/>
          </a:prstGeom>
          <a:solidFill>
            <a:schemeClr val="accent1">
              <a:lumMod val="20000"/>
              <a:lumOff val="80000"/>
            </a:schemeClr>
          </a:solidFill>
        </p:spPr>
        <p:txBody>
          <a:bodyPr wrap="square">
            <a:spAutoFit/>
          </a:bodyPr>
          <a:lstStyle/>
          <a:p>
            <a:pPr lvl="0" indent="449263" eaLnBrk="0" fontAlgn="base" hangingPunct="0">
              <a:spcBef>
                <a:spcPct val="0"/>
              </a:spcBef>
              <a:spcAft>
                <a:spcPct val="0"/>
              </a:spcAft>
            </a:pPr>
            <a:r>
              <a:rPr lang="ru-RU" sz="2400" b="1" dirty="0" smtClean="0">
                <a:solidFill>
                  <a:srgbClr val="000000"/>
                </a:solidFill>
                <a:latin typeface="Arial" pitchFamily="34" charset="0"/>
                <a:ea typeface="Times New Roman" pitchFamily="18" charset="0"/>
                <a:cs typeface="Arial" pitchFamily="34" charset="0"/>
              </a:rPr>
              <a:t>Хвост кометы</a:t>
            </a:r>
            <a:r>
              <a:rPr lang="ru-RU" sz="2400" dirty="0" smtClean="0">
                <a:solidFill>
                  <a:srgbClr val="000000"/>
                </a:solidFill>
                <a:latin typeface="Arial" pitchFamily="34" charset="0"/>
                <a:ea typeface="Times New Roman" pitchFamily="18" charset="0"/>
                <a:cs typeface="Arial" pitchFamily="34" charset="0"/>
              </a:rPr>
              <a:t> представляет собой вытянутый шлейф из пыли и газа кометного вещества, образующийся при приближении кометы к Солнцу.</a:t>
            </a:r>
            <a:endParaRPr lang="ru-RU" sz="2400" dirty="0" smtClean="0">
              <a:latin typeface="Arial" pitchFamily="34" charset="0"/>
              <a:cs typeface="Arial" pitchFamily="34" charset="0"/>
            </a:endParaRPr>
          </a:p>
        </p:txBody>
      </p:sp>
      <p:pic>
        <p:nvPicPr>
          <p:cNvPr id="68610" name="Picture 2" descr="https://avatars.mds.yandex.net/get-zen_doc/167204/pub_5d432938d4f07a00aeca55be_5d43e08b6c300400adda6281/scale_1200"/>
          <p:cNvPicPr>
            <a:picLocks noChangeAspect="1" noChangeArrowheads="1"/>
          </p:cNvPicPr>
          <p:nvPr/>
        </p:nvPicPr>
        <p:blipFill>
          <a:blip r:embed="rId2" cstate="print"/>
          <a:srcRect/>
          <a:stretch>
            <a:fillRect/>
          </a:stretch>
        </p:blipFill>
        <p:spPr bwMode="auto">
          <a:xfrm>
            <a:off x="0" y="1109823"/>
            <a:ext cx="9144000" cy="5748178"/>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0"/>
            <a:ext cx="9144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889" name="Rectangle 1"/>
          <p:cNvSpPr>
            <a:spLocks noChangeArrowheads="1"/>
          </p:cNvSpPr>
          <p:nvPr/>
        </p:nvSpPr>
        <p:spPr bwMode="auto">
          <a:xfrm>
            <a:off x="0" y="990600"/>
            <a:ext cx="6324600" cy="5016758"/>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 </a:t>
            </a:r>
            <a:r>
              <a:rPr kumimoji="0" lang="ru-RU"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1877 году</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выдающийся русский учёный </a:t>
            </a:r>
            <a:r>
              <a:rPr kumimoji="0" lang="ru-RU"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Фёдор Александрович Бредихин</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создал классификацию кометных хвостов, по которой их принято делить на четыре типа. </a:t>
            </a:r>
            <a:endPar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 К первому типу относится длинный хвост, который направлен почти точно от Солнца. </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 Во втором типе хвост несколько изогнут и состоит из пылинок, имеющих размер от долей до десятков микрометров. </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 Третий тип кометных хвостов состоит в основном из крупной пыли. Обычно он сильно изогнут под воздействием магнитного поля. </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4) И, наконец, четвёртый и самый редкий тип кометных хвостов </a:t>
            </a:r>
            <a:r>
              <a:rPr kumimoji="0" lang="ru-RU" sz="20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это </a:t>
            </a:r>
            <a:r>
              <a:rPr kumimoji="0" lang="ru-RU" sz="2000" b="1" i="1"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2000" b="1"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антихвост</a:t>
            </a:r>
            <a:r>
              <a:rPr kumimoji="0" lang="ru-RU" sz="2000" b="1" i="1"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20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Его особенность в том, что выброс из головы кометы направлен прямо к Солнцу.</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Прямоугольник 2"/>
          <p:cNvSpPr/>
          <p:nvPr/>
        </p:nvSpPr>
        <p:spPr>
          <a:xfrm>
            <a:off x="1295400" y="0"/>
            <a:ext cx="6477000" cy="609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C00000"/>
                </a:solidFill>
              </a:rPr>
              <a:t>Классификация кометных хвостов</a:t>
            </a:r>
            <a:endParaRPr lang="ru-RU" sz="2400" b="1" dirty="0">
              <a:solidFill>
                <a:srgbClr val="C00000"/>
              </a:solidFill>
            </a:endParaRPr>
          </a:p>
        </p:txBody>
      </p:sp>
      <p:pic>
        <p:nvPicPr>
          <p:cNvPr id="10242" name="Picture 2" descr="https://de-ussr.ru/uploads/images/astronomy/astro086.jpg"/>
          <p:cNvPicPr>
            <a:picLocks noChangeAspect="1" noChangeArrowheads="1"/>
          </p:cNvPicPr>
          <p:nvPr/>
        </p:nvPicPr>
        <p:blipFill>
          <a:blip r:embed="rId2" cstate="print"/>
          <a:srcRect/>
          <a:stretch>
            <a:fillRect/>
          </a:stretch>
        </p:blipFill>
        <p:spPr bwMode="auto">
          <a:xfrm>
            <a:off x="6286500" y="1447800"/>
            <a:ext cx="2857500" cy="3819525"/>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0" y="0"/>
            <a:ext cx="9144000" cy="2215991"/>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Несмотря на внушительные размеры хвоста, длина которого может превышать миллион километров, и головы, которая может превышать диаметр Солнца, почти вся масса кометы сосредоточена в её небольшом ядре. Поэтому кометы справедливо называют </a:t>
            </a:r>
            <a:r>
              <a:rPr kumimoji="0" lang="ru-RU" sz="2400" b="1" i="1"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«видимое ничто».</a:t>
            </a: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8913" name="Рисунок 13" descr="https://fsd.videouroki.net/products/conspekty/astr11/23-malye-tela-solnechnoj-sistemy.files/image013.jpg"/>
          <p:cNvPicPr>
            <a:picLocks noChangeAspect="1" noChangeArrowheads="1"/>
          </p:cNvPicPr>
          <p:nvPr/>
        </p:nvPicPr>
        <p:blipFill>
          <a:blip r:embed="rId2" cstate="print">
            <a:lum bright="-10000" contrast="10000"/>
          </a:blip>
          <a:srcRect/>
          <a:stretch>
            <a:fillRect/>
          </a:stretch>
        </p:blipFill>
        <p:spPr bwMode="auto">
          <a:xfrm>
            <a:off x="0" y="1905001"/>
            <a:ext cx="9144000" cy="4953000"/>
          </a:xfrm>
          <a:prstGeom prst="rect">
            <a:avLst/>
          </a:prstGeom>
          <a:noFill/>
        </p:spPr>
      </p:pic>
      <p:sp>
        <p:nvSpPr>
          <p:cNvPr id="38915" name="Rectangle 3"/>
          <p:cNvSpPr>
            <a:spLocks noChangeArrowheads="1"/>
          </p:cNvSpPr>
          <p:nvPr/>
        </p:nvSpPr>
        <p:spPr bwMode="auto">
          <a:xfrm>
            <a:off x="0" y="3248025"/>
            <a:ext cx="9144000" cy="0"/>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0" y="0"/>
            <a:ext cx="9144000" cy="1938992"/>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Также кометы принято подразделять на кометы </a:t>
            </a:r>
            <a:r>
              <a:rPr kumimoji="0" lang="ru-RU" sz="2400" b="1"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 периодом появления не более 200 лет, и долгопериодические.</a:t>
            </a:r>
            <a:endParaRPr kumimoji="0" lang="ru-RU" sz="24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Кроме внешнего вида, кометы обращали на себя внимание и неожиданностью появления.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218" name="Picture 2" descr="https://top10a.ru/wp-content/uploads/2019/06/5-32.jpg"/>
          <p:cNvPicPr>
            <a:picLocks noChangeAspect="1" noChangeArrowheads="1"/>
          </p:cNvPicPr>
          <p:nvPr/>
        </p:nvPicPr>
        <p:blipFill>
          <a:blip r:embed="rId2" cstate="print"/>
          <a:srcRect/>
          <a:stretch>
            <a:fillRect/>
          </a:stretch>
        </p:blipFill>
        <p:spPr bwMode="auto">
          <a:xfrm>
            <a:off x="0" y="1905000"/>
            <a:ext cx="9144000" cy="4953000"/>
          </a:xfrm>
          <a:prstGeom prst="rect">
            <a:avLst/>
          </a:prstGeom>
          <a:noFill/>
        </p:spPr>
      </p:pic>
      <p:sp>
        <p:nvSpPr>
          <p:cNvPr id="4" name="Прямоугольник 3"/>
          <p:cNvSpPr/>
          <p:nvPr/>
        </p:nvSpPr>
        <p:spPr>
          <a:xfrm>
            <a:off x="0" y="6324600"/>
            <a:ext cx="1981200" cy="5334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ru-RU" sz="2000" b="1" dirty="0" smtClean="0">
                <a:solidFill>
                  <a:schemeClr val="tx1"/>
                </a:solidFill>
              </a:rPr>
              <a:t>Комета Де </a:t>
            </a:r>
            <a:r>
              <a:rPr lang="ru-RU" sz="2000" b="1" dirty="0" err="1" smtClean="0">
                <a:solidFill>
                  <a:schemeClr val="tx1"/>
                </a:solidFill>
              </a:rPr>
              <a:t>Чезо</a:t>
            </a:r>
            <a:endParaRPr lang="ru-RU" sz="2000" b="1" dirty="0">
              <a:solidFill>
                <a:schemeClr val="tx1"/>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323439"/>
          </a:xfrm>
          <a:prstGeom prst="rect">
            <a:avLst/>
          </a:prstGeom>
          <a:solidFill>
            <a:schemeClr val="accent1">
              <a:lumMod val="20000"/>
              <a:lumOff val="80000"/>
            </a:schemeClr>
          </a:solidFill>
        </p:spPr>
        <p:txBody>
          <a:bodyPr wrap="square">
            <a:spAutoFit/>
          </a:bodyPr>
          <a:lstStyle/>
          <a:p>
            <a:r>
              <a:rPr lang="ru-RU" dirty="0" smtClean="0">
                <a:solidFill>
                  <a:srgbClr val="000000"/>
                </a:solidFill>
                <a:latin typeface="Arial" pitchFamily="34" charset="0"/>
                <a:ea typeface="Times New Roman" pitchFamily="18" charset="0"/>
                <a:cs typeface="Arial" pitchFamily="34" charset="0"/>
              </a:rPr>
              <a:t>	</a:t>
            </a:r>
            <a:r>
              <a:rPr lang="ru-RU" sz="2000" dirty="0" smtClean="0">
                <a:solidFill>
                  <a:srgbClr val="000000"/>
                </a:solidFill>
                <a:latin typeface="Arial" pitchFamily="34" charset="0"/>
                <a:ea typeface="Times New Roman" pitchFamily="18" charset="0"/>
                <a:cs typeface="Arial" pitchFamily="34" charset="0"/>
              </a:rPr>
              <a:t>Узнать, откуда появляются кометы удалось лишь после открытия Ньютоном закона всемирного тяготения.</a:t>
            </a:r>
          </a:p>
          <a:p>
            <a:r>
              <a:rPr lang="ru-RU" sz="2000" dirty="0" smtClean="0">
                <a:solidFill>
                  <a:srgbClr val="000000"/>
                </a:solidFill>
                <a:latin typeface="Arial" pitchFamily="34" charset="0"/>
                <a:ea typeface="Times New Roman" pitchFamily="18" charset="0"/>
                <a:cs typeface="Arial" pitchFamily="34" charset="0"/>
              </a:rPr>
              <a:t>	 В </a:t>
            </a:r>
            <a:r>
              <a:rPr lang="ru-RU" sz="2000" b="1" dirty="0" smtClean="0">
                <a:solidFill>
                  <a:srgbClr val="000000"/>
                </a:solidFill>
                <a:latin typeface="Arial" pitchFamily="34" charset="0"/>
                <a:ea typeface="Times New Roman" pitchFamily="18" charset="0"/>
                <a:cs typeface="Arial" pitchFamily="34" charset="0"/>
              </a:rPr>
              <a:t>1680 году</a:t>
            </a:r>
            <a:r>
              <a:rPr lang="ru-RU" sz="2000" dirty="0" smtClean="0">
                <a:solidFill>
                  <a:srgbClr val="000000"/>
                </a:solidFill>
                <a:latin typeface="Arial" pitchFamily="34" charset="0"/>
                <a:ea typeface="Times New Roman" pitchFamily="18" charset="0"/>
                <a:cs typeface="Arial" pitchFamily="34" charset="0"/>
              </a:rPr>
              <a:t>, наблюдая за кометой, Ньютон смог вычислить её орбиту. Оказалось, что она, подобно планетам, обращается вокруг Солнца.</a:t>
            </a:r>
            <a:endParaRPr lang="ru-RU" sz="2000" dirty="0"/>
          </a:p>
        </p:txBody>
      </p:sp>
      <p:sp>
        <p:nvSpPr>
          <p:cNvPr id="69634" name="AutoShape 2" descr="https://goodbadgirl.ru/wp-content/uploads/2020/02/5-3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9636" name="AutoShape 4" descr="https://goodbadgirl.ru/wp-content/uploads/2020/02/5-3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9638" name="AutoShape 6" descr="https://goodbadgirl.ru/wp-content/uploads/2020/02/5-3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9640" name="AutoShape 8" descr="https://goodbadgirl.ru/wp-content/uploads/2020/02/5-3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9642" name="AutoShape 10" descr="https://top10a.ru/wp-content/uploads/2019/06/5-3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9644" name="AutoShape 12" descr="https://top10a.ru/wp-content/uploads/2019/06/5-3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9646" name="AutoShape 14" descr="https://top10a.ru/wp-content/uploads/2019/06/5-3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8194" name="Picture 2" descr="https://www.factroom.ru/wp-content/uploads/2021/10/Cometorbit-ru.svg_.png"/>
          <p:cNvPicPr>
            <a:picLocks noChangeAspect="1" noChangeArrowheads="1"/>
          </p:cNvPicPr>
          <p:nvPr/>
        </p:nvPicPr>
        <p:blipFill>
          <a:blip r:embed="rId2" cstate="print"/>
          <a:srcRect/>
          <a:stretch>
            <a:fillRect/>
          </a:stretch>
        </p:blipFill>
        <p:spPr bwMode="auto">
          <a:xfrm>
            <a:off x="0" y="1295401"/>
            <a:ext cx="9144000" cy="5562600"/>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0" y="0"/>
            <a:ext cx="9144000" cy="2031325"/>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Современник Ньютона, английский учёный </a:t>
            </a:r>
            <a:r>
              <a:rPr kumimoji="0" lang="ru-RU"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Эдмунд</a:t>
            </a:r>
            <a:r>
              <a:rPr kumimoji="0" lang="ru-RU"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Галлей </a:t>
            </a: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смог вычислить орбиты комет, наблюдавшихся в 1531, 1607 и 1682 годах. К его удивлению, их орбиты оказались очень похожими. Тогда он предположил, что это последовательное возвращение одной и той же кометы </a:t>
            </a:r>
            <a:r>
              <a:rPr kumimoji="0" lang="ru-RU"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 периодом 76 лет. </a:t>
            </a: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p>
          <a:p>
            <a:pPr marL="0" marR="0" lvl="0" indent="449263"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Догадки учёного подтвердились, когда в 1756 году комета появилась вновь.  Впоследствии за ней закрепилось название </a:t>
            </a:r>
            <a:r>
              <a:rPr kumimoji="0" lang="ru-RU"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кометы Галлея.</a:t>
            </a: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0961" name="Рисунок 14" descr="https://fsd.videouroki.net/products/conspekty/astr11/23-malye-tela-solnechnoj-sistemy.files/image014.jpg"/>
          <p:cNvPicPr>
            <a:picLocks noChangeAspect="1" noChangeArrowheads="1"/>
          </p:cNvPicPr>
          <p:nvPr/>
        </p:nvPicPr>
        <p:blipFill>
          <a:blip r:embed="rId2" cstate="print"/>
          <a:srcRect/>
          <a:stretch>
            <a:fillRect/>
          </a:stretch>
        </p:blipFill>
        <p:spPr bwMode="auto">
          <a:xfrm>
            <a:off x="0" y="1752600"/>
            <a:ext cx="9144000" cy="5105400"/>
          </a:xfrm>
          <a:prstGeom prst="rect">
            <a:avLst/>
          </a:prstGeom>
          <a:noFill/>
        </p:spPr>
      </p:pic>
      <p:sp>
        <p:nvSpPr>
          <p:cNvPr id="40963" name="Rectangle 3"/>
          <p:cNvSpPr>
            <a:spLocks noChangeArrowheads="1"/>
          </p:cNvSpPr>
          <p:nvPr/>
        </p:nvSpPr>
        <p:spPr bwMode="auto">
          <a:xfrm>
            <a:off x="0" y="3114675"/>
            <a:ext cx="9144000" cy="0"/>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2286000"/>
            <a:ext cx="9144000" cy="4724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385" name="Rectangle 1"/>
          <p:cNvSpPr>
            <a:spLocks noChangeArrowheads="1"/>
          </p:cNvSpPr>
          <p:nvPr/>
        </p:nvSpPr>
        <p:spPr bwMode="auto">
          <a:xfrm>
            <a:off x="0" y="0"/>
            <a:ext cx="9144000" cy="2308324"/>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На одном из прошлых уроков мы с вами говорили о том, что долгое время астрономам не давало покоя пустое пространство между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Марсом</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и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Юпитером</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тянущееся более чем на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550 миллионов километров</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хотя, по логике строения Солнечной системы, там должна была бы находиться планета. </a:t>
            </a:r>
            <a:endParaRPr kumimoji="0" lang="ru-RU"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p:txBody>
      </p:sp>
      <p:pic>
        <p:nvPicPr>
          <p:cNvPr id="31746" name="Picture 2" descr="https://ds03.infourok.ru/uploads/ex/106b/0002cf8a-f3fbdc4a/img9.jpg"/>
          <p:cNvPicPr>
            <a:picLocks noChangeAspect="1" noChangeArrowheads="1"/>
          </p:cNvPicPr>
          <p:nvPr/>
        </p:nvPicPr>
        <p:blipFill>
          <a:blip r:embed="rId2" cstate="print"/>
          <a:srcRect/>
          <a:stretch>
            <a:fillRect/>
          </a:stretch>
        </p:blipFill>
        <p:spPr bwMode="auto">
          <a:xfrm>
            <a:off x="1295400" y="2343149"/>
            <a:ext cx="6019800" cy="4514851"/>
          </a:xfrm>
          <a:prstGeom prst="rect">
            <a:avLst/>
          </a:prstGeom>
          <a:noFill/>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0" y="0"/>
            <a:ext cx="9144000" cy="2523768"/>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Долгое время изучение комет велось лишь посредством телескопов. Лишь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2 марта 2004 года</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был запущен космический аппарат «Розетта», целью которого было изучение кометы </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Чурюмова</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Герасименко.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Летом 2014 года «Розетта» достигла цели, став первым космическим аппаратом, который вышел на орбиту кометы. А 12 ноября того же года на поверхность планеты был спущен исследовательский аппарат «Филы» для изучения её строения и состава.</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1985" name="Рисунок 15" descr="https://fsd.videouroki.net/products/conspekty/astr11/23-malye-tela-solnechnoj-sistemy.files/image015.jpg"/>
          <p:cNvPicPr>
            <a:picLocks noChangeAspect="1" noChangeArrowheads="1"/>
          </p:cNvPicPr>
          <p:nvPr/>
        </p:nvPicPr>
        <p:blipFill>
          <a:blip r:embed="rId2" cstate="print"/>
          <a:srcRect/>
          <a:stretch>
            <a:fillRect/>
          </a:stretch>
        </p:blipFill>
        <p:spPr bwMode="auto">
          <a:xfrm>
            <a:off x="0" y="2209800"/>
            <a:ext cx="9144000" cy="4648200"/>
          </a:xfrm>
          <a:prstGeom prst="rect">
            <a:avLst/>
          </a:prstGeom>
          <a:noFill/>
        </p:spPr>
      </p:pic>
      <p:sp>
        <p:nvSpPr>
          <p:cNvPr id="41987" name="Rectangle 3"/>
          <p:cNvSpPr>
            <a:spLocks noChangeArrowheads="1"/>
          </p:cNvSpPr>
          <p:nvPr/>
        </p:nvSpPr>
        <p:spPr bwMode="auto">
          <a:xfrm>
            <a:off x="0" y="3638550"/>
            <a:ext cx="9144000" cy="0"/>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fsd.videouroki.net/products/conspekty/pkosm/05-karliki-i-miniputy-solnechnoj-sistemy.files/image016.jpg"/>
          <p:cNvPicPr/>
          <p:nvPr/>
        </p:nvPicPr>
        <p:blipFill>
          <a:blip r:embed="rId2" cstate="print"/>
          <a:srcRect/>
          <a:stretch>
            <a:fillRect/>
          </a:stretch>
        </p:blipFill>
        <p:spPr bwMode="auto">
          <a:xfrm>
            <a:off x="0" y="1219200"/>
            <a:ext cx="9144000" cy="5638801"/>
          </a:xfrm>
          <a:prstGeom prst="rect">
            <a:avLst/>
          </a:prstGeom>
          <a:noFill/>
          <a:ln w="9525">
            <a:noFill/>
            <a:miter lim="800000"/>
            <a:headEnd/>
            <a:tailEnd/>
          </a:ln>
        </p:spPr>
      </p:pic>
      <p:sp>
        <p:nvSpPr>
          <p:cNvPr id="3" name="Прямоугольник 2"/>
          <p:cNvSpPr/>
          <p:nvPr/>
        </p:nvSpPr>
        <p:spPr>
          <a:xfrm>
            <a:off x="0" y="0"/>
            <a:ext cx="9144000" cy="1200329"/>
          </a:xfrm>
          <a:prstGeom prst="rect">
            <a:avLst/>
          </a:prstGeom>
          <a:solidFill>
            <a:schemeClr val="tx2">
              <a:lumMod val="20000"/>
              <a:lumOff val="80000"/>
            </a:schemeClr>
          </a:solidFill>
        </p:spPr>
        <p:txBody>
          <a:bodyPr wrap="square">
            <a:spAutoFit/>
          </a:bodyPr>
          <a:lstStyle/>
          <a:p>
            <a:r>
              <a:rPr lang="ru-RU" dirty="0" smtClean="0"/>
              <a:t>	</a:t>
            </a:r>
            <a:r>
              <a:rPr lang="ru-RU" sz="2400" dirty="0" smtClean="0"/>
              <a:t>При каждом возвращении кометы к Солнцу её ядро, как правило, теряет около 0,001 своей массы. Поэтому со временем комета погибает. </a:t>
            </a:r>
            <a:endParaRPr lang="ru-RU" sz="24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0" y="0"/>
            <a:ext cx="9144000" cy="2954655"/>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Не исключены и столкновения комет с поверхностями планет или метеоритными телами. Распадаясь, они образуют шлейфы пыли, которые иногда пересекают земную орбиту. Попадая в атмосферу нашей планеты, эти частицы пыли сгорают, образуя светящийся след.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Данное явление называется </a:t>
            </a:r>
            <a:r>
              <a:rPr kumimoji="0" lang="ru-RU" sz="24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метеором</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а сама частица — </a:t>
            </a:r>
            <a:r>
              <a:rPr kumimoji="0" lang="ru-RU" sz="24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метеорным телом</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или </a:t>
            </a:r>
            <a:r>
              <a:rPr kumimoji="0" lang="ru-RU" sz="24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метеороидом</a:t>
            </a:r>
            <a:r>
              <a:rPr kumimoji="0" lang="ru-RU" sz="24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a:t>
            </a: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3009" name="Рисунок 4" descr="https://fsd.videouroki.net/products/conspekty/pkosm/05-karliki-i-miniputy-solnechnoj-sistemy.files/image017.jpg"/>
          <p:cNvPicPr>
            <a:picLocks noChangeAspect="1" noChangeArrowheads="1"/>
          </p:cNvPicPr>
          <p:nvPr/>
        </p:nvPicPr>
        <p:blipFill>
          <a:blip r:embed="rId2" cstate="print"/>
          <a:srcRect/>
          <a:stretch>
            <a:fillRect/>
          </a:stretch>
        </p:blipFill>
        <p:spPr bwMode="auto">
          <a:xfrm>
            <a:off x="0" y="2667000"/>
            <a:ext cx="9144000" cy="4191000"/>
          </a:xfrm>
          <a:prstGeom prst="rect">
            <a:avLst/>
          </a:prstGeom>
          <a:noFill/>
        </p:spPr>
      </p:pic>
      <p:sp>
        <p:nvSpPr>
          <p:cNvPr id="43011" name="Rectangle 3"/>
          <p:cNvSpPr>
            <a:spLocks noChangeArrowheads="1"/>
          </p:cNvSpPr>
          <p:nvPr/>
        </p:nvSpPr>
        <p:spPr bwMode="auto">
          <a:xfrm>
            <a:off x="0" y="2438400"/>
            <a:ext cx="9144000" cy="0"/>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0" y="0"/>
            <a:ext cx="9144000" cy="2677656"/>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Ну а мы с вами называем его звездопадом. Народные поверья гласят — если очень хочешь исполнения желания, успей загадать его, пока падает звезда. И оно непременно сбудется.</a:t>
            </a:r>
            <a:endParaRPr kumimoji="0" lang="ru-RU"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Часто метеоры группируются в </a:t>
            </a:r>
            <a:r>
              <a:rPr kumimoji="0" lang="ru-RU" sz="24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метеорные потоки</a:t>
            </a:r>
            <a:r>
              <a:rPr kumimoji="0" lang="ru-RU" sz="2400" b="0"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Это постоянные массы метеоров, появляющиеся в определённое время года, в определённой стороне неба.</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074" name="Picture 2" descr="https://cdn.profile.ru/wp-content/uploads/2020/10/img_5f76d7dd80171-e1601624064740-1200x675.jpeg"/>
          <p:cNvPicPr>
            <a:picLocks noChangeAspect="1" noChangeArrowheads="1"/>
          </p:cNvPicPr>
          <p:nvPr/>
        </p:nvPicPr>
        <p:blipFill>
          <a:blip r:embed="rId2" cstate="print"/>
          <a:srcRect/>
          <a:stretch>
            <a:fillRect/>
          </a:stretch>
        </p:blipFill>
        <p:spPr bwMode="auto">
          <a:xfrm>
            <a:off x="0" y="2667000"/>
            <a:ext cx="9143999" cy="4190999"/>
          </a:xfrm>
          <a:prstGeom prst="rect">
            <a:avLst/>
          </a:prstGeom>
          <a:noFill/>
        </p:spPr>
      </p:pic>
      <p:sp>
        <p:nvSpPr>
          <p:cNvPr id="4" name="Прямоугольник 3"/>
          <p:cNvSpPr/>
          <p:nvPr/>
        </p:nvSpPr>
        <p:spPr>
          <a:xfrm>
            <a:off x="0" y="6477000"/>
            <a:ext cx="1752600" cy="381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err="1" smtClean="0">
                <a:solidFill>
                  <a:schemeClr val="tx1"/>
                </a:solidFill>
              </a:rPr>
              <a:t>Гемениды</a:t>
            </a:r>
            <a:endParaRPr lang="ru-RU" sz="2400" b="1" dirty="0">
              <a:solidFill>
                <a:schemeClr val="tx1"/>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0" y="0"/>
            <a:ext cx="9144000" cy="2308324"/>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При их наблюдении с Земли кажется, что </a:t>
            </a:r>
            <a:r>
              <a:rPr kumimoji="0" lang="ru-RU" sz="24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что</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все метеоры вылетают из одной точки звёздного неба, называемой </a:t>
            </a:r>
            <a:r>
              <a:rPr kumimoji="0" lang="ru-RU" sz="24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радиантом.</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Такие метеорные потоки получают название по имени созвездия, в котором находится их радиант.</a:t>
            </a:r>
            <a:endParaRPr kumimoji="0" lang="ru-RU"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6081" name="Рисунок 16" descr="https://fsd.videouroki.net/products/conspekty/astr11/23-malye-tela-solnechnoj-sistemy.files/image016.jpg"/>
          <p:cNvPicPr>
            <a:picLocks noChangeAspect="1" noChangeArrowheads="1"/>
          </p:cNvPicPr>
          <p:nvPr/>
        </p:nvPicPr>
        <p:blipFill>
          <a:blip r:embed="rId2" cstate="print"/>
          <a:srcRect/>
          <a:stretch>
            <a:fillRect/>
          </a:stretch>
        </p:blipFill>
        <p:spPr bwMode="auto">
          <a:xfrm>
            <a:off x="0" y="1981200"/>
            <a:ext cx="9144000" cy="4876800"/>
          </a:xfrm>
          <a:prstGeom prst="rect">
            <a:avLst/>
          </a:prstGeom>
          <a:noFill/>
        </p:spPr>
      </p:pic>
      <p:sp>
        <p:nvSpPr>
          <p:cNvPr id="46083" name="Rectangle 3"/>
          <p:cNvSpPr>
            <a:spLocks noChangeArrowheads="1"/>
          </p:cNvSpPr>
          <p:nvPr/>
        </p:nvSpPr>
        <p:spPr bwMode="auto">
          <a:xfrm>
            <a:off x="0" y="3752850"/>
            <a:ext cx="9144000" cy="0"/>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0" y="0"/>
            <a:ext cx="9144000" cy="1200329"/>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ru-RU" sz="24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Наиболее известными потоками являются:</a:t>
            </a:r>
            <a:endParaRPr kumimoji="0" lang="ru-RU" sz="2400" b="0" i="0" u="sng" strike="noStrike" cap="none" normalizeH="0" baseline="0" dirty="0" smtClean="0">
              <a:ln>
                <a:noFill/>
              </a:ln>
              <a:solidFill>
                <a:srgbClr val="C00000"/>
              </a:solidFill>
              <a:effectLst/>
              <a:latin typeface="Arial" pitchFamily="34" charset="0"/>
              <a:ea typeface="Times New Roman" pitchFamily="18"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Char char="•"/>
              <a:tabLst/>
            </a:pPr>
            <a:r>
              <a:rPr kumimoji="0" lang="ru-RU"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Персеиды</a:t>
            </a: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(поток проявляет активность с 17 июля по 24 августа. Радиант расположен в созвездии Персея);</a:t>
            </a:r>
            <a:endParaRPr kumimoji="0" lang="ru-RU"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p:txBody>
      </p:sp>
      <p:pic>
        <p:nvPicPr>
          <p:cNvPr id="1026" name="Picture 2" descr="https://iso.500px.com/wp-content/uploads/2016/08/stock-photo-122954279.jpg"/>
          <p:cNvPicPr>
            <a:picLocks noChangeAspect="1" noChangeArrowheads="1"/>
          </p:cNvPicPr>
          <p:nvPr/>
        </p:nvPicPr>
        <p:blipFill>
          <a:blip r:embed="rId2" cstate="print"/>
          <a:srcRect/>
          <a:stretch>
            <a:fillRect/>
          </a:stretch>
        </p:blipFill>
        <p:spPr bwMode="auto">
          <a:xfrm>
            <a:off x="-1" y="1219200"/>
            <a:ext cx="9144001" cy="5638800"/>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384995"/>
          </a:xfrm>
          <a:prstGeom prst="rect">
            <a:avLst/>
          </a:prstGeom>
          <a:solidFill>
            <a:schemeClr val="accent1">
              <a:lumMod val="20000"/>
              <a:lumOff val="80000"/>
            </a:schemeClr>
          </a:solidFill>
        </p:spPr>
        <p:txBody>
          <a:bodyPr wrap="square">
            <a:spAutoFit/>
          </a:bodyPr>
          <a:lstStyle/>
          <a:p>
            <a:pPr lvl="0" indent="228600" eaLnBrk="0" fontAlgn="base" hangingPunct="0">
              <a:spcBef>
                <a:spcPct val="0"/>
              </a:spcBef>
              <a:spcAft>
                <a:spcPct val="0"/>
              </a:spcAft>
              <a:buFontTx/>
              <a:buChar char="•"/>
            </a:pPr>
            <a:r>
              <a:rPr lang="ru-RU" sz="2800" b="1" dirty="0" err="1" smtClean="0">
                <a:latin typeface="Times New Roman" pitchFamily="18" charset="0"/>
                <a:ea typeface="Calibri" pitchFamily="34" charset="0"/>
                <a:cs typeface="Times New Roman" pitchFamily="18" charset="0"/>
              </a:rPr>
              <a:t>Квадрантиды</a:t>
            </a:r>
            <a:r>
              <a:rPr lang="ru-RU" sz="2800" dirty="0" smtClean="0">
                <a:latin typeface="Times New Roman" pitchFamily="18" charset="0"/>
                <a:ea typeface="Calibri" pitchFamily="34" charset="0"/>
                <a:cs typeface="Times New Roman" pitchFamily="18" charset="0"/>
              </a:rPr>
              <a:t> (наблюдается ежегодно в период с 28 декабря по 7 января, а радиант находится в созвездии Волопаса);</a:t>
            </a:r>
            <a:endParaRPr lang="ru-RU" sz="2800" dirty="0" smtClean="0">
              <a:latin typeface="Arial" pitchFamily="34" charset="0"/>
              <a:ea typeface="Times New Roman" pitchFamily="18" charset="0"/>
              <a:cs typeface="Arial" pitchFamily="34" charset="0"/>
            </a:endParaRPr>
          </a:p>
        </p:txBody>
      </p:sp>
      <p:pic>
        <p:nvPicPr>
          <p:cNvPr id="70658" name="Picture 2" descr="https://i01.fotocdn.net/s128/3c4d1877eace85ba/public_pin_l/2910934603.jpg"/>
          <p:cNvPicPr>
            <a:picLocks noChangeAspect="1" noChangeArrowheads="1"/>
          </p:cNvPicPr>
          <p:nvPr/>
        </p:nvPicPr>
        <p:blipFill>
          <a:blip r:embed="rId2" cstate="print"/>
          <a:srcRect/>
          <a:stretch>
            <a:fillRect/>
          </a:stretch>
        </p:blipFill>
        <p:spPr bwMode="auto">
          <a:xfrm>
            <a:off x="0" y="1371601"/>
            <a:ext cx="9144000" cy="5486400"/>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954107"/>
          </a:xfrm>
          <a:prstGeom prst="rect">
            <a:avLst/>
          </a:prstGeom>
          <a:solidFill>
            <a:schemeClr val="accent1">
              <a:lumMod val="20000"/>
              <a:lumOff val="80000"/>
            </a:schemeClr>
          </a:solidFill>
        </p:spPr>
        <p:txBody>
          <a:bodyPr wrap="square">
            <a:spAutoFit/>
          </a:bodyPr>
          <a:lstStyle/>
          <a:p>
            <a:pPr lvl="0" indent="228600" eaLnBrk="0" fontAlgn="base" hangingPunct="0">
              <a:spcBef>
                <a:spcPct val="0"/>
              </a:spcBef>
              <a:spcAft>
                <a:spcPct val="0"/>
              </a:spcAft>
              <a:buFontTx/>
              <a:buChar char="•"/>
            </a:pPr>
            <a:r>
              <a:rPr lang="ru-RU" sz="2800" dirty="0" smtClean="0">
                <a:latin typeface="Times New Roman" pitchFamily="18" charset="0"/>
                <a:ea typeface="Calibri" pitchFamily="34" charset="0"/>
                <a:cs typeface="Times New Roman" pitchFamily="18" charset="0"/>
              </a:rPr>
              <a:t>и </a:t>
            </a:r>
            <a:r>
              <a:rPr lang="ru-RU" sz="2800" b="1" dirty="0" smtClean="0">
                <a:latin typeface="Times New Roman" pitchFamily="18" charset="0"/>
                <a:ea typeface="Calibri" pitchFamily="34" charset="0"/>
                <a:cs typeface="Times New Roman" pitchFamily="18" charset="0"/>
              </a:rPr>
              <a:t>Леониды</a:t>
            </a:r>
            <a:r>
              <a:rPr lang="ru-RU" sz="2800" dirty="0" smtClean="0">
                <a:latin typeface="Times New Roman" pitchFamily="18" charset="0"/>
                <a:ea typeface="Calibri" pitchFamily="34" charset="0"/>
                <a:cs typeface="Times New Roman" pitchFamily="18" charset="0"/>
              </a:rPr>
              <a:t> (наблюдается в период с 14 по 21 ноября, а его радиант расположен в созвездии Льва).</a:t>
            </a:r>
            <a:endParaRPr lang="ru-RU" sz="2800" dirty="0" smtClean="0">
              <a:latin typeface="Arial" pitchFamily="34" charset="0"/>
              <a:ea typeface="Times New Roman" pitchFamily="18" charset="0"/>
              <a:cs typeface="Arial" pitchFamily="34" charset="0"/>
            </a:endParaRPr>
          </a:p>
        </p:txBody>
      </p:sp>
      <p:pic>
        <p:nvPicPr>
          <p:cNvPr id="69634" name="Picture 2" descr="https://battime.ru/uploads/posts/2020-11/1605101778_zvezdopad-leonidy.jpeg"/>
          <p:cNvPicPr>
            <a:picLocks noChangeAspect="1" noChangeArrowheads="1"/>
          </p:cNvPicPr>
          <p:nvPr/>
        </p:nvPicPr>
        <p:blipFill>
          <a:blip r:embed="rId2" cstate="print"/>
          <a:srcRect/>
          <a:stretch>
            <a:fillRect/>
          </a:stretch>
        </p:blipFill>
        <p:spPr bwMode="auto">
          <a:xfrm>
            <a:off x="0" y="914401"/>
            <a:ext cx="9144000" cy="5943600"/>
          </a:xfrm>
          <a:prstGeom prst="rect">
            <a:avLst/>
          </a:prstGeom>
          <a:noFill/>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2308324"/>
          </a:xfrm>
          <a:prstGeom prst="rect">
            <a:avLst/>
          </a:prstGeom>
          <a:solidFill>
            <a:schemeClr val="tx2">
              <a:lumMod val="20000"/>
              <a:lumOff val="80000"/>
            </a:schemeClr>
          </a:solidFill>
        </p:spPr>
        <p:txBody>
          <a:bodyPr wrap="square">
            <a:spAutoFit/>
          </a:bodyPr>
          <a:lstStyle/>
          <a:p>
            <a:pPr lvl="0" indent="228600" eaLnBrk="0" fontAlgn="base" hangingPunct="0">
              <a:spcBef>
                <a:spcPct val="0"/>
              </a:spcBef>
              <a:spcAft>
                <a:spcPct val="0"/>
              </a:spcAft>
            </a:pPr>
            <a:r>
              <a:rPr lang="ru-RU" sz="2400" dirty="0" smtClean="0">
                <a:solidFill>
                  <a:srgbClr val="000000"/>
                </a:solidFill>
                <a:latin typeface="Arial" pitchFamily="34" charset="0"/>
                <a:ea typeface="Times New Roman" pitchFamily="18" charset="0"/>
                <a:cs typeface="Arial" pitchFamily="34" charset="0"/>
              </a:rPr>
              <a:t>Уже достоверно известно, что все метеорные потоки порождаются кометами в результате их разрушения в процессе таяния при прохождении внутренней части Солнечной системы.  </a:t>
            </a:r>
          </a:p>
          <a:p>
            <a:pPr lvl="0" indent="228600" eaLnBrk="0" fontAlgn="base" hangingPunct="0">
              <a:spcBef>
                <a:spcPct val="0"/>
              </a:spcBef>
              <a:spcAft>
                <a:spcPct val="0"/>
              </a:spcAft>
            </a:pPr>
            <a:r>
              <a:rPr lang="ru-RU" sz="2400" dirty="0" smtClean="0">
                <a:solidFill>
                  <a:srgbClr val="000000"/>
                </a:solidFill>
                <a:latin typeface="Arial" pitchFamily="34" charset="0"/>
                <a:ea typeface="Times New Roman" pitchFamily="18" charset="0"/>
                <a:cs typeface="Arial" pitchFamily="34" charset="0"/>
              </a:rPr>
              <a:t>Например, метеорный поток </a:t>
            </a:r>
            <a:r>
              <a:rPr lang="ru-RU" sz="2400" dirty="0" err="1" smtClean="0">
                <a:solidFill>
                  <a:srgbClr val="000000"/>
                </a:solidFill>
                <a:latin typeface="Arial" pitchFamily="34" charset="0"/>
                <a:ea typeface="Times New Roman" pitchFamily="18" charset="0"/>
                <a:cs typeface="Arial" pitchFamily="34" charset="0"/>
              </a:rPr>
              <a:t>Дракониды</a:t>
            </a:r>
            <a:r>
              <a:rPr lang="ru-RU" sz="2400" dirty="0" smtClean="0">
                <a:solidFill>
                  <a:srgbClr val="000000"/>
                </a:solidFill>
                <a:latin typeface="Arial" pitchFamily="34" charset="0"/>
                <a:ea typeface="Times New Roman" pitchFamily="18" charset="0"/>
                <a:cs typeface="Arial" pitchFamily="34" charset="0"/>
              </a:rPr>
              <a:t> связан с кометой </a:t>
            </a:r>
            <a:r>
              <a:rPr lang="ru-RU" sz="2400" b="1" dirty="0" err="1" smtClean="0">
                <a:solidFill>
                  <a:srgbClr val="000000"/>
                </a:solidFill>
                <a:latin typeface="Arial" pitchFamily="34" charset="0"/>
                <a:ea typeface="Times New Roman" pitchFamily="18" charset="0"/>
                <a:cs typeface="Arial" pitchFamily="34" charset="0"/>
              </a:rPr>
              <a:t>Джакобини</a:t>
            </a:r>
            <a:r>
              <a:rPr lang="ru-RU" sz="2400" b="1" dirty="0" smtClean="0">
                <a:solidFill>
                  <a:srgbClr val="000000"/>
                </a:solidFill>
                <a:latin typeface="Arial" pitchFamily="34" charset="0"/>
                <a:ea typeface="Times New Roman" pitchFamily="18" charset="0"/>
                <a:cs typeface="Arial" pitchFamily="34" charset="0"/>
              </a:rPr>
              <a:t> — </a:t>
            </a:r>
            <a:r>
              <a:rPr lang="ru-RU" sz="2400" b="1" dirty="0" err="1" smtClean="0">
                <a:solidFill>
                  <a:srgbClr val="000000"/>
                </a:solidFill>
                <a:latin typeface="Arial" pitchFamily="34" charset="0"/>
                <a:ea typeface="Times New Roman" pitchFamily="18" charset="0"/>
                <a:cs typeface="Arial" pitchFamily="34" charset="0"/>
              </a:rPr>
              <a:t>Циннера</a:t>
            </a:r>
            <a:r>
              <a:rPr lang="ru-RU" sz="2400" b="1" dirty="0" smtClean="0">
                <a:solidFill>
                  <a:srgbClr val="000000"/>
                </a:solidFill>
                <a:latin typeface="Arial" pitchFamily="34" charset="0"/>
                <a:ea typeface="Times New Roman" pitchFamily="18" charset="0"/>
                <a:cs typeface="Arial" pitchFamily="34" charset="0"/>
              </a:rPr>
              <a:t>.</a:t>
            </a:r>
            <a:endParaRPr lang="ru-RU" sz="2400" b="1" dirty="0" smtClean="0">
              <a:latin typeface="Arial" pitchFamily="34" charset="0"/>
              <a:cs typeface="Arial" pitchFamily="34" charset="0"/>
            </a:endParaRPr>
          </a:p>
        </p:txBody>
      </p:sp>
      <p:pic>
        <p:nvPicPr>
          <p:cNvPr id="68610" name="Picture 2" descr="https://www.roscosmos.ru/media/gallery/big/32866/5643827598.jpg"/>
          <p:cNvPicPr>
            <a:picLocks noChangeAspect="1" noChangeArrowheads="1"/>
          </p:cNvPicPr>
          <p:nvPr/>
        </p:nvPicPr>
        <p:blipFill>
          <a:blip r:embed="rId2" cstate="print"/>
          <a:srcRect/>
          <a:stretch>
            <a:fillRect/>
          </a:stretch>
        </p:blipFill>
        <p:spPr bwMode="auto">
          <a:xfrm>
            <a:off x="0" y="2286000"/>
            <a:ext cx="9144000" cy="4572000"/>
          </a:xfrm>
          <a:prstGeom prst="rect">
            <a:avLst/>
          </a:prstGeom>
          <a:noFill/>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1477328"/>
          </a:xfrm>
          <a:prstGeom prst="rect">
            <a:avLst/>
          </a:prstGeom>
          <a:solidFill>
            <a:srgbClr val="FFFF00"/>
          </a:solidFill>
        </p:spPr>
        <p:txBody>
          <a:bodyPr wrap="square">
            <a:spAutoFit/>
          </a:bodyPr>
          <a:lstStyle/>
          <a:p>
            <a:r>
              <a:rPr lang="ru-RU" b="1" u="sng" dirty="0" err="1" smtClean="0">
                <a:solidFill>
                  <a:srgbClr val="C00000"/>
                </a:solidFill>
                <a:latin typeface="Times New Roman" pitchFamily="18" charset="0"/>
                <a:cs typeface="Times New Roman" pitchFamily="18" charset="0"/>
              </a:rPr>
              <a:t>Кента́вры</a:t>
            </a:r>
            <a:r>
              <a:rPr lang="ru-RU" u="sng" dirty="0" smtClean="0">
                <a:solidFill>
                  <a:srgbClr val="C00000"/>
                </a:solidFill>
                <a:latin typeface="Times New Roman" pitchFamily="18" charset="0"/>
                <a:cs typeface="Times New Roman" pitchFamily="18" charset="0"/>
              </a:rPr>
              <a:t> </a:t>
            </a:r>
            <a:r>
              <a:rPr lang="ru-RU" dirty="0" smtClean="0">
                <a:latin typeface="Times New Roman" pitchFamily="18" charset="0"/>
                <a:cs typeface="Times New Roman" pitchFamily="18" charset="0"/>
              </a:rPr>
              <a:t>— группа </a:t>
            </a:r>
            <a:r>
              <a:rPr lang="ru-RU" b="1" dirty="0" smtClean="0">
                <a:latin typeface="Times New Roman" pitchFamily="18" charset="0"/>
                <a:cs typeface="Times New Roman" pitchFamily="18" charset="0"/>
              </a:rPr>
              <a:t>астероидов</a:t>
            </a:r>
            <a:r>
              <a:rPr lang="ru-RU" dirty="0" smtClean="0">
                <a:latin typeface="Times New Roman" pitchFamily="18" charset="0"/>
                <a:cs typeface="Times New Roman" pitchFamily="18" charset="0"/>
              </a:rPr>
              <a:t>, находящихся между орбитами Юпитера и Нептуна, переходная по свойствам между </a:t>
            </a:r>
            <a:r>
              <a:rPr lang="ru-RU" b="1" dirty="0" smtClean="0">
                <a:latin typeface="Times New Roman" pitchFamily="18" charset="0"/>
                <a:cs typeface="Times New Roman" pitchFamily="18" charset="0"/>
              </a:rPr>
              <a:t>астероидами</a:t>
            </a:r>
            <a:r>
              <a:rPr lang="ru-RU" dirty="0" smtClean="0">
                <a:latin typeface="Times New Roman" pitchFamily="18" charset="0"/>
                <a:cs typeface="Times New Roman" pitchFamily="18" charset="0"/>
              </a:rPr>
              <a:t> главного пояса и объектами пояса </a:t>
            </a:r>
            <a:r>
              <a:rPr lang="ru-RU" dirty="0" err="1" smtClean="0">
                <a:latin typeface="Times New Roman" pitchFamily="18" charset="0"/>
                <a:cs typeface="Times New Roman" pitchFamily="18" charset="0"/>
              </a:rPr>
              <a:t>Койпера</a:t>
            </a:r>
            <a:r>
              <a:rPr lang="ru-RU" dirty="0" smtClean="0">
                <a:latin typeface="Times New Roman" pitchFamily="18" charset="0"/>
                <a:cs typeface="Times New Roman" pitchFamily="18" charset="0"/>
              </a:rPr>
              <a:t> (также по некоторым свойствам похожи на кометы). Они имеют нестабильные, порой сильно вытянутые орбиты, поскольку пересекают орбиты планет-гигантов (одной или нескольких).</a:t>
            </a:r>
            <a:endParaRPr lang="ru-RU" dirty="0">
              <a:latin typeface="Times New Roman" pitchFamily="18" charset="0"/>
              <a:cs typeface="Times New Roman" pitchFamily="18" charset="0"/>
            </a:endParaRPr>
          </a:p>
        </p:txBody>
      </p:sp>
      <p:sp>
        <p:nvSpPr>
          <p:cNvPr id="1026" name="AutoShape 2" descr="https://kartinkin.net/pics/uploads/posts/2022-09/1662084013_1-kartinkin-net-p-khiron-planeta-kosmos-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8" name="AutoShape 4" descr="https://kartinkin.net/pics/uploads/posts/2022-09/1662084013_1-kartinkin-net-p-khiron-planeta-kosmos-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030" name="Picture 6" descr="У астероида Харикло найдены кольца"/>
          <p:cNvPicPr>
            <a:picLocks noChangeAspect="1" noChangeArrowheads="1"/>
          </p:cNvPicPr>
          <p:nvPr/>
        </p:nvPicPr>
        <p:blipFill>
          <a:blip r:embed="rId2" cstate="print"/>
          <a:srcRect/>
          <a:stretch>
            <a:fillRect/>
          </a:stretch>
        </p:blipFill>
        <p:spPr bwMode="auto">
          <a:xfrm>
            <a:off x="0" y="1473199"/>
            <a:ext cx="9144000" cy="5384802"/>
          </a:xfrm>
          <a:prstGeom prst="rect">
            <a:avLst/>
          </a:prstGeom>
          <a:noFill/>
        </p:spPr>
      </p:pic>
      <p:sp>
        <p:nvSpPr>
          <p:cNvPr id="9" name="Прямоугольник 8"/>
          <p:cNvSpPr/>
          <p:nvPr/>
        </p:nvSpPr>
        <p:spPr>
          <a:xfrm>
            <a:off x="5029200" y="6488668"/>
            <a:ext cx="3996184" cy="369332"/>
          </a:xfrm>
          <a:prstGeom prst="rect">
            <a:avLst/>
          </a:prstGeom>
          <a:solidFill>
            <a:schemeClr val="bg1"/>
          </a:solidFill>
        </p:spPr>
        <p:txBody>
          <a:bodyPr wrap="square">
            <a:spAutoFit/>
          </a:bodyPr>
          <a:lstStyle/>
          <a:p>
            <a:r>
              <a:rPr lang="ru-RU" dirty="0" smtClean="0"/>
              <a:t>У астероида </a:t>
            </a:r>
            <a:r>
              <a:rPr lang="ru-RU" dirty="0" err="1" smtClean="0"/>
              <a:t>Харикло</a:t>
            </a:r>
            <a:r>
              <a:rPr lang="ru-RU" dirty="0" smtClean="0"/>
              <a:t> найдены кольца</a:t>
            </a: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631216"/>
          </a:xfrm>
          <a:prstGeom prst="rect">
            <a:avLst/>
          </a:prstGeom>
          <a:solidFill>
            <a:schemeClr val="tx2">
              <a:lumMod val="20000"/>
              <a:lumOff val="80000"/>
            </a:schemeClr>
          </a:solidFill>
        </p:spPr>
        <p:txBody>
          <a:bodyPr wrap="square">
            <a:spAutoFit/>
          </a:bodyPr>
          <a:lstStyle/>
          <a:p>
            <a:pPr lvl="0" indent="228600" eaLnBrk="0" fontAlgn="base" hangingPunct="0">
              <a:spcBef>
                <a:spcPct val="0"/>
              </a:spcBef>
              <a:spcAft>
                <a:spcPct val="0"/>
              </a:spcAft>
            </a:pPr>
            <a:r>
              <a:rPr lang="ru-RU" sz="2000" dirty="0" smtClean="0">
                <a:solidFill>
                  <a:srgbClr val="000000"/>
                </a:solidFill>
                <a:latin typeface="Arial" pitchFamily="34" charset="0"/>
                <a:ea typeface="Times New Roman" pitchFamily="18" charset="0"/>
                <a:cs typeface="Arial" pitchFamily="34" charset="0"/>
              </a:rPr>
              <a:t>И </a:t>
            </a:r>
            <a:r>
              <a:rPr lang="ru-RU" sz="2000" b="1" dirty="0" smtClean="0">
                <a:solidFill>
                  <a:srgbClr val="C00000"/>
                </a:solidFill>
                <a:latin typeface="Arial" pitchFamily="34" charset="0"/>
                <a:ea typeface="Times New Roman" pitchFamily="18" charset="0"/>
                <a:cs typeface="Arial" pitchFamily="34" charset="0"/>
              </a:rPr>
              <a:t>1 января 1801 года</a:t>
            </a:r>
            <a:r>
              <a:rPr lang="ru-RU" sz="2000" dirty="0" smtClean="0">
                <a:solidFill>
                  <a:srgbClr val="C00000"/>
                </a:solidFill>
                <a:latin typeface="Arial" pitchFamily="34" charset="0"/>
                <a:ea typeface="Times New Roman" pitchFamily="18" charset="0"/>
                <a:cs typeface="Arial" pitchFamily="34" charset="0"/>
              </a:rPr>
              <a:t> </a:t>
            </a:r>
            <a:r>
              <a:rPr lang="ru-RU" sz="2000" dirty="0" smtClean="0">
                <a:solidFill>
                  <a:srgbClr val="000000"/>
                </a:solidFill>
                <a:latin typeface="Arial" pitchFamily="34" charset="0"/>
                <a:ea typeface="Times New Roman" pitchFamily="18" charset="0"/>
                <a:cs typeface="Arial" pitchFamily="34" charset="0"/>
              </a:rPr>
              <a:t>итальянский астроном Джузеппе </a:t>
            </a:r>
            <a:r>
              <a:rPr lang="ru-RU" sz="2000" dirty="0" err="1" smtClean="0">
                <a:solidFill>
                  <a:srgbClr val="000000"/>
                </a:solidFill>
                <a:latin typeface="Arial" pitchFamily="34" charset="0"/>
                <a:ea typeface="Times New Roman" pitchFamily="18" charset="0"/>
                <a:cs typeface="Arial" pitchFamily="34" charset="0"/>
              </a:rPr>
              <a:t>Пиацци</a:t>
            </a:r>
            <a:r>
              <a:rPr lang="ru-RU" sz="2000" dirty="0" smtClean="0">
                <a:solidFill>
                  <a:srgbClr val="000000"/>
                </a:solidFill>
                <a:latin typeface="Arial" pitchFamily="34" charset="0"/>
                <a:ea typeface="Times New Roman" pitchFamily="18" charset="0"/>
                <a:cs typeface="Arial" pitchFamily="34" charset="0"/>
              </a:rPr>
              <a:t> обнаружил в небе малую планету, которая выглядела как </a:t>
            </a:r>
            <a:r>
              <a:rPr lang="ru-RU" sz="2000" dirty="0" err="1" smtClean="0">
                <a:solidFill>
                  <a:srgbClr val="000000"/>
                </a:solidFill>
                <a:latin typeface="Arial" pitchFamily="34" charset="0"/>
                <a:ea typeface="Times New Roman" pitchFamily="18" charset="0"/>
                <a:cs typeface="Arial" pitchFamily="34" charset="0"/>
              </a:rPr>
              <a:t>звезда.Самое</a:t>
            </a:r>
            <a:r>
              <a:rPr lang="ru-RU" sz="2000" dirty="0" smtClean="0">
                <a:solidFill>
                  <a:srgbClr val="000000"/>
                </a:solidFill>
                <a:latin typeface="Arial" pitchFamily="34" charset="0"/>
                <a:ea typeface="Times New Roman" pitchFamily="18" charset="0"/>
                <a:cs typeface="Arial" pitchFamily="34" charset="0"/>
              </a:rPr>
              <a:t> интересное было в том, что она располагалась именно в том месте, где её недоставало — между орбитами Марса и Юпитера. Как мы знаем, найденная малая планета получила название </a:t>
            </a:r>
            <a:r>
              <a:rPr lang="ru-RU" sz="2000" b="1" dirty="0" smtClean="0">
                <a:solidFill>
                  <a:srgbClr val="C00000"/>
                </a:solidFill>
                <a:latin typeface="Arial" pitchFamily="34" charset="0"/>
                <a:ea typeface="Times New Roman" pitchFamily="18" charset="0"/>
                <a:cs typeface="Arial" pitchFamily="34" charset="0"/>
              </a:rPr>
              <a:t>Церера.</a:t>
            </a:r>
            <a:endParaRPr lang="ru-RU" sz="2000" dirty="0" smtClean="0">
              <a:solidFill>
                <a:srgbClr val="C00000"/>
              </a:solidFill>
              <a:latin typeface="Arial" pitchFamily="34" charset="0"/>
              <a:cs typeface="Arial" pitchFamily="34" charset="0"/>
            </a:endParaRPr>
          </a:p>
        </p:txBody>
      </p:sp>
      <p:pic>
        <p:nvPicPr>
          <p:cNvPr id="48130" name="Picture 2" descr="https://pbs.twimg.com/media/D-Wie_hU8AACQVr.jpg"/>
          <p:cNvPicPr>
            <a:picLocks noChangeAspect="1" noChangeArrowheads="1"/>
          </p:cNvPicPr>
          <p:nvPr/>
        </p:nvPicPr>
        <p:blipFill>
          <a:blip r:embed="rId2" cstate="print"/>
          <a:srcRect/>
          <a:stretch>
            <a:fillRect/>
          </a:stretch>
        </p:blipFill>
        <p:spPr bwMode="auto">
          <a:xfrm>
            <a:off x="0" y="1524000"/>
            <a:ext cx="9144000" cy="5334000"/>
          </a:xfrm>
          <a:prstGeom prst="rect">
            <a:avLst/>
          </a:prstGeom>
          <a:noFill/>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1"/>
          </p:nvPr>
        </p:nvSpPr>
        <p:spPr>
          <a:xfrm>
            <a:off x="0" y="0"/>
            <a:ext cx="9144000" cy="2743200"/>
          </a:xfrm>
          <a:solidFill>
            <a:schemeClr val="tx2">
              <a:lumMod val="20000"/>
              <a:lumOff val="80000"/>
            </a:schemeClr>
          </a:solidFill>
        </p:spPr>
        <p:txBody>
          <a:bodyPr>
            <a:normAutofit fontScale="32500" lnSpcReduction="20000"/>
          </a:bodyPr>
          <a:lstStyle/>
          <a:p>
            <a:pPr>
              <a:buNone/>
            </a:pPr>
            <a:r>
              <a:rPr lang="ru-RU" sz="4500" dirty="0" smtClean="0"/>
              <a:t>         </a:t>
            </a:r>
          </a:p>
          <a:p>
            <a:pPr>
              <a:buNone/>
            </a:pPr>
            <a:r>
              <a:rPr lang="ru-RU" sz="5500" b="1" dirty="0" smtClean="0"/>
              <a:t>    		</a:t>
            </a:r>
            <a:r>
              <a:rPr lang="ru-RU" sz="6200" b="1" dirty="0" smtClean="0">
                <a:latin typeface="Times New Roman" pitchFamily="18" charset="0"/>
                <a:cs typeface="Times New Roman" pitchFamily="18" charset="0"/>
              </a:rPr>
              <a:t>Первый представитель этого класса космических объектов, по имени </a:t>
            </a:r>
            <a:r>
              <a:rPr lang="ru-RU" sz="6200" b="1" dirty="0" err="1" smtClean="0">
                <a:latin typeface="Times New Roman" pitchFamily="18" charset="0"/>
                <a:cs typeface="Times New Roman" pitchFamily="18" charset="0"/>
              </a:rPr>
              <a:t>Хирон</a:t>
            </a:r>
            <a:r>
              <a:rPr lang="ru-RU" sz="6200" b="1" dirty="0" smtClean="0">
                <a:latin typeface="Times New Roman" pitchFamily="18" charset="0"/>
                <a:cs typeface="Times New Roman" pitchFamily="18" charset="0"/>
              </a:rPr>
              <a:t>, был открыт в 1977 году. Второй был открыт в 1992 году, ему дали имя Фол, а спустя год стал известен и </a:t>
            </a:r>
            <a:r>
              <a:rPr lang="ru-RU" sz="6200" b="1" dirty="0" err="1" smtClean="0">
                <a:latin typeface="Times New Roman" pitchFamily="18" charset="0"/>
                <a:cs typeface="Times New Roman" pitchFamily="18" charset="0"/>
              </a:rPr>
              <a:t>Несс</a:t>
            </a:r>
            <a:r>
              <a:rPr lang="ru-RU" sz="6200" b="1" dirty="0" smtClean="0">
                <a:latin typeface="Times New Roman" pitchFamily="18" charset="0"/>
                <a:cs typeface="Times New Roman" pitchFamily="18" charset="0"/>
              </a:rPr>
              <a:t>. К настоящему времени известно уже более тридцати объектов, которые причисляют к кентаврам.</a:t>
            </a:r>
          </a:p>
          <a:p>
            <a:pPr>
              <a:buNone/>
            </a:pPr>
            <a:r>
              <a:rPr lang="ru-RU" sz="6200" b="1" dirty="0" smtClean="0">
                <a:latin typeface="Times New Roman" pitchFamily="18" charset="0"/>
                <a:cs typeface="Times New Roman" pitchFamily="18" charset="0"/>
              </a:rPr>
              <a:t>            Как известно </a:t>
            </a:r>
            <a:r>
              <a:rPr lang="ru-RU" sz="6200" b="1" dirty="0" err="1" smtClean="0">
                <a:latin typeface="Times New Roman" pitchFamily="18" charset="0"/>
                <a:cs typeface="Times New Roman" pitchFamily="18" charset="0"/>
              </a:rPr>
              <a:t>Хирон</a:t>
            </a:r>
            <a:r>
              <a:rPr lang="ru-RU" sz="6200" b="1" dirty="0" smtClean="0">
                <a:latin typeface="Times New Roman" pitchFamily="18" charset="0"/>
                <a:cs typeface="Times New Roman" pitchFamily="18" charset="0"/>
              </a:rPr>
              <a:t> – известный кентавр-мудрец, о котором рассказывается в Древнегреческих Мифах. В его честь и была названа первая открытая малая планета, а затем соответственно названы кентаврами и все последующие астероиды этого типа. Их имена также были получены в честь этих мифологических существ.   </a:t>
            </a:r>
            <a:endParaRPr lang="ru-RU" sz="6200" b="1" dirty="0">
              <a:latin typeface="Times New Roman" pitchFamily="18" charset="0"/>
              <a:cs typeface="Times New Roman" pitchFamily="18" charset="0"/>
            </a:endParaRPr>
          </a:p>
        </p:txBody>
      </p:sp>
      <p:pic>
        <p:nvPicPr>
          <p:cNvPr id="8" name="Рисунок 7" descr="230069881782723773485892394824_thumb.jpg"/>
          <p:cNvPicPr>
            <a:picLocks noChangeAspect="1"/>
          </p:cNvPicPr>
          <p:nvPr/>
        </p:nvPicPr>
        <p:blipFill>
          <a:blip r:embed="rId2" cstate="print"/>
          <a:stretch>
            <a:fillRect/>
          </a:stretch>
        </p:blipFill>
        <p:spPr>
          <a:xfrm>
            <a:off x="0" y="2667001"/>
            <a:ext cx="9144000" cy="4191000"/>
          </a:xfrm>
          <a:prstGeom prst="rect">
            <a:avLst/>
          </a:prstGeom>
          <a:ln>
            <a:noFill/>
          </a:ln>
          <a:effectLst>
            <a:softEdge rad="112500"/>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1754326"/>
          </a:xfrm>
          <a:prstGeom prst="rect">
            <a:avLst/>
          </a:prstGeom>
          <a:solidFill>
            <a:schemeClr val="tx2">
              <a:lumMod val="20000"/>
              <a:lumOff val="80000"/>
            </a:schemeClr>
          </a:solidFill>
        </p:spPr>
        <p:txBody>
          <a:bodyPr wrap="square">
            <a:spAutoFit/>
          </a:bodyPr>
          <a:lstStyle/>
          <a:p>
            <a:pPr>
              <a:buNone/>
            </a:pPr>
            <a:r>
              <a:rPr lang="ru-RU" b="1" dirty="0" smtClean="0">
                <a:latin typeface="Times New Roman" pitchFamily="18" charset="0"/>
                <a:cs typeface="Times New Roman" pitchFamily="18" charset="0"/>
              </a:rPr>
              <a:t>	Орбиты кентавров имеют несколько нестабильный характер, так как они постоянно попадают под влияние планет-гигантов. Некоторые ученные считают, что ранее кентавры первоначально входили в состав пояса </a:t>
            </a:r>
            <a:r>
              <a:rPr lang="ru-RU" b="1" dirty="0" err="1" smtClean="0">
                <a:latin typeface="Times New Roman" pitchFamily="18" charset="0"/>
                <a:cs typeface="Times New Roman" pitchFamily="18" charset="0"/>
              </a:rPr>
              <a:t>Койпера</a:t>
            </a:r>
            <a:r>
              <a:rPr lang="ru-RU" b="1" dirty="0" smtClean="0">
                <a:latin typeface="Times New Roman" pitchFamily="18" charset="0"/>
                <a:cs typeface="Times New Roman" pitchFamily="18" charset="0"/>
              </a:rPr>
              <a:t>, а затем были выброшены вследствие влияния Нептуна.</a:t>
            </a:r>
          </a:p>
          <a:p>
            <a:pPr>
              <a:buNone/>
            </a:pPr>
            <a:r>
              <a:rPr lang="ru-RU" b="1" dirty="0" smtClean="0">
                <a:latin typeface="Times New Roman" pitchFamily="18" charset="0"/>
                <a:cs typeface="Times New Roman" pitchFamily="18" charset="0"/>
              </a:rPr>
              <a:t>           Кроме того они отличаются еще и красным цветом, который совсем не свойственен ни льдам, ни каким либо иным породам. </a:t>
            </a:r>
          </a:p>
        </p:txBody>
      </p:sp>
      <p:pic>
        <p:nvPicPr>
          <p:cNvPr id="76802" name="Picture 2" descr="https://abrakadabra.fun/uploads/posts/2022-03/1648029983_11-abrakadabra-fun-p-asteroidnoe-koltso-24.png"/>
          <p:cNvPicPr>
            <a:picLocks noChangeAspect="1" noChangeArrowheads="1"/>
          </p:cNvPicPr>
          <p:nvPr/>
        </p:nvPicPr>
        <p:blipFill>
          <a:blip r:embed="rId2" cstate="print"/>
          <a:srcRect/>
          <a:stretch>
            <a:fillRect/>
          </a:stretch>
        </p:blipFill>
        <p:spPr bwMode="auto">
          <a:xfrm>
            <a:off x="0" y="1714501"/>
            <a:ext cx="9144000" cy="5143500"/>
          </a:xfrm>
          <a:prstGeom prst="rect">
            <a:avLst/>
          </a:prstGeom>
          <a:noFill/>
        </p:spPr>
      </p:pic>
      <p:sp>
        <p:nvSpPr>
          <p:cNvPr id="7" name="Прямоугольник 6"/>
          <p:cNvSpPr/>
          <p:nvPr/>
        </p:nvSpPr>
        <p:spPr>
          <a:xfrm>
            <a:off x="6858000" y="64770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err="1" smtClean="0"/>
              <a:t>Хирон</a:t>
            </a:r>
            <a:endParaRPr lang="ru-RU"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1754326"/>
          </a:xfrm>
          <a:prstGeom prst="rect">
            <a:avLst/>
          </a:prstGeom>
          <a:solidFill>
            <a:srgbClr val="FFFF00"/>
          </a:solidFill>
        </p:spPr>
        <p:txBody>
          <a:bodyPr wrap="square">
            <a:spAutoFit/>
          </a:bodyPr>
          <a:lstStyle/>
          <a:p>
            <a:r>
              <a:rPr lang="ru-RU" b="1" dirty="0" err="1" smtClean="0">
                <a:solidFill>
                  <a:srgbClr val="C00000"/>
                </a:solidFill>
              </a:rPr>
              <a:t>Дамоклоиды</a:t>
            </a:r>
            <a:r>
              <a:rPr lang="ru-RU" dirty="0" smtClean="0">
                <a:solidFill>
                  <a:srgbClr val="C00000"/>
                </a:solidFill>
              </a:rPr>
              <a:t> </a:t>
            </a:r>
            <a:r>
              <a:rPr lang="ru-RU" dirty="0" smtClean="0"/>
              <a:t>— небесные тела Солнечной системы, имеющие орбиты, аналогичные орбитам комет по параметрам, но не проявляющие кометной активности в виде </a:t>
            </a:r>
            <a:r>
              <a:rPr lang="ru-RU" dirty="0" smtClean="0">
                <a:hlinkClick r:id="rId2" tooltip="Кома (комета)"/>
              </a:rPr>
              <a:t>комы</a:t>
            </a:r>
            <a:r>
              <a:rPr lang="ru-RU" dirty="0" smtClean="0"/>
              <a:t> или кометного хвоста. Название </a:t>
            </a:r>
            <a:r>
              <a:rPr lang="ru-RU" dirty="0" err="1" smtClean="0"/>
              <a:t>дамоклоиды</a:t>
            </a:r>
            <a:r>
              <a:rPr lang="ru-RU" dirty="0" smtClean="0"/>
              <a:t> получили по имени первого представителя класса — астероида </a:t>
            </a:r>
            <a:r>
              <a:rPr lang="ru-RU" dirty="0" smtClean="0">
                <a:hlinkClick r:id="rId3" tooltip="(5335) Дамокл"/>
              </a:rPr>
              <a:t>(5335) Дамокл</a:t>
            </a:r>
            <a:r>
              <a:rPr lang="ru-RU" dirty="0" smtClean="0"/>
              <a:t>. По состоянию на январь 2010 года был известен 41 </a:t>
            </a:r>
            <a:r>
              <a:rPr lang="ru-RU" dirty="0" err="1" smtClean="0"/>
              <a:t>дамоклоид</a:t>
            </a:r>
            <a:r>
              <a:rPr lang="ru-RU" dirty="0" smtClean="0"/>
              <a:t>. По состоянию на июнь 2019 года насчитывается 175 кандидатов в </a:t>
            </a:r>
            <a:r>
              <a:rPr lang="ru-RU" dirty="0" err="1" smtClean="0"/>
              <a:t>дамоклоиды</a:t>
            </a:r>
            <a:r>
              <a:rPr lang="ru-RU" dirty="0" smtClean="0"/>
              <a:t>.</a:t>
            </a:r>
            <a:endParaRPr lang="ru-RU" dirty="0"/>
          </a:p>
        </p:txBody>
      </p:sp>
      <p:pic>
        <p:nvPicPr>
          <p:cNvPr id="78850" name="Picture 2" descr="https://i.ytimg.com/vi/8RMsotVfKzk/maxresdefault.jpg"/>
          <p:cNvPicPr>
            <a:picLocks noChangeAspect="1" noChangeArrowheads="1"/>
          </p:cNvPicPr>
          <p:nvPr/>
        </p:nvPicPr>
        <p:blipFill>
          <a:blip r:embed="rId4" cstate="print"/>
          <a:srcRect/>
          <a:stretch>
            <a:fillRect/>
          </a:stretch>
        </p:blipFill>
        <p:spPr bwMode="auto">
          <a:xfrm>
            <a:off x="0" y="1714499"/>
            <a:ext cx="9144000" cy="5143501"/>
          </a:xfrm>
          <a:prstGeom prst="rect">
            <a:avLst/>
          </a:prstGeom>
          <a:noFill/>
        </p:spPr>
      </p:pic>
      <p:sp>
        <p:nvSpPr>
          <p:cNvPr id="6" name="Прямоугольник 5"/>
          <p:cNvSpPr/>
          <p:nvPr/>
        </p:nvSpPr>
        <p:spPr>
          <a:xfrm>
            <a:off x="7010400" y="63246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err="1" smtClean="0"/>
              <a:t>Харикло</a:t>
            </a:r>
            <a:endParaRPr lang="ru-RU"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0"/>
            <a:ext cx="9144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7825" name="Rectangle 1"/>
          <p:cNvSpPr>
            <a:spLocks noChangeArrowheads="1"/>
          </p:cNvSpPr>
          <p:nvPr/>
        </p:nvSpPr>
        <p:spPr bwMode="auto">
          <a:xfrm>
            <a:off x="0" y="0"/>
            <a:ext cx="9144000" cy="3016113"/>
          </a:xfrm>
          <a:prstGeom prst="rect">
            <a:avLst/>
          </a:prstGeom>
          <a:solidFill>
            <a:schemeClr val="accent1">
              <a:lumMod val="20000"/>
              <a:lumOff val="80000"/>
            </a:schemeClr>
          </a:solidFill>
          <a:ln w="9525">
            <a:noFill/>
            <a:miter lim="800000"/>
            <a:headEnd/>
            <a:tailEnd/>
          </a:ln>
          <a:effectLst/>
        </p:spPr>
        <p:txBody>
          <a:bodyPr vert="horz" wrap="square" lIns="0" tIns="258681" rIns="0" bIns="46023"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000000"/>
                </a:solidFill>
                <a:effectLst/>
                <a:latin typeface="-apple-system"/>
                <a:cs typeface="Arial" pitchFamily="34" charset="0"/>
              </a:rPr>
              <a:t>Два отличия </a:t>
            </a:r>
            <a:r>
              <a:rPr kumimoji="0" lang="ru-RU" sz="1600" b="1" i="0" u="none" strike="noStrike" cap="none" normalizeH="0" baseline="0" dirty="0" err="1" smtClean="0">
                <a:ln>
                  <a:noFill/>
                </a:ln>
                <a:solidFill>
                  <a:srgbClr val="000000"/>
                </a:solidFill>
                <a:effectLst/>
                <a:latin typeface="-apple-system"/>
                <a:cs typeface="Arial" pitchFamily="34" charset="0"/>
              </a:rPr>
              <a:t>дамоклоидов</a:t>
            </a:r>
            <a:r>
              <a:rPr kumimoji="0" lang="ru-RU" sz="1600" b="1" i="0" u="none" strike="noStrike" cap="none" normalizeH="0" baseline="0" dirty="0" smtClean="0">
                <a:ln>
                  <a:noFill/>
                </a:ln>
                <a:solidFill>
                  <a:srgbClr val="000000"/>
                </a:solidFill>
                <a:effectLst/>
                <a:latin typeface="-apple-system"/>
                <a:cs typeface="Arial" pitchFamily="34" charset="0"/>
              </a:rPr>
              <a:t> - удивительной группы астероидов</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v"/>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Первое, что их отличает от большинства других астероидов это их прошлое. Все они некогда были ядрами комет. Можно даже сказать, что они были кометами. Только хвост кометы не вечен. Со временем летучие вещества испаряются с ядра кометы, а оставшиеся породы состоят в основном из относительно тяжелых нелетучих элементов, сходных по составу с веществом астероидов.</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v"/>
              <a:tabLst/>
            </a:pP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v"/>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Другим отличием </a:t>
            </a:r>
            <a:r>
              <a:rPr kumimoji="0" lang="ru-RU" sz="1600" b="0" i="0" u="none" strike="noStrike" cap="none" normalizeH="0" baseline="0" dirty="0" err="1" smtClean="0">
                <a:ln>
                  <a:noFill/>
                </a:ln>
                <a:solidFill>
                  <a:srgbClr val="000000"/>
                </a:solidFill>
                <a:effectLst/>
                <a:latin typeface="Times New Roman" pitchFamily="18" charset="0"/>
                <a:cs typeface="Times New Roman" pitchFamily="18" charset="0"/>
              </a:rPr>
              <a:t>дамоклоидов</a:t>
            </a: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 являются их орбиты. Они, по понятным причинам, аналогичны орбитам комет. Их отличает большой эксцентриситет: они очень вытянуты (в афелии они находятся дальше Урана, а в перигелии — ближе Юпитера, а иногда и Марса) и наклон к плоскости эклиптики: иногда больше, чем на 90° (некоторые из них обращаются вокруг Солнца в направлении, противоположном движению планет).</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77827" name="Picture 3" descr="https://i.ytimg.com/vi/hyUQ14_Ih6M/maxresdefault.jpg?7857057827"/>
          <p:cNvPicPr>
            <a:picLocks noChangeAspect="1" noChangeArrowheads="1"/>
          </p:cNvPicPr>
          <p:nvPr/>
        </p:nvPicPr>
        <p:blipFill>
          <a:blip r:embed="rId2" cstate="print"/>
          <a:srcRect/>
          <a:stretch>
            <a:fillRect/>
          </a:stretch>
        </p:blipFill>
        <p:spPr bwMode="auto">
          <a:xfrm>
            <a:off x="1219200" y="3043237"/>
            <a:ext cx="6781800" cy="3814763"/>
          </a:xfrm>
          <a:prstGeom prst="rect">
            <a:avLst/>
          </a:prstGeom>
          <a:noFill/>
        </p:spPr>
      </p:pic>
      <p:sp>
        <p:nvSpPr>
          <p:cNvPr id="4" name="Прямоугольник 3"/>
          <p:cNvSpPr/>
          <p:nvPr/>
        </p:nvSpPr>
        <p:spPr>
          <a:xfrm>
            <a:off x="6705600" y="6553200"/>
            <a:ext cx="12192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err="1" smtClean="0"/>
              <a:t>Харикло</a:t>
            </a:r>
            <a:endParaRPr lang="ru-RU"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900igr.net/datai/astronomija/Zemlja/0002-001-Samaja-bolshaja-iz-planet-zemnoj-gruppy.jpg"/>
          <p:cNvPicPr>
            <a:picLocks noChangeAspect="1" noChangeArrowheads="1"/>
          </p:cNvPicPr>
          <p:nvPr/>
        </p:nvPicPr>
        <p:blipFill>
          <a:blip r:embed="rId2" cstate="print">
            <a:lum contrast="10000"/>
          </a:blip>
          <a:srcRect l="1755" b="4678"/>
          <a:stretch>
            <a:fillRect/>
          </a:stretch>
        </p:blipFill>
        <p:spPr bwMode="auto">
          <a:xfrm>
            <a:off x="0" y="0"/>
            <a:ext cx="9144000" cy="6858000"/>
          </a:xfrm>
          <a:prstGeom prst="rect">
            <a:avLst/>
          </a:prstGeom>
          <a:noFill/>
          <a:ln w="9525">
            <a:noFill/>
            <a:miter lim="800000"/>
            <a:headEnd/>
            <a:tailEnd/>
          </a:ln>
        </p:spPr>
      </p:pic>
      <p:sp>
        <p:nvSpPr>
          <p:cNvPr id="39939" name="Прямоугольник 2"/>
          <p:cNvSpPr>
            <a:spLocks noChangeArrowheads="1"/>
          </p:cNvSpPr>
          <p:nvPr/>
        </p:nvSpPr>
        <p:spPr bwMode="auto">
          <a:xfrm>
            <a:off x="2819400" y="1"/>
            <a:ext cx="4066434" cy="523220"/>
          </a:xfrm>
          <a:prstGeom prst="rect">
            <a:avLst/>
          </a:prstGeom>
          <a:solidFill>
            <a:srgbClr val="FFFF00"/>
          </a:solidFill>
          <a:ln w="9525">
            <a:noFill/>
            <a:miter lim="800000"/>
            <a:headEnd/>
            <a:tailEnd/>
          </a:ln>
        </p:spPr>
        <p:txBody>
          <a:bodyPr wrap="square">
            <a:spAutoFit/>
          </a:bodyPr>
          <a:lstStyle/>
          <a:p>
            <a:pPr algn="ctr"/>
            <a:r>
              <a:rPr lang="ru-RU" altLang="ru-RU" sz="2800" b="1" dirty="0" smtClean="0">
                <a:solidFill>
                  <a:srgbClr val="C00000"/>
                </a:solidFill>
              </a:rPr>
              <a:t>Домашнее задание</a:t>
            </a:r>
            <a:endParaRPr lang="ru-RU" altLang="ru-RU" sz="2800" b="1" dirty="0">
              <a:solidFill>
                <a:srgbClr val="C00000"/>
              </a:solidFill>
            </a:endParaRPr>
          </a:p>
        </p:txBody>
      </p:sp>
      <p:sp>
        <p:nvSpPr>
          <p:cNvPr id="6" name="Прямоугольник 5"/>
          <p:cNvSpPr/>
          <p:nvPr/>
        </p:nvSpPr>
        <p:spPr>
          <a:xfrm>
            <a:off x="0" y="609600"/>
            <a:ext cx="9144000" cy="7620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rPr>
              <a:t>Заполнить таблицу: «Малые тела Солнечной системы».</a:t>
            </a:r>
            <a:endParaRPr lang="ru-RU" sz="2800" b="1" dirty="0">
              <a:solidFill>
                <a:schemeClr val="tx1"/>
              </a:solidFill>
            </a:endParaRPr>
          </a:p>
        </p:txBody>
      </p:sp>
      <p:graphicFrame>
        <p:nvGraphicFramePr>
          <p:cNvPr id="7" name="Таблица 6"/>
          <p:cNvGraphicFramePr>
            <a:graphicFrameLocks noGrp="1"/>
          </p:cNvGraphicFramePr>
          <p:nvPr/>
        </p:nvGraphicFramePr>
        <p:xfrm>
          <a:off x="5" y="1676400"/>
          <a:ext cx="9143995" cy="4533055"/>
        </p:xfrm>
        <a:graphic>
          <a:graphicData uri="http://schemas.openxmlformats.org/drawingml/2006/table">
            <a:tbl>
              <a:tblPr firstRow="1" bandRow="1">
                <a:tableStyleId>{5C22544A-7EE6-4342-B048-85BDC9FD1C3A}</a:tableStyleId>
              </a:tblPr>
              <a:tblGrid>
                <a:gridCol w="1828798"/>
                <a:gridCol w="1295400"/>
                <a:gridCol w="1447800"/>
                <a:gridCol w="990600"/>
                <a:gridCol w="1143000"/>
                <a:gridCol w="990600"/>
                <a:gridCol w="1447797"/>
              </a:tblGrid>
              <a:tr h="668867">
                <a:tc>
                  <a:txBody>
                    <a:bodyPr/>
                    <a:lstStyle/>
                    <a:p>
                      <a:pPr algn="ctr"/>
                      <a:r>
                        <a:rPr lang="ru-RU" dirty="0" smtClean="0">
                          <a:solidFill>
                            <a:srgbClr val="FFFF00"/>
                          </a:solidFill>
                        </a:rPr>
                        <a:t>Название группы</a:t>
                      </a:r>
                      <a:endParaRPr lang="ru-RU" dirty="0">
                        <a:solidFill>
                          <a:srgbClr val="FFFF00"/>
                        </a:solidFill>
                      </a:endParaRPr>
                    </a:p>
                  </a:txBody>
                  <a:tcPr/>
                </a:tc>
                <a:tc>
                  <a:txBody>
                    <a:bodyPr/>
                    <a:lstStyle/>
                    <a:p>
                      <a:pPr algn="ctr"/>
                      <a:r>
                        <a:rPr lang="ru-RU" dirty="0" smtClean="0">
                          <a:solidFill>
                            <a:srgbClr val="FFFF00"/>
                          </a:solidFill>
                        </a:rPr>
                        <a:t>Астероиды</a:t>
                      </a:r>
                      <a:endParaRPr lang="ru-RU" dirty="0">
                        <a:solidFill>
                          <a:srgbClr val="FFFF00"/>
                        </a:solidFill>
                      </a:endParaRPr>
                    </a:p>
                  </a:txBody>
                  <a:tcPr/>
                </a:tc>
                <a:tc>
                  <a:txBody>
                    <a:bodyPr/>
                    <a:lstStyle/>
                    <a:p>
                      <a:pPr algn="ctr"/>
                      <a:r>
                        <a:rPr lang="ru-RU" dirty="0" smtClean="0">
                          <a:solidFill>
                            <a:srgbClr val="FFFF00"/>
                          </a:solidFill>
                        </a:rPr>
                        <a:t>Карликовые планеты</a:t>
                      </a:r>
                      <a:endParaRPr lang="ru-RU" dirty="0">
                        <a:solidFill>
                          <a:srgbClr val="FFFF00"/>
                        </a:solidFill>
                      </a:endParaRPr>
                    </a:p>
                  </a:txBody>
                  <a:tcPr/>
                </a:tc>
                <a:tc>
                  <a:txBody>
                    <a:bodyPr/>
                    <a:lstStyle/>
                    <a:p>
                      <a:pPr algn="ctr"/>
                      <a:r>
                        <a:rPr lang="ru-RU" dirty="0" smtClean="0">
                          <a:solidFill>
                            <a:srgbClr val="FFFF00"/>
                          </a:solidFill>
                        </a:rPr>
                        <a:t>Кометы</a:t>
                      </a:r>
                      <a:endParaRPr lang="ru-RU" dirty="0">
                        <a:solidFill>
                          <a:srgbClr val="FFFF00"/>
                        </a:solidFill>
                      </a:endParaRPr>
                    </a:p>
                  </a:txBody>
                  <a:tcPr/>
                </a:tc>
                <a:tc>
                  <a:txBody>
                    <a:bodyPr/>
                    <a:lstStyle/>
                    <a:p>
                      <a:pPr algn="ctr"/>
                      <a:r>
                        <a:rPr lang="ru-RU" dirty="0" smtClean="0">
                          <a:solidFill>
                            <a:srgbClr val="FFFF00"/>
                          </a:solidFill>
                        </a:rPr>
                        <a:t>Метеоры</a:t>
                      </a:r>
                      <a:endParaRPr lang="ru-RU" dirty="0">
                        <a:solidFill>
                          <a:srgbClr val="FFFF00"/>
                        </a:solidFill>
                      </a:endParaRPr>
                    </a:p>
                  </a:txBody>
                  <a:tcPr/>
                </a:tc>
                <a:tc>
                  <a:txBody>
                    <a:bodyPr/>
                    <a:lstStyle/>
                    <a:p>
                      <a:pPr algn="ctr"/>
                      <a:r>
                        <a:rPr lang="ru-RU" dirty="0" smtClean="0">
                          <a:solidFill>
                            <a:srgbClr val="FFFF00"/>
                          </a:solidFill>
                        </a:rPr>
                        <a:t>Болиды</a:t>
                      </a:r>
                      <a:endParaRPr lang="ru-RU" dirty="0">
                        <a:solidFill>
                          <a:srgbClr val="FFFF00"/>
                        </a:solidFill>
                      </a:endParaRPr>
                    </a:p>
                  </a:txBody>
                  <a:tcPr/>
                </a:tc>
                <a:tc>
                  <a:txBody>
                    <a:bodyPr/>
                    <a:lstStyle/>
                    <a:p>
                      <a:pPr algn="ctr"/>
                      <a:r>
                        <a:rPr lang="ru-RU" dirty="0" smtClean="0">
                          <a:solidFill>
                            <a:srgbClr val="FFFF00"/>
                          </a:solidFill>
                        </a:rPr>
                        <a:t>Метеориты</a:t>
                      </a:r>
                      <a:endParaRPr lang="ru-RU" dirty="0">
                        <a:solidFill>
                          <a:srgbClr val="FFFF00"/>
                        </a:solidFill>
                      </a:endParaRPr>
                    </a:p>
                  </a:txBody>
                  <a:tcPr/>
                </a:tc>
              </a:tr>
              <a:tr h="668867">
                <a:tc>
                  <a:txBody>
                    <a:bodyPr/>
                    <a:lstStyle/>
                    <a:p>
                      <a:pPr algn="l"/>
                      <a:r>
                        <a:rPr lang="ru-RU" b="1" dirty="0" smtClean="0"/>
                        <a:t>Определение</a:t>
                      </a:r>
                      <a:endParaRPr lang="ru-RU" b="1"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r>
              <a:tr h="668867">
                <a:tc>
                  <a:txBody>
                    <a:bodyPr/>
                    <a:lstStyle/>
                    <a:p>
                      <a:pPr algn="l"/>
                      <a:r>
                        <a:rPr lang="ru-RU" b="1" dirty="0" smtClean="0"/>
                        <a:t>Примеры названий объектов группы</a:t>
                      </a:r>
                      <a:endParaRPr lang="ru-RU" b="1"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r>
              <a:tr h="668867">
                <a:tc>
                  <a:txBody>
                    <a:bodyPr/>
                    <a:lstStyle/>
                    <a:p>
                      <a:pPr algn="l"/>
                      <a:r>
                        <a:rPr lang="ru-RU" b="1" dirty="0" smtClean="0"/>
                        <a:t>Характеристика орбит</a:t>
                      </a:r>
                      <a:endParaRPr lang="ru-RU" b="1"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r>
              <a:tr h="668867">
                <a:tc>
                  <a:txBody>
                    <a:bodyPr/>
                    <a:lstStyle/>
                    <a:p>
                      <a:pPr algn="l"/>
                      <a:r>
                        <a:rPr lang="ru-RU" b="1" dirty="0" smtClean="0"/>
                        <a:t>Геологические характеристики</a:t>
                      </a:r>
                      <a:endParaRPr lang="ru-RU" b="1"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r>
              <a:tr h="668867">
                <a:tc>
                  <a:txBody>
                    <a:bodyPr/>
                    <a:lstStyle/>
                    <a:p>
                      <a:pPr algn="l"/>
                      <a:r>
                        <a:rPr lang="ru-RU" b="1" dirty="0" smtClean="0"/>
                        <a:t>Особенности</a:t>
                      </a:r>
                      <a:endParaRPr lang="ru-RU" b="1"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dirty="0"/>
                    </a:p>
                  </a:txBody>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962400" y="1600200"/>
            <a:ext cx="5181600" cy="52578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409" name="Rectangle 1"/>
          <p:cNvSpPr>
            <a:spLocks noChangeArrowheads="1"/>
          </p:cNvSpPr>
          <p:nvPr/>
        </p:nvSpPr>
        <p:spPr bwMode="auto">
          <a:xfrm>
            <a:off x="0" y="0"/>
            <a:ext cx="9144000" cy="1569660"/>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28 марта</a:t>
            </a:r>
            <a:r>
              <a:rPr kumimoji="0" lang="ru-RU" sz="24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немецкий астроном </a:t>
            </a:r>
            <a:r>
              <a:rPr kumimoji="0" lang="ru-RU" sz="24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Генрих </a:t>
            </a:r>
            <a:r>
              <a:rPr kumimoji="0" lang="ru-RU" sz="24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Ольберс</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наблюдая за движением Цереры, обнаружил ранее неизвестную звёздочку, двигавшуюся по орбите, сходной с орбитой Цереры. Так была открыта ещё одна малая планета — </a:t>
            </a:r>
            <a:r>
              <a:rPr kumimoji="0" lang="ru-RU" sz="24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Паллада</a:t>
            </a:r>
            <a:r>
              <a:rPr kumimoji="0" lang="ru-RU" sz="2400" b="0"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0722" name="Picture 2" descr="https://pbs.twimg.com/media/EIpEl6NWkAAaGeg.jpg:large"/>
          <p:cNvPicPr>
            <a:picLocks noChangeAspect="1" noChangeArrowheads="1"/>
          </p:cNvPicPr>
          <p:nvPr/>
        </p:nvPicPr>
        <p:blipFill>
          <a:blip r:embed="rId2" cstate="print"/>
          <a:srcRect/>
          <a:stretch>
            <a:fillRect/>
          </a:stretch>
        </p:blipFill>
        <p:spPr bwMode="auto">
          <a:xfrm>
            <a:off x="4038600" y="2514600"/>
            <a:ext cx="5105400" cy="3458145"/>
          </a:xfrm>
          <a:prstGeom prst="rect">
            <a:avLst/>
          </a:prstGeom>
          <a:noFill/>
        </p:spPr>
      </p:pic>
      <p:pic>
        <p:nvPicPr>
          <p:cNvPr id="30724" name="Picture 4" descr="http://www.skaw.sk/picture/olbers.jpg"/>
          <p:cNvPicPr>
            <a:picLocks noChangeAspect="1" noChangeArrowheads="1"/>
          </p:cNvPicPr>
          <p:nvPr/>
        </p:nvPicPr>
        <p:blipFill>
          <a:blip r:embed="rId3" cstate="print">
            <a:lum bright="-10000" contrast="20000"/>
          </a:blip>
          <a:srcRect/>
          <a:stretch>
            <a:fillRect/>
          </a:stretch>
        </p:blipFill>
        <p:spPr bwMode="auto">
          <a:xfrm>
            <a:off x="0" y="1585449"/>
            <a:ext cx="3962400" cy="5272551"/>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200329"/>
          </a:xfrm>
          <a:prstGeom prst="rect">
            <a:avLst/>
          </a:prstGeom>
          <a:solidFill>
            <a:schemeClr val="tx2">
              <a:lumMod val="20000"/>
              <a:lumOff val="80000"/>
            </a:schemeClr>
          </a:solidFill>
        </p:spPr>
        <p:txBody>
          <a:bodyPr wrap="square">
            <a:spAutoFit/>
          </a:bodyPr>
          <a:lstStyle/>
          <a:p>
            <a:r>
              <a:rPr lang="ru-RU" sz="2400" dirty="0" smtClean="0">
                <a:solidFill>
                  <a:srgbClr val="000000"/>
                </a:solidFill>
                <a:latin typeface="Arial" pitchFamily="34" charset="0"/>
                <a:ea typeface="Times New Roman" pitchFamily="18" charset="0"/>
                <a:cs typeface="Arial" pitchFamily="34" charset="0"/>
              </a:rPr>
              <a:t> Тогда было высказано предположение о том, что между орбитами Марса и Юпитера вращаются обломки крупной планеты, некогда там располагавшейся.</a:t>
            </a:r>
            <a:endParaRPr lang="ru-RU" sz="2400" dirty="0"/>
          </a:p>
        </p:txBody>
      </p:sp>
      <p:sp>
        <p:nvSpPr>
          <p:cNvPr id="3" name="Прямоугольник 2"/>
          <p:cNvSpPr/>
          <p:nvPr/>
        </p:nvSpPr>
        <p:spPr>
          <a:xfrm>
            <a:off x="2286000" y="2828836"/>
            <a:ext cx="4572000" cy="1200329"/>
          </a:xfrm>
          <a:prstGeom prst="rect">
            <a:avLst/>
          </a:prstGeom>
        </p:spPr>
        <p:txBody>
          <a:bodyPr>
            <a:spAutoFit/>
          </a:bodyPr>
          <a:lstStyle/>
          <a:p>
            <a:r>
              <a:rPr lang="ru-RU" dirty="0" smtClean="0">
                <a:solidFill>
                  <a:srgbClr val="000000"/>
                </a:solidFill>
                <a:latin typeface="Arial" pitchFamily="34" charset="0"/>
                <a:ea typeface="Times New Roman" pitchFamily="18" charset="0"/>
                <a:cs typeface="Arial" pitchFamily="34" charset="0"/>
              </a:rPr>
              <a:t>Тогда было высказано предположение о том, что между орбитами Марса и Юпитера вращаются обломки крупной планеты, некогда там располагавшейся.</a:t>
            </a:r>
            <a:endParaRPr lang="ru-RU" dirty="0"/>
          </a:p>
        </p:txBody>
      </p:sp>
      <p:pic>
        <p:nvPicPr>
          <p:cNvPr id="50178" name="Picture 2" descr="http://paranormal-news.ru/_nw/72/91895729.jpg"/>
          <p:cNvPicPr>
            <a:picLocks noChangeAspect="1" noChangeArrowheads="1"/>
          </p:cNvPicPr>
          <p:nvPr/>
        </p:nvPicPr>
        <p:blipFill>
          <a:blip r:embed="rId2" cstate="print"/>
          <a:srcRect/>
          <a:stretch>
            <a:fillRect/>
          </a:stretch>
        </p:blipFill>
        <p:spPr bwMode="auto">
          <a:xfrm>
            <a:off x="0" y="1219200"/>
            <a:ext cx="9144000" cy="56388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http://paranormal-news.ru/_nw/72/81432296.jpg"/>
          <p:cNvPicPr>
            <a:picLocks noChangeAspect="1" noChangeArrowheads="1"/>
          </p:cNvPicPr>
          <p:nvPr/>
        </p:nvPicPr>
        <p:blipFill>
          <a:blip r:embed="rId2" cstate="print"/>
          <a:srcRect/>
          <a:stretch>
            <a:fillRect/>
          </a:stretch>
        </p:blipFill>
        <p:spPr bwMode="auto">
          <a:xfrm>
            <a:off x="0" y="27709"/>
            <a:ext cx="9144000" cy="6830292"/>
          </a:xfrm>
          <a:prstGeom prst="rect">
            <a:avLst/>
          </a:prstGeom>
          <a:noFill/>
        </p:spPr>
      </p:pic>
      <p:sp>
        <p:nvSpPr>
          <p:cNvPr id="2" name="Прямоугольник 1"/>
          <p:cNvSpPr/>
          <p:nvPr/>
        </p:nvSpPr>
        <p:spPr>
          <a:xfrm>
            <a:off x="2438400" y="0"/>
            <a:ext cx="4648200" cy="461665"/>
          </a:xfrm>
          <a:prstGeom prst="rect">
            <a:avLst/>
          </a:prstGeom>
          <a:solidFill>
            <a:srgbClr val="FFFF00"/>
          </a:solidFill>
        </p:spPr>
        <p:txBody>
          <a:bodyPr wrap="square">
            <a:spAutoFit/>
          </a:bodyPr>
          <a:lstStyle/>
          <a:p>
            <a:r>
              <a:rPr lang="ru-RU" sz="2400" dirty="0" smtClean="0"/>
              <a:t>Загадки гибели планеты Фаэтон</a:t>
            </a:r>
            <a:endParaRPr lang="ru-RU" sz="24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12104</TotalTime>
  <Words>1639</Words>
  <Application>Microsoft Office PowerPoint</Application>
  <PresentationFormat>Экран (4:3)</PresentationFormat>
  <Paragraphs>137</Paragraphs>
  <Slides>64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64</vt:i4>
      </vt:variant>
    </vt:vector>
  </HeadingPairs>
  <TitlesOfParts>
    <vt:vector size="65" baseType="lpstr">
      <vt:lpstr>Office Theme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Евгений</dc:creator>
  <cp:lastModifiedBy>Светлана Николаевна</cp:lastModifiedBy>
  <cp:revision>31</cp:revision>
  <dcterms:created xsi:type="dcterms:W3CDTF">2022-02-20T07:39:09Z</dcterms:created>
  <dcterms:modified xsi:type="dcterms:W3CDTF">2023-06-11T12:24:01Z</dcterms:modified>
</cp:coreProperties>
</file>