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3" r:id="rId1"/>
  </p:sldMasterIdLst>
  <p:notesMasterIdLst>
    <p:notesMasterId r:id="rId89"/>
  </p:notesMasterIdLst>
  <p:sldIdLst>
    <p:sldId id="414" r:id="rId2"/>
    <p:sldId id="379" r:id="rId3"/>
    <p:sldId id="415" r:id="rId4"/>
    <p:sldId id="257" r:id="rId5"/>
    <p:sldId id="416" r:id="rId6"/>
    <p:sldId id="270" r:id="rId7"/>
    <p:sldId id="417" r:id="rId8"/>
    <p:sldId id="353" r:id="rId9"/>
    <p:sldId id="354" r:id="rId10"/>
    <p:sldId id="381" r:id="rId11"/>
    <p:sldId id="386" r:id="rId12"/>
    <p:sldId id="380" r:id="rId13"/>
    <p:sldId id="385" r:id="rId14"/>
    <p:sldId id="382" r:id="rId15"/>
    <p:sldId id="356" r:id="rId16"/>
    <p:sldId id="383" r:id="rId17"/>
    <p:sldId id="358" r:id="rId18"/>
    <p:sldId id="387" r:id="rId19"/>
    <p:sldId id="388" r:id="rId20"/>
    <p:sldId id="264" r:id="rId21"/>
    <p:sldId id="296" r:id="rId22"/>
    <p:sldId id="265" r:id="rId23"/>
    <p:sldId id="297" r:id="rId24"/>
    <p:sldId id="389" r:id="rId25"/>
    <p:sldId id="390" r:id="rId26"/>
    <p:sldId id="266" r:id="rId27"/>
    <p:sldId id="298" r:id="rId28"/>
    <p:sldId id="267" r:id="rId29"/>
    <p:sldId id="299" r:id="rId30"/>
    <p:sldId id="392" r:id="rId31"/>
    <p:sldId id="394" r:id="rId32"/>
    <p:sldId id="268" r:id="rId33"/>
    <p:sldId id="300" r:id="rId34"/>
    <p:sldId id="269" r:id="rId35"/>
    <p:sldId id="301" r:id="rId36"/>
    <p:sldId id="391" r:id="rId37"/>
    <p:sldId id="393" r:id="rId38"/>
    <p:sldId id="311" r:id="rId39"/>
    <p:sldId id="271" r:id="rId40"/>
    <p:sldId id="407" r:id="rId41"/>
    <p:sldId id="409" r:id="rId42"/>
    <p:sldId id="408" r:id="rId43"/>
    <p:sldId id="410" r:id="rId44"/>
    <p:sldId id="275" r:id="rId45"/>
    <p:sldId id="323" r:id="rId46"/>
    <p:sldId id="325" r:id="rId47"/>
    <p:sldId id="322" r:id="rId48"/>
    <p:sldId id="321" r:id="rId49"/>
    <p:sldId id="324" r:id="rId50"/>
    <p:sldId id="395" r:id="rId51"/>
    <p:sldId id="396" r:id="rId52"/>
    <p:sldId id="400" r:id="rId53"/>
    <p:sldId id="402" r:id="rId54"/>
    <p:sldId id="399" r:id="rId55"/>
    <p:sldId id="401" r:id="rId56"/>
    <p:sldId id="398" r:id="rId57"/>
    <p:sldId id="397" r:id="rId58"/>
    <p:sldId id="404" r:id="rId59"/>
    <p:sldId id="405" r:id="rId60"/>
    <p:sldId id="403" r:id="rId61"/>
    <p:sldId id="406" r:id="rId62"/>
    <p:sldId id="303" r:id="rId63"/>
    <p:sldId id="304" r:id="rId64"/>
    <p:sldId id="344" r:id="rId65"/>
    <p:sldId id="345" r:id="rId66"/>
    <p:sldId id="412" r:id="rId67"/>
    <p:sldId id="413" r:id="rId68"/>
    <p:sldId id="277" r:id="rId69"/>
    <p:sldId id="326" r:id="rId70"/>
    <p:sldId id="328" r:id="rId71"/>
    <p:sldId id="329" r:id="rId72"/>
    <p:sldId id="327" r:id="rId73"/>
    <p:sldId id="330" r:id="rId74"/>
    <p:sldId id="349" r:id="rId75"/>
    <p:sldId id="348" r:id="rId76"/>
    <p:sldId id="350" r:id="rId77"/>
    <p:sldId id="351" r:id="rId78"/>
    <p:sldId id="347" r:id="rId79"/>
    <p:sldId id="352" r:id="rId80"/>
    <p:sldId id="367" r:id="rId81"/>
    <p:sldId id="368" r:id="rId82"/>
    <p:sldId id="369" r:id="rId83"/>
    <p:sldId id="370" r:id="rId84"/>
    <p:sldId id="363" r:id="rId85"/>
    <p:sldId id="364" r:id="rId86"/>
    <p:sldId id="418" r:id="rId87"/>
    <p:sldId id="360" r:id="rId8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66FF99"/>
    <a:srgbClr val="800000"/>
    <a:srgbClr val="009999"/>
    <a:srgbClr val="0000FF"/>
    <a:srgbClr val="FF3399"/>
    <a:srgbClr val="000000"/>
    <a:srgbClr val="99663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2149" autoAdjust="0"/>
  </p:normalViewPr>
  <p:slideViewPr>
    <p:cSldViewPr snapToGrid="0">
      <p:cViewPr varScale="1">
        <p:scale>
          <a:sx n="60" d="100"/>
          <a:sy n="60" d="100"/>
        </p:scale>
        <p:origin x="64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F6530A2-14BE-4963-AAFF-8858DB980118}" type="datetimeFigureOut">
              <a:rPr lang="ru-RU"/>
              <a:pPr>
                <a:defRPr/>
              </a:pPr>
              <a:t>11.06.2023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8A22328-08C4-4421-B791-6FAD49E58B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1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E2497A1-AC96-4CBC-9DB4-7D6CFB4B0D3E}" type="slidenum">
              <a:rPr lang="ru-RU" smtClean="0">
                <a:latin typeface="Arial" pitchFamily="34" charset="0"/>
              </a:rPr>
              <a:pPr/>
              <a:t>18</a:t>
            </a:fld>
            <a:endParaRPr lang="ru-RU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1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268C6C-7414-4EDF-808A-3BDB7567B622}" type="slidenum">
              <a:rPr lang="ru-RU" smtClean="0">
                <a:latin typeface="Arial" pitchFamily="34" charset="0"/>
              </a:rPr>
              <a:pPr/>
              <a:t>20</a:t>
            </a:fld>
            <a:endParaRPr lang="ru-RU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1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EBCDF9-34EC-4541-8264-8EF029DC6482}" type="slidenum">
              <a:rPr lang="ru-RU" smtClean="0">
                <a:latin typeface="Arial" pitchFamily="34" charset="0"/>
              </a:rPr>
              <a:pPr/>
              <a:t>24</a:t>
            </a:fld>
            <a:endParaRPr lang="ru-RU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64F28-9389-4BD7-8A09-4AED33ECD3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51895-5A44-4CE5-B142-A4E3F378AE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C0AF0-1E81-4FFC-9963-7A19DD1183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2ACBB-BCD1-4DEA-90C2-0FA2215EDD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F85FB-7CE9-4D30-83BC-F9F6F91B9D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778EF-7731-4AE5-900E-6977E15A0B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F725B-28C5-40DF-AE63-E797BF31FA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18AE7-4BC3-43D5-A21A-DCB4902FEB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E7CD0-1B5A-43AB-8FF8-BB47E229A0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791D6-D4F5-4DF6-A3C9-3BE2873995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117C2-1B42-4A08-9BBC-0AFEA8C319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D8770-CC13-4125-9520-DC9E4CF3D3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B14BA-23D6-4204-B8D3-2173C48F32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98E7E3E8-93C4-4C53-87EF-F22DCC860B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7" r:id="rId1"/>
    <p:sldLayoutId id="2147484308" r:id="rId2"/>
    <p:sldLayoutId id="2147484309" r:id="rId3"/>
    <p:sldLayoutId id="2147484310" r:id="rId4"/>
    <p:sldLayoutId id="2147484311" r:id="rId5"/>
    <p:sldLayoutId id="2147484312" r:id="rId6"/>
    <p:sldLayoutId id="2147484313" r:id="rId7"/>
    <p:sldLayoutId id="2147484314" r:id="rId8"/>
    <p:sldLayoutId id="2147484315" r:id="rId9"/>
    <p:sldLayoutId id="2147484316" r:id="rId10"/>
    <p:sldLayoutId id="2147484317" r:id="rId11"/>
    <p:sldLayoutId id="2147484318" r:id="rId12"/>
    <p:sldLayoutId id="214748431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hyperlink" Target="http://www.stihi.ru/pics/2011/08/05/5022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con.s.photosight.ru/img/e/eee/2950217_larg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0.png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ky.edu/Ag/Entomology/ythfacts/bugfun/termite.gif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35.jpeg"/><Relationship Id="rId4" Type="http://schemas.openxmlformats.org/officeDocument/2006/relationships/hyperlink" Target="http://altermed.com.ua/img_page/12-11-10-22p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0.tqn.com/d/chemistry/1/0/L/4/1/aluminumfoil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slide" Target="slide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slide" Target="slide10.xml"/><Relationship Id="rId3" Type="http://schemas.openxmlformats.org/officeDocument/2006/relationships/slide" Target="slide8.xml"/><Relationship Id="rId7" Type="http://schemas.openxmlformats.org/officeDocument/2006/relationships/slide" Target="slide22.xml"/><Relationship Id="rId12" Type="http://schemas.openxmlformats.org/officeDocument/2006/relationships/slide" Target="slide36.xml"/><Relationship Id="rId2" Type="http://schemas.openxmlformats.org/officeDocument/2006/relationships/slide" Target="slide20.xml"/><Relationship Id="rId16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34.xml"/><Relationship Id="rId5" Type="http://schemas.openxmlformats.org/officeDocument/2006/relationships/slide" Target="slide14.xml"/><Relationship Id="rId15" Type="http://schemas.openxmlformats.org/officeDocument/2006/relationships/slide" Target="slide28.xml"/><Relationship Id="rId10" Type="http://schemas.openxmlformats.org/officeDocument/2006/relationships/slide" Target="slide32.xml"/><Relationship Id="rId4" Type="http://schemas.openxmlformats.org/officeDocument/2006/relationships/slide" Target="slide12.xml"/><Relationship Id="rId9" Type="http://schemas.openxmlformats.org/officeDocument/2006/relationships/slide" Target="slide26.xml"/><Relationship Id="rId14" Type="http://schemas.openxmlformats.org/officeDocument/2006/relationships/slide" Target="slide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beiunsinhamburg.de/wp-content/uploads/2010/03/hand-mit-dem-Ring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slide" Target="slide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" Target="slide5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0.xml"/><Relationship Id="rId13" Type="http://schemas.openxmlformats.org/officeDocument/2006/relationships/slide" Target="slide60.xml"/><Relationship Id="rId18" Type="http://schemas.openxmlformats.org/officeDocument/2006/relationships/slide" Target="slide70.xml"/><Relationship Id="rId3" Type="http://schemas.openxmlformats.org/officeDocument/2006/relationships/slide" Target="slide40.xml"/><Relationship Id="rId21" Type="http://schemas.openxmlformats.org/officeDocument/2006/relationships/slide" Target="slide76.xml"/><Relationship Id="rId7" Type="http://schemas.openxmlformats.org/officeDocument/2006/relationships/slide" Target="slide48.xml"/><Relationship Id="rId12" Type="http://schemas.openxmlformats.org/officeDocument/2006/relationships/slide" Target="slide58.xml"/><Relationship Id="rId17" Type="http://schemas.openxmlformats.org/officeDocument/2006/relationships/slide" Target="slide68.xml"/><Relationship Id="rId25" Type="http://schemas.openxmlformats.org/officeDocument/2006/relationships/slide" Target="slide84.xml"/><Relationship Id="rId2" Type="http://schemas.openxmlformats.org/officeDocument/2006/relationships/slide" Target="slide38.xml"/><Relationship Id="rId16" Type="http://schemas.openxmlformats.org/officeDocument/2006/relationships/slide" Target="slide66.xml"/><Relationship Id="rId20" Type="http://schemas.openxmlformats.org/officeDocument/2006/relationships/slide" Target="slide7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6.xml"/><Relationship Id="rId11" Type="http://schemas.openxmlformats.org/officeDocument/2006/relationships/slide" Target="slide56.xml"/><Relationship Id="rId24" Type="http://schemas.openxmlformats.org/officeDocument/2006/relationships/slide" Target="slide82.xml"/><Relationship Id="rId5" Type="http://schemas.openxmlformats.org/officeDocument/2006/relationships/slide" Target="slide44.xml"/><Relationship Id="rId15" Type="http://schemas.openxmlformats.org/officeDocument/2006/relationships/slide" Target="slide64.xml"/><Relationship Id="rId23" Type="http://schemas.openxmlformats.org/officeDocument/2006/relationships/slide" Target="slide80.xml"/><Relationship Id="rId10" Type="http://schemas.openxmlformats.org/officeDocument/2006/relationships/slide" Target="slide54.xml"/><Relationship Id="rId19" Type="http://schemas.openxmlformats.org/officeDocument/2006/relationships/slide" Target="slide72.xml"/><Relationship Id="rId4" Type="http://schemas.openxmlformats.org/officeDocument/2006/relationships/slide" Target="slide42.xml"/><Relationship Id="rId9" Type="http://schemas.openxmlformats.org/officeDocument/2006/relationships/slide" Target="slide52.xml"/><Relationship Id="rId14" Type="http://schemas.openxmlformats.org/officeDocument/2006/relationships/slide" Target="slide62.xml"/><Relationship Id="rId22" Type="http://schemas.openxmlformats.org/officeDocument/2006/relationships/slide" Target="slide7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" Target="slide61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6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65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" Target="slide67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7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hyperlink" Target="http://biochimik.ucoz.ru/index/otvety_na_zagadki/0-14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7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hyperlink" Target="http://images.astronet.ru/pubd/2002/10/11/0001180155/pb_006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slide" Target="slide6.xml"/><Relationship Id="rId4" Type="http://schemas.openxmlformats.org/officeDocument/2006/relationships/image" Target="../media/image7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slide" Target="slide79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3.xml"/><Relationship Id="rId5" Type="http://schemas.openxmlformats.org/officeDocument/2006/relationships/slide" Target="slide81.xml"/><Relationship Id="rId4" Type="http://schemas.openxmlformats.org/officeDocument/2006/relationships/image" Target="../media/image84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7" Type="http://schemas.openxmlformats.org/officeDocument/2006/relationships/image" Target="../media/image4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6.xml"/><Relationship Id="rId5" Type="http://schemas.openxmlformats.org/officeDocument/2006/relationships/image" Target="../media/image85.jpeg"/><Relationship Id="rId4" Type="http://schemas.openxmlformats.org/officeDocument/2006/relationships/hyperlink" Target="http://newsfromweb.ru/images/news3/345625090.jpg" TargetMode="Externa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3.xml"/><Relationship Id="rId6" Type="http://schemas.openxmlformats.org/officeDocument/2006/relationships/slide" Target="slide83.xml"/><Relationship Id="rId5" Type="http://schemas.openxmlformats.org/officeDocument/2006/relationships/image" Target="../media/image88.jpeg"/><Relationship Id="rId4" Type="http://schemas.openxmlformats.org/officeDocument/2006/relationships/hyperlink" Target="http://ru.wikipedia.org/wiki/105" TargetMode="Externa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47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3.xml"/><Relationship Id="rId6" Type="http://schemas.openxmlformats.org/officeDocument/2006/relationships/slide" Target="slide6.xml"/><Relationship Id="rId5" Type="http://schemas.openxmlformats.org/officeDocument/2006/relationships/hyperlink" Target="http://ru.wikipedia.org/wiki/105" TargetMode="External"/><Relationship Id="rId4" Type="http://schemas.openxmlformats.org/officeDocument/2006/relationships/image" Target="../media/image89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5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7" Type="http://schemas.openxmlformats.org/officeDocument/2006/relationships/image" Target="../media/image47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94.jpeg"/><Relationship Id="rId4" Type="http://schemas.openxmlformats.org/officeDocument/2006/relationships/hyperlink" Target="//upload.wikimedia.org/wikipedia/commons/f/f0/Matches.jpg" TargetMode="Externa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4">
            <a:extLst>
              <a:ext uri="{FF2B5EF4-FFF2-40B4-BE49-F238E27FC236}">
                <a16:creationId xmlns:a16="http://schemas.microsoft.com/office/drawing/2014/main" id="{B0C4581A-937A-47EB-AF9E-9C01553B1FD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3400" y="290513"/>
            <a:ext cx="8077200" cy="3219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4800" b="1" i="1" kern="10" dirty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66FF"/>
                    </a:gs>
                    <a:gs pos="50000">
                      <a:srgbClr val="FF7C80"/>
                    </a:gs>
                    <a:gs pos="100000">
                      <a:srgbClr val="0066FF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 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8D14BAB-1087-4AF8-A9A1-FB3709DFF008}"/>
              </a:ext>
            </a:extLst>
          </p:cNvPr>
          <p:cNvSpPr/>
          <p:nvPr/>
        </p:nvSpPr>
        <p:spPr>
          <a:xfrm>
            <a:off x="268941" y="847545"/>
            <a:ext cx="8633759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Интеллектуальная  игра </a:t>
            </a:r>
          </a:p>
          <a:p>
            <a:pPr algn="ctr" eaLnBrk="1" hangingPunct="1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По естествознанию</a:t>
            </a:r>
          </a:p>
        </p:txBody>
      </p:sp>
      <p:pic>
        <p:nvPicPr>
          <p:cNvPr id="13" name="Picture 10">
            <a:extLst>
              <a:ext uri="{FF2B5EF4-FFF2-40B4-BE49-F238E27FC236}">
                <a16:creationId xmlns:a16="http://schemas.microsoft.com/office/drawing/2014/main" id="{3A4487D8-CFAB-46C7-80F4-EAED3F09B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7141" y="1900238"/>
            <a:ext cx="3929718" cy="3929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66FF"/>
                </a:solidFill>
              </a:rPr>
              <a:t>   Физика «2»</a:t>
            </a:r>
          </a:p>
        </p:txBody>
      </p:sp>
      <p:sp>
        <p:nvSpPr>
          <p:cNvPr id="11267" name="Rectangle 1"/>
          <p:cNvSpPr>
            <a:spLocks noGrp="1" noChangeArrowheads="1"/>
          </p:cNvSpPr>
          <p:nvPr>
            <p:ph idx="1"/>
          </p:nvPr>
        </p:nvSpPr>
        <p:spPr>
          <a:xfrm>
            <a:off x="0" y="2286000"/>
            <a:ext cx="309563" cy="1384300"/>
          </a:xfrm>
        </p:spPr>
        <p:txBody>
          <a:bodyPr wrap="none" anchor="ctr">
            <a:spAutoFit/>
          </a:bodyPr>
          <a:lstStyle/>
          <a:p>
            <a:pPr marL="0" indent="0" eaLnBrk="1" hangingPunct="1">
              <a:spcBef>
                <a:spcPct val="0"/>
              </a:spcBef>
              <a:buFontTx/>
              <a:buChar char="•"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  <a:p>
            <a:pPr marL="0" indent="0" eaLnBrk="1" hangingPunct="1">
              <a:spcBef>
                <a:spcPct val="0"/>
              </a:spcBef>
              <a:buFontTx/>
              <a:buChar char="•"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  <a:p>
            <a:pPr marL="0" indent="0" eaLnBrk="1" hangingPunct="1">
              <a:spcBef>
                <a:spcPct val="0"/>
              </a:spcBef>
              <a:buFont typeface="Arial" pitchFamily="34" charset="0"/>
              <a:buNone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73600" y="3267075"/>
            <a:ext cx="9445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9600" b="1" dirty="0">
              <a:solidFill>
                <a:srgbClr val="660066"/>
              </a:solidFill>
            </a:endParaRPr>
          </a:p>
        </p:txBody>
      </p:sp>
      <p:sp>
        <p:nvSpPr>
          <p:cNvPr id="6" name="Управляющая кнопка: справка 5">
            <a:hlinkClick r:id="rId3" action="ppaction://hlinksldjump" highlightClick="1"/>
          </p:cNvPr>
          <p:cNvSpPr/>
          <p:nvPr/>
        </p:nvSpPr>
        <p:spPr>
          <a:xfrm>
            <a:off x="7911472" y="3001963"/>
            <a:ext cx="1042988" cy="1042987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270" name="Прямоугольник 6"/>
          <p:cNvSpPr>
            <a:spLocks noChangeArrowheads="1"/>
          </p:cNvSpPr>
          <p:nvPr/>
        </p:nvSpPr>
        <p:spPr bwMode="auto">
          <a:xfrm>
            <a:off x="866775" y="1419225"/>
            <a:ext cx="7491413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легко поскользнуться на арбузной корке?</a:t>
            </a:r>
            <a:endParaRPr lang="ru-RU" sz="4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1271" name="Picture 2" descr="https://i.mycdn.me/image?t=0&amp;bid=805809476042&amp;id=805809476042&amp;plc=WEB&amp;tkn=*Kzop_Cv9jifiOAqAGMybaVRlpX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5200" y="2970213"/>
            <a:ext cx="5715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dirty="0">
                <a:solidFill>
                  <a:srgbClr val="0066FF"/>
                </a:solidFill>
              </a:rPr>
              <a:t>Физика «2»</a:t>
            </a:r>
            <a:endParaRPr lang="ru-RU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023225" y="4050027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2293" name="Содержимое 8"/>
          <p:cNvSpPr>
            <a:spLocks noGrp="1"/>
          </p:cNvSpPr>
          <p:nvPr>
            <p:ph idx="1"/>
          </p:nvPr>
        </p:nvSpPr>
        <p:spPr>
          <a:xfrm>
            <a:off x="600074" y="2318197"/>
            <a:ext cx="8086725" cy="2412554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z="5400" b="1" dirty="0"/>
              <a:t>Ответ:</a:t>
            </a:r>
            <a:r>
              <a:rPr lang="ru-RU" sz="5400" dirty="0"/>
              <a:t>  скользкая корка</a:t>
            </a:r>
          </a:p>
          <a:p>
            <a:pPr>
              <a:buFont typeface="Arial" pitchFamily="34" charset="0"/>
              <a:buNone/>
            </a:pPr>
            <a:r>
              <a:rPr lang="ru-RU" sz="5400" dirty="0"/>
              <a:t> уменьшает силу трения</a:t>
            </a:r>
          </a:p>
          <a:p>
            <a:pPr>
              <a:buFont typeface="Arial" pitchFamily="34" charset="0"/>
              <a:buNone/>
            </a:pPr>
            <a:endParaRPr lang="ru-RU" sz="5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C7281B-20A4-4DC6-BDBA-73D2224D4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0" y="641350"/>
            <a:ext cx="1685925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66FF"/>
                </a:solidFill>
              </a:rPr>
              <a:t>   Физика «3»</a:t>
            </a:r>
          </a:p>
        </p:txBody>
      </p:sp>
      <p:sp>
        <p:nvSpPr>
          <p:cNvPr id="13315" name="Rectangle 1"/>
          <p:cNvSpPr>
            <a:spLocks noGrp="1" noChangeArrowheads="1"/>
          </p:cNvSpPr>
          <p:nvPr>
            <p:ph idx="1"/>
          </p:nvPr>
        </p:nvSpPr>
        <p:spPr>
          <a:xfrm>
            <a:off x="0" y="2286000"/>
            <a:ext cx="309563" cy="1384300"/>
          </a:xfrm>
        </p:spPr>
        <p:txBody>
          <a:bodyPr wrap="none" anchor="ctr">
            <a:spAutoFit/>
          </a:bodyPr>
          <a:lstStyle/>
          <a:p>
            <a:pPr marL="0" indent="0" eaLnBrk="1" hangingPunct="1">
              <a:spcBef>
                <a:spcPct val="0"/>
              </a:spcBef>
              <a:buFontTx/>
              <a:buChar char="•"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  <a:p>
            <a:pPr marL="0" indent="0" eaLnBrk="1" hangingPunct="1">
              <a:spcBef>
                <a:spcPct val="0"/>
              </a:spcBef>
              <a:buFontTx/>
              <a:buChar char="•"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  <a:p>
            <a:pPr marL="0" indent="0" eaLnBrk="1" hangingPunct="1">
              <a:spcBef>
                <a:spcPct val="0"/>
              </a:spcBef>
              <a:buFont typeface="Arial" pitchFamily="34" charset="0"/>
              <a:buNone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673600" y="3267075"/>
            <a:ext cx="9445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9600" b="1" dirty="0">
              <a:solidFill>
                <a:srgbClr val="660066"/>
              </a:solidFill>
            </a:endParaRPr>
          </a:p>
        </p:txBody>
      </p:sp>
      <p:sp>
        <p:nvSpPr>
          <p:cNvPr id="6" name="Управляющая кнопка: справка 5">
            <a:hlinkClick r:id="rId3" action="ppaction://hlinksldjump" highlightClick="1"/>
          </p:cNvPr>
          <p:cNvSpPr/>
          <p:nvPr/>
        </p:nvSpPr>
        <p:spPr>
          <a:xfrm>
            <a:off x="8055769" y="3267075"/>
            <a:ext cx="1042988" cy="1042987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318" name="Прямоугольник 6"/>
          <p:cNvSpPr>
            <a:spLocks noChangeArrowheads="1"/>
          </p:cNvSpPr>
          <p:nvPr/>
        </p:nvSpPr>
        <p:spPr bwMode="auto">
          <a:xfrm>
            <a:off x="668338" y="1219200"/>
            <a:ext cx="75501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Воду, которая была в узкой мензурке, перелили в широкую банку. Изменилось ли давление воды на дно?</a:t>
            </a:r>
            <a:endParaRPr lang="ru-RU" sz="36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331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0963" y="3721100"/>
            <a:ext cx="38862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dirty="0">
                <a:solidFill>
                  <a:srgbClr val="0066FF"/>
                </a:solidFill>
              </a:rPr>
              <a:t>Физика «3»</a:t>
            </a:r>
            <a:endParaRPr lang="ru-RU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904459" y="3974307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341" name="Содержимое 8"/>
          <p:cNvSpPr>
            <a:spLocks noGrp="1"/>
          </p:cNvSpPr>
          <p:nvPr>
            <p:ph idx="1"/>
          </p:nvPr>
        </p:nvSpPr>
        <p:spPr>
          <a:xfrm>
            <a:off x="457200" y="2362199"/>
            <a:ext cx="6948435" cy="1771919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z="4000" b="1" dirty="0"/>
              <a:t>Ответ:</a:t>
            </a:r>
            <a:r>
              <a:rPr lang="ru-RU" sz="4000" dirty="0"/>
              <a:t> уменьшилось, </a:t>
            </a:r>
          </a:p>
          <a:p>
            <a:pPr>
              <a:buFont typeface="Arial" pitchFamily="34" charset="0"/>
              <a:buNone/>
            </a:pPr>
            <a:r>
              <a:rPr lang="ru-RU" sz="4000" dirty="0"/>
              <a:t>так как высота столба</a:t>
            </a:r>
          </a:p>
          <a:p>
            <a:pPr>
              <a:buFont typeface="Arial" pitchFamily="34" charset="0"/>
              <a:buNone/>
            </a:pPr>
            <a:r>
              <a:rPr lang="ru-RU" sz="4000" dirty="0"/>
              <a:t> жидкости стала меньше</a:t>
            </a:r>
          </a:p>
          <a:p>
            <a:endParaRPr lang="ru-RU" sz="54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124CF3A-CA94-4C2E-A6A4-065CA38A0D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8612" y="838200"/>
            <a:ext cx="1647825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66FF"/>
                </a:solidFill>
              </a:rPr>
              <a:t>   Физика «4»</a:t>
            </a:r>
          </a:p>
        </p:txBody>
      </p:sp>
      <p:sp>
        <p:nvSpPr>
          <p:cNvPr id="15363" name="Rectangle 1"/>
          <p:cNvSpPr>
            <a:spLocks noGrp="1" noChangeArrowheads="1"/>
          </p:cNvSpPr>
          <p:nvPr>
            <p:ph idx="1"/>
          </p:nvPr>
        </p:nvSpPr>
        <p:spPr>
          <a:xfrm>
            <a:off x="0" y="2286000"/>
            <a:ext cx="309563" cy="1384300"/>
          </a:xfrm>
        </p:spPr>
        <p:txBody>
          <a:bodyPr wrap="none" anchor="ctr">
            <a:spAutoFit/>
          </a:bodyPr>
          <a:lstStyle/>
          <a:p>
            <a:pPr marL="0" indent="0" eaLnBrk="1" hangingPunct="1">
              <a:spcBef>
                <a:spcPct val="0"/>
              </a:spcBef>
              <a:buFontTx/>
              <a:buChar char="•"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  <a:p>
            <a:pPr marL="0" indent="0" eaLnBrk="1" hangingPunct="1">
              <a:spcBef>
                <a:spcPct val="0"/>
              </a:spcBef>
              <a:buFontTx/>
              <a:buChar char="•"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  <a:p>
            <a:pPr marL="0" indent="0" eaLnBrk="1" hangingPunct="1">
              <a:spcBef>
                <a:spcPct val="0"/>
              </a:spcBef>
              <a:buFont typeface="Arial" pitchFamily="34" charset="0"/>
              <a:buNone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4673600" y="3267075"/>
            <a:ext cx="9445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9600" b="1" dirty="0">
              <a:solidFill>
                <a:srgbClr val="660066"/>
              </a:solidFill>
            </a:endParaRPr>
          </a:p>
        </p:txBody>
      </p:sp>
      <p:sp>
        <p:nvSpPr>
          <p:cNvPr id="6" name="Управляющая кнопка: справка 5">
            <a:hlinkClick r:id="rId3" action="ppaction://hlinksldjump" highlightClick="1"/>
          </p:cNvPr>
          <p:cNvSpPr/>
          <p:nvPr/>
        </p:nvSpPr>
        <p:spPr>
          <a:xfrm>
            <a:off x="7841133" y="4477989"/>
            <a:ext cx="1042988" cy="1042987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366" name="Прямоугольник 6"/>
          <p:cNvSpPr>
            <a:spLocks noChangeArrowheads="1"/>
          </p:cNvSpPr>
          <p:nvPr/>
        </p:nvSpPr>
        <p:spPr bwMode="auto">
          <a:xfrm>
            <a:off x="579549" y="1609858"/>
            <a:ext cx="842278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3200" dirty="0">
                <a:cs typeface="Times New Roman" pitchFamily="18" charset="0"/>
              </a:rPr>
              <a:t> «Лягушка, дрыгая   всеми  четырьмя  лапами, быстро  падала   на  землю , но  так как  утки   летели  очень  быстро, то  упала  она  не на  то  место  , над  которым  закричала  , а гораздо   дальше». </a:t>
            </a:r>
          </a:p>
          <a:p>
            <a:pPr eaLnBrk="0" hangingPunct="0"/>
            <a:r>
              <a:rPr lang="ru-RU" sz="3200" dirty="0">
                <a:cs typeface="Times New Roman" pitchFamily="18" charset="0"/>
              </a:rPr>
              <a:t>Почему  лягушка  упала   дальше ?</a:t>
            </a:r>
            <a:endParaRPr lang="ru-RU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dirty="0">
                <a:solidFill>
                  <a:srgbClr val="0066FF"/>
                </a:solidFill>
              </a:rPr>
              <a:t>  Физика  на «4»</a:t>
            </a:r>
            <a:endParaRPr lang="ru-RU" dirty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549275" y="1730375"/>
            <a:ext cx="6675773" cy="1698625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200" dirty="0">
                <a:latin typeface="Arial" panose="020B0604020202020204" pitchFamily="34" charset="0"/>
                <a:cs typeface="Arial" panose="020B0604020202020204" pitchFamily="34" charset="0"/>
              </a:rPr>
              <a:t>Ответ</a:t>
            </a:r>
            <a:r>
              <a:rPr lang="ru-RU" sz="52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2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летела по  инерции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</a:t>
            </a:r>
            <a:r>
              <a:rPr lang="ru-RU" sz="3600" b="1" dirty="0"/>
              <a:t> 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502525" y="5507038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6390" name="Picture 9" descr="http://www.stihi.ru/pics/2011/08/05/5022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118" y="3429000"/>
            <a:ext cx="47625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F276BC9-5BE0-483E-9DF8-934B0A5F1A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9087" y="792462"/>
            <a:ext cx="1666875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66FF"/>
                </a:solidFill>
              </a:rPr>
              <a:t>   Физика «5»</a:t>
            </a:r>
          </a:p>
        </p:txBody>
      </p:sp>
      <p:sp>
        <p:nvSpPr>
          <p:cNvPr id="17411" name="Rectangle 1"/>
          <p:cNvSpPr>
            <a:spLocks noGrp="1" noChangeArrowheads="1"/>
          </p:cNvSpPr>
          <p:nvPr>
            <p:ph idx="1"/>
          </p:nvPr>
        </p:nvSpPr>
        <p:spPr>
          <a:xfrm>
            <a:off x="0" y="2286000"/>
            <a:ext cx="309563" cy="1384300"/>
          </a:xfrm>
        </p:spPr>
        <p:txBody>
          <a:bodyPr wrap="none" anchor="ctr">
            <a:spAutoFit/>
          </a:bodyPr>
          <a:lstStyle/>
          <a:p>
            <a:pPr marL="0" indent="0" eaLnBrk="1" hangingPunct="1">
              <a:spcBef>
                <a:spcPct val="0"/>
              </a:spcBef>
              <a:buFontTx/>
              <a:buChar char="•"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  <a:p>
            <a:pPr marL="0" indent="0" eaLnBrk="1" hangingPunct="1">
              <a:spcBef>
                <a:spcPct val="0"/>
              </a:spcBef>
              <a:buFontTx/>
              <a:buChar char="•"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  <a:p>
            <a:pPr marL="0" indent="0" eaLnBrk="1" hangingPunct="1">
              <a:spcBef>
                <a:spcPct val="0"/>
              </a:spcBef>
              <a:buFont typeface="Arial" pitchFamily="34" charset="0"/>
              <a:buNone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4673600" y="3267075"/>
            <a:ext cx="9445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9600" b="1" dirty="0">
              <a:solidFill>
                <a:srgbClr val="660066"/>
              </a:solidFill>
            </a:endParaRPr>
          </a:p>
        </p:txBody>
      </p:sp>
      <p:sp>
        <p:nvSpPr>
          <p:cNvPr id="6" name="Управляющая кнопка: справка 5">
            <a:hlinkClick r:id="rId3" action="ppaction://hlinksldjump" highlightClick="1"/>
          </p:cNvPr>
          <p:cNvSpPr/>
          <p:nvPr/>
        </p:nvSpPr>
        <p:spPr>
          <a:xfrm>
            <a:off x="7429151" y="5085556"/>
            <a:ext cx="1042988" cy="1042987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414" name="Прямоугольник 6"/>
          <p:cNvSpPr>
            <a:spLocks noChangeArrowheads="1"/>
          </p:cNvSpPr>
          <p:nvPr/>
        </p:nvSpPr>
        <p:spPr bwMode="auto">
          <a:xfrm>
            <a:off x="657225" y="1323975"/>
            <a:ext cx="548798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800" dirty="0">
                <a:cs typeface="Times New Roman" pitchFamily="18" charset="0"/>
              </a:rPr>
              <a:t>Новогодняя ёлка была украшена гирляндой электрических лампочек, соединенных последовательно. Одна лампочка перегорела. </a:t>
            </a:r>
          </a:p>
          <a:p>
            <a:pPr eaLnBrk="0" hangingPunct="0"/>
            <a:r>
              <a:rPr lang="ru-RU" sz="2800" dirty="0">
                <a:cs typeface="Times New Roman" pitchFamily="18" charset="0"/>
              </a:rPr>
              <a:t>Её выбросили и составили снова цепь. Стала ли гирлянда гореть ярче?</a:t>
            </a:r>
            <a:endParaRPr lang="ru-RU" sz="2800" dirty="0"/>
          </a:p>
        </p:txBody>
      </p:sp>
      <p:pic>
        <p:nvPicPr>
          <p:cNvPr id="17415" name="Picture 2" descr="Картинки по запросу новогодняя елка С гирляндо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64300" y="1250950"/>
            <a:ext cx="2506663" cy="364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dirty="0">
                <a:solidFill>
                  <a:srgbClr val="0066FF"/>
                </a:solidFill>
              </a:rPr>
              <a:t>Физика на «5»</a:t>
            </a:r>
            <a:endParaRPr lang="ru-RU" dirty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315913" y="1158875"/>
            <a:ext cx="9074150" cy="3092450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b="1" dirty="0"/>
              <a:t>Ответ</a:t>
            </a:r>
            <a:r>
              <a:rPr lang="ru-RU" dirty="0"/>
              <a:t>: U=J·R.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dirty="0"/>
              <a:t>Общее сопротивление гирлянды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dirty="0"/>
              <a:t>уменьшилось, а напряжение в сети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dirty="0"/>
              <a:t>осталось прежним.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dirty="0"/>
              <a:t>Поэтому гирлянда   будет гореть ярче.</a:t>
            </a:r>
          </a:p>
          <a:p>
            <a:pPr eaLnBrk="1" hangingPunct="1"/>
            <a:endParaRPr lang="ru-RU" sz="2800" dirty="0"/>
          </a:p>
          <a:p>
            <a:pPr eaLnBrk="1" hangingPunct="1"/>
            <a:endParaRPr lang="ru-RU" dirty="0"/>
          </a:p>
          <a:p>
            <a:pPr eaLnBrk="1" hangingPunct="1">
              <a:buFont typeface="Arial" pitchFamily="34" charset="0"/>
              <a:buNone/>
            </a:pPr>
            <a:endParaRPr lang="ru-RU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502525" y="5507038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8438" name="Picture 4" descr="Картинки по запросу гирляндо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4100" y="4502150"/>
            <a:ext cx="40259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CDAD6C3-9ED0-4A3F-B2DD-E414D0E493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9900" y="660400"/>
            <a:ext cx="1724025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00CC"/>
                </a:solidFill>
              </a:rPr>
              <a:t>   Биология  «1»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0" y="2725738"/>
            <a:ext cx="9144000" cy="27432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4124325" y="3309938"/>
            <a:ext cx="9445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</a:t>
            </a:r>
          </a:p>
        </p:txBody>
      </p:sp>
      <p:sp>
        <p:nvSpPr>
          <p:cNvPr id="19461" name="Text Box 9"/>
          <p:cNvSpPr txBox="1">
            <a:spLocks noChangeArrowheads="1"/>
          </p:cNvSpPr>
          <p:nvPr/>
        </p:nvSpPr>
        <p:spPr bwMode="auto">
          <a:xfrm>
            <a:off x="4003675" y="3095625"/>
            <a:ext cx="1631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 </a:t>
            </a:r>
          </a:p>
        </p:txBody>
      </p:sp>
      <p:sp>
        <p:nvSpPr>
          <p:cNvPr id="19462" name="Прямоугольник 5"/>
          <p:cNvSpPr>
            <a:spLocks noChangeArrowheads="1"/>
          </p:cNvSpPr>
          <p:nvPr/>
        </p:nvSpPr>
        <p:spPr bwMode="auto">
          <a:xfrm>
            <a:off x="412124" y="1477963"/>
            <a:ext cx="828896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/>
              <a:t>Как называется сожительство двух организмов разных видов, приносящее им взаимную пользу?</a:t>
            </a:r>
          </a:p>
        </p:txBody>
      </p:sp>
      <p:sp>
        <p:nvSpPr>
          <p:cNvPr id="8" name="Управляющая кнопка: справка 7">
            <a:hlinkClick r:id="rId3" action="ppaction://hlinksldjump" highlightClick="1"/>
          </p:cNvPr>
          <p:cNvSpPr/>
          <p:nvPr/>
        </p:nvSpPr>
        <p:spPr>
          <a:xfrm>
            <a:off x="7843867" y="4130675"/>
            <a:ext cx="1042988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4FA1B3-B8AA-40CB-ABAE-1508CC0C2C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22" y="3760143"/>
            <a:ext cx="3827203" cy="28143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799C7E-0D49-402D-9CA1-E14B9DB08F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9542" y="3336426"/>
            <a:ext cx="3495645" cy="22871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>
                <a:solidFill>
                  <a:srgbClr val="9900CC"/>
                </a:solidFill>
              </a:rPr>
              <a:t>Биология   «1»</a:t>
            </a:r>
            <a:endParaRPr lang="ru-RU" dirty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553792" y="1287887"/>
            <a:ext cx="6658377" cy="13727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Ответ: </a:t>
            </a:r>
            <a:r>
              <a:rPr lang="ru-RU" sz="4800" dirty="0">
                <a:latin typeface="Arial" panose="020B0604020202020204" pitchFamily="34" charset="0"/>
                <a:cs typeface="Arial" panose="020B0604020202020204" pitchFamily="34" charset="0"/>
              </a:rPr>
              <a:t>симбиоз </a:t>
            </a:r>
          </a:p>
          <a:p>
            <a:pPr eaLnBrk="1" hangingPunct="1"/>
            <a:endParaRPr lang="ru-RU" dirty="0"/>
          </a:p>
        </p:txBody>
      </p:sp>
      <p:pic>
        <p:nvPicPr>
          <p:cNvPr id="20485" name="Picture 8" descr="http://icon.s.photosight.ru/img/e/eee/2950217_large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3792" y="2943895"/>
            <a:ext cx="2472743" cy="3296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844396" y="4395787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62CDDF1-410D-486C-91EE-0C0A9A3F20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2562" y="2130425"/>
            <a:ext cx="1666875" cy="155257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C834D44-448A-499E-952A-CEF825E3A0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5544" y="3853422"/>
            <a:ext cx="3547532" cy="26606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>
            <a:extLst>
              <a:ext uri="{FF2B5EF4-FFF2-40B4-BE49-F238E27FC236}">
                <a16:creationId xmlns:a16="http://schemas.microsoft.com/office/drawing/2014/main" id="{0572F08A-7946-4C24-909F-E4F295986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0263" y="4689475"/>
            <a:ext cx="45339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 </a:t>
            </a:r>
            <a:endParaRPr lang="ru-RU" altLang="ru-RU" sz="6000" b="1">
              <a:latin typeface="Arial Black" panose="020B0A04020102020204" pitchFamily="34" charset="0"/>
            </a:endParaRPr>
          </a:p>
        </p:txBody>
      </p:sp>
      <p:sp>
        <p:nvSpPr>
          <p:cNvPr id="7171" name="Прямоугольник 4">
            <a:extLst>
              <a:ext uri="{FF2B5EF4-FFF2-40B4-BE49-F238E27FC236}">
                <a16:creationId xmlns:a16="http://schemas.microsoft.com/office/drawing/2014/main" id="{60ECD891-D22E-4F58-99B1-E3D4931BE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659" y="3677697"/>
            <a:ext cx="809897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457200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  <a:latin typeface="Arial Black" panose="020B0A04020102020204" pitchFamily="34" charset="0"/>
              </a:rPr>
              <a:t>«Эврика!» -</a:t>
            </a:r>
            <a:r>
              <a:rPr lang="ru-RU" altLang="ru-RU" sz="2000" dirty="0">
                <a:latin typeface="Arial Black" panose="020B0A04020102020204" pitchFamily="34" charset="0"/>
              </a:rPr>
              <a:t> ставшее легендарным восклицание Архимеда в связи </a:t>
            </a:r>
            <a:r>
              <a:rPr lang="ru-RU" altLang="ru-RU" sz="2000" b="1" dirty="0">
                <a:latin typeface="Arial Black" panose="020B0A04020102020204" pitchFamily="34" charset="0"/>
              </a:rPr>
              <a:t>с открытием</a:t>
            </a:r>
            <a:r>
              <a:rPr lang="ru-RU" altLang="ru-RU" sz="2000" dirty="0">
                <a:latin typeface="Arial Black" panose="020B0A04020102020204" pitchFamily="34" charset="0"/>
              </a:rPr>
              <a:t> гидростатического закона. </a:t>
            </a:r>
          </a:p>
          <a:p>
            <a:pPr indent="457200">
              <a:spcBef>
                <a:spcPct val="0"/>
              </a:spcBef>
              <a:buNone/>
            </a:pPr>
            <a:endParaRPr lang="ru-RU" altLang="ru-RU" sz="2000" dirty="0">
              <a:latin typeface="Arial Black" panose="020B0A04020102020204" pitchFamily="34" charset="0"/>
            </a:endParaRPr>
          </a:p>
          <a:p>
            <a:pPr indent="457200">
              <a:spcBef>
                <a:spcPct val="0"/>
              </a:spcBef>
              <a:buNone/>
            </a:pPr>
            <a:r>
              <a:rPr lang="ru-RU" altLang="ru-RU" sz="2000" dirty="0">
                <a:latin typeface="Arial Black" panose="020B0A04020102020204" pitchFamily="34" charset="0"/>
              </a:rPr>
              <a:t>С тех пор выражение стало общеупотребительным для выражения радости в случае разрешения трудной задачи.</a:t>
            </a:r>
            <a:endParaRPr lang="ru-RU" altLang="ru-RU" sz="2000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dirty="0">
              <a:latin typeface="Arial" panose="020B0604020202020204" pitchFamily="34" charset="0"/>
            </a:endParaRPr>
          </a:p>
        </p:txBody>
      </p:sp>
      <p:pic>
        <p:nvPicPr>
          <p:cNvPr id="7172" name="Рисунок 5">
            <a:extLst>
              <a:ext uri="{FF2B5EF4-FFF2-40B4-BE49-F238E27FC236}">
                <a16:creationId xmlns:a16="http://schemas.microsoft.com/office/drawing/2014/main" id="{2F285535-CE68-472F-8ECF-B2CD70026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441" y="151404"/>
            <a:ext cx="5024018" cy="3373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00CC"/>
                </a:solidFill>
              </a:rPr>
              <a:t>   Биология  «2»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0" y="2725738"/>
            <a:ext cx="9144000" cy="27432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4124325" y="3309938"/>
            <a:ext cx="9445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</a:t>
            </a:r>
          </a:p>
        </p:txBody>
      </p:sp>
      <p:sp>
        <p:nvSpPr>
          <p:cNvPr id="21509" name="Text Box 9"/>
          <p:cNvSpPr txBox="1">
            <a:spLocks noChangeArrowheads="1"/>
          </p:cNvSpPr>
          <p:nvPr/>
        </p:nvSpPr>
        <p:spPr bwMode="auto">
          <a:xfrm>
            <a:off x="4003675" y="3095625"/>
            <a:ext cx="1631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 </a:t>
            </a:r>
          </a:p>
        </p:txBody>
      </p:sp>
      <p:sp>
        <p:nvSpPr>
          <p:cNvPr id="21510" name="Прямоугольник 5"/>
          <p:cNvSpPr>
            <a:spLocks noChangeArrowheads="1"/>
          </p:cNvSpPr>
          <p:nvPr/>
        </p:nvSpPr>
        <p:spPr bwMode="auto">
          <a:xfrm>
            <a:off x="398585" y="1192213"/>
            <a:ext cx="7680203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/>
              <a:t>Белковый гормон, вырабатываемый поджелудочной железой, понижающий содержание сахара в крови, недостаток его приводит к сахарному диабету. </a:t>
            </a:r>
          </a:p>
          <a:p>
            <a:endParaRPr lang="ru-RU" sz="4000" dirty="0"/>
          </a:p>
        </p:txBody>
      </p:sp>
      <p:sp>
        <p:nvSpPr>
          <p:cNvPr id="8" name="Управляющая кнопка: справка 7">
            <a:hlinkClick r:id="rId3" action="ppaction://hlinksldjump" highlightClick="1"/>
          </p:cNvPr>
          <p:cNvSpPr/>
          <p:nvPr/>
        </p:nvSpPr>
        <p:spPr>
          <a:xfrm>
            <a:off x="7845669" y="4097338"/>
            <a:ext cx="1042988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70662" name="Picture 6" descr="Картинки по запросу поджелудочная желез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3083" y="3248513"/>
            <a:ext cx="3841994" cy="34688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>
                <a:solidFill>
                  <a:srgbClr val="9900CC"/>
                </a:solidFill>
              </a:rPr>
              <a:t>Биология   «2»</a:t>
            </a:r>
            <a:endParaRPr lang="ru-RU" dirty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457200" y="1230313"/>
            <a:ext cx="7467600" cy="1430337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z="4800" b="1" dirty="0"/>
              <a:t>Ответ:</a:t>
            </a:r>
            <a:r>
              <a:rPr lang="ru-RU" sz="4800" dirty="0"/>
              <a:t> инсулин                                                                                                             </a:t>
            </a:r>
          </a:p>
          <a:p>
            <a:pPr eaLnBrk="1" hangingPunct="1"/>
            <a:endParaRPr lang="ru-RU" dirty="0"/>
          </a:p>
        </p:txBody>
      </p:sp>
      <p:sp>
        <p:nvSpPr>
          <p:cNvPr id="22539" name="Text Box 9"/>
          <p:cNvSpPr txBox="1">
            <a:spLocks noChangeArrowheads="1"/>
          </p:cNvSpPr>
          <p:nvPr/>
        </p:nvSpPr>
        <p:spPr bwMode="auto">
          <a:xfrm>
            <a:off x="6812974" y="2953922"/>
            <a:ext cx="749849" cy="1569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9600" b="1" dirty="0">
              <a:solidFill>
                <a:srgbClr val="660066"/>
              </a:solidFill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7924800" y="4523832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2534" name="AutoShape 9" descr="Картинки по запросу инсули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535" name="AutoShape 11" descr="Картинки по запросу инсули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22536" name="Picture 13" descr="Картинки по запросу инсул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5388" y="3716338"/>
            <a:ext cx="42862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15" descr="Картинки по запросу инсули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81225"/>
            <a:ext cx="23812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57D7F75-F7B6-4356-B097-81B5E0CAEA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9992" y="1997457"/>
            <a:ext cx="1685925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00CC"/>
                </a:solidFill>
              </a:rPr>
              <a:t>    Биология   «3»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0" y="2590800"/>
            <a:ext cx="4930775" cy="33877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4124325" y="3309938"/>
            <a:ext cx="9445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</a:t>
            </a:r>
          </a:p>
        </p:txBody>
      </p:sp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3729038" y="3343275"/>
            <a:ext cx="1631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 </a:t>
            </a:r>
          </a:p>
        </p:txBody>
      </p:sp>
      <p:sp>
        <p:nvSpPr>
          <p:cNvPr id="23558" name="Прямоугольник 5"/>
          <p:cNvSpPr>
            <a:spLocks noChangeArrowheads="1"/>
          </p:cNvSpPr>
          <p:nvPr/>
        </p:nvSpPr>
        <p:spPr bwMode="auto">
          <a:xfrm>
            <a:off x="971550" y="2011363"/>
            <a:ext cx="5886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 dirty="0"/>
          </a:p>
        </p:txBody>
      </p:sp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7517423" y="4649344"/>
            <a:ext cx="1042988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560" name="Прямоугольник 8"/>
          <p:cNvSpPr>
            <a:spLocks noChangeArrowheads="1"/>
          </p:cNvSpPr>
          <p:nvPr/>
        </p:nvSpPr>
        <p:spPr bwMode="auto">
          <a:xfrm>
            <a:off x="315914" y="1289539"/>
            <a:ext cx="567714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631825"/>
            <a:r>
              <a:rPr lang="ru-RU" sz="2800" dirty="0">
                <a:cs typeface="Times New Roman" pitchFamily="18" charset="0"/>
              </a:rPr>
              <a:t>Любопытную историю рассказал  известный натуралист К.Брем про одного араба, уснувшего на скале. </a:t>
            </a:r>
          </a:p>
          <a:p>
            <a:pPr indent="631825"/>
            <a:r>
              <a:rPr lang="ru-RU" sz="2800" dirty="0">
                <a:cs typeface="Times New Roman" pitchFamily="18" charset="0"/>
              </a:rPr>
              <a:t>Когда он наутро проснулся, то оказался совершенно голым: за ночь насекомые съели всю его одежду.</a:t>
            </a:r>
          </a:p>
          <a:p>
            <a:endParaRPr lang="ru-RU" sz="2800" b="1" dirty="0">
              <a:cs typeface="Times New Roman" pitchFamily="18" charset="0"/>
            </a:endParaRPr>
          </a:p>
          <a:p>
            <a:r>
              <a:rPr lang="ru-RU" sz="2800" b="1" dirty="0">
                <a:cs typeface="Times New Roman" pitchFamily="18" charset="0"/>
              </a:rPr>
              <a:t>О каких насекомых идет речь? </a:t>
            </a:r>
            <a:endParaRPr lang="ru-RU" sz="2800" b="1" dirty="0"/>
          </a:p>
        </p:txBody>
      </p:sp>
      <p:pic>
        <p:nvPicPr>
          <p:cNvPr id="67588" name="Picture 4" descr="Картинки по запросу натуралист Брэ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31169" y="1251438"/>
            <a:ext cx="2508983" cy="30626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>
                <a:solidFill>
                  <a:srgbClr val="9900CC"/>
                </a:solidFill>
              </a:rPr>
              <a:t>Биология   «3»</a:t>
            </a:r>
            <a:endParaRPr lang="ru-RU" dirty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396875" y="914400"/>
            <a:ext cx="7467600" cy="3106738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endParaRPr lang="ru-RU" dirty="0"/>
          </a:p>
          <a:p>
            <a:pPr eaLnBrk="1" hangingPunct="1">
              <a:buFont typeface="Arial" pitchFamily="34" charset="0"/>
              <a:buNone/>
            </a:pPr>
            <a:r>
              <a:rPr lang="ru-RU" sz="3600" dirty="0"/>
              <a:t>Ответ: термиты </a:t>
            </a:r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7864475" y="4389438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24582" name="Picture 10" descr="http://www.uky.edu/Ag/Entomology/ythfacts/bugfun/termite.gif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778" y="2468196"/>
            <a:ext cx="41148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Прямоугольник 10"/>
          <p:cNvSpPr>
            <a:spLocks noChangeArrowheads="1"/>
          </p:cNvSpPr>
          <p:nvPr/>
        </p:nvSpPr>
        <p:spPr bwMode="auto">
          <a:xfrm>
            <a:off x="1699847" y="1289538"/>
            <a:ext cx="38691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CC8FE72-B9AC-4FD9-AA88-69F2DD3E56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6100" y="2141538"/>
            <a:ext cx="1647825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00CC"/>
                </a:solidFill>
              </a:rPr>
              <a:t>   Биология   «4»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0" y="2725738"/>
            <a:ext cx="9144000" cy="27432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4124325" y="3309938"/>
            <a:ext cx="9445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</a:t>
            </a:r>
          </a:p>
        </p:txBody>
      </p:sp>
      <p:sp>
        <p:nvSpPr>
          <p:cNvPr id="25605" name="Text Box 9"/>
          <p:cNvSpPr txBox="1">
            <a:spLocks noChangeArrowheads="1"/>
          </p:cNvSpPr>
          <p:nvPr/>
        </p:nvSpPr>
        <p:spPr bwMode="auto">
          <a:xfrm>
            <a:off x="4003675" y="3095625"/>
            <a:ext cx="1631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 </a:t>
            </a:r>
          </a:p>
        </p:txBody>
      </p:sp>
      <p:sp>
        <p:nvSpPr>
          <p:cNvPr id="25606" name="Прямоугольник 5"/>
          <p:cNvSpPr>
            <a:spLocks noChangeArrowheads="1"/>
          </p:cNvSpPr>
          <p:nvPr/>
        </p:nvSpPr>
        <p:spPr bwMode="auto">
          <a:xfrm>
            <a:off x="597877" y="1192213"/>
            <a:ext cx="507609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/>
              <a:t> В 1881 году русский врач Н.И.Лунин произвёл опыты над двумя группами мышей. Одних он кормил натуральным молоком, а других – искусственной смесью. Животные второй группы вскоре погибли. </a:t>
            </a:r>
          </a:p>
          <a:p>
            <a:r>
              <a:rPr lang="ru-RU" sz="2800" dirty="0"/>
              <a:t>С отсутствием, каких веществ, связана гибель мышей?</a:t>
            </a:r>
          </a:p>
        </p:txBody>
      </p:sp>
      <p:sp>
        <p:nvSpPr>
          <p:cNvPr id="8" name="Управляющая кнопка: справка 7">
            <a:hlinkClick r:id="rId3" action="ppaction://hlinksldjump" highlightClick="1"/>
          </p:cNvPr>
          <p:cNvSpPr/>
          <p:nvPr/>
        </p:nvSpPr>
        <p:spPr>
          <a:xfrm>
            <a:off x="6022974" y="5333757"/>
            <a:ext cx="1042988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65538" name="Picture 2" descr="Картинки по запросу лунин николай иванови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4375" y="1339728"/>
            <a:ext cx="2543175" cy="3695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>
                <a:solidFill>
                  <a:srgbClr val="9900CC"/>
                </a:solidFill>
              </a:rPr>
              <a:t>Биология   «4»</a:t>
            </a:r>
            <a:endParaRPr lang="ru-RU" dirty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060450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4400" b="1" dirty="0"/>
              <a:t>Ответ: </a:t>
            </a:r>
            <a:r>
              <a:rPr lang="ru-RU" sz="4400" dirty="0"/>
              <a:t>витамины</a:t>
            </a:r>
          </a:p>
          <a:p>
            <a:pPr eaLnBrk="1" hangingPunct="1"/>
            <a:endParaRPr lang="ru-RU" dirty="0"/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7645400" y="4592638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63490" name="Picture 2" descr="Картинки по запросу витами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3483" y="2485292"/>
            <a:ext cx="3810000" cy="3810000"/>
          </a:xfrm>
          <a:prstGeom prst="rect">
            <a:avLst/>
          </a:prstGeom>
          <a:noFill/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C5A5693-747D-4317-BCB4-EA320DDDD5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9087" y="2317404"/>
            <a:ext cx="1666875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00CC"/>
                </a:solidFill>
              </a:rPr>
              <a:t>   Биология на «5»</a:t>
            </a:r>
          </a:p>
        </p:txBody>
      </p:sp>
      <p:sp>
        <p:nvSpPr>
          <p:cNvPr id="27651" name="Rectangle 5"/>
          <p:cNvSpPr>
            <a:spLocks noGrp="1" noChangeArrowheads="1"/>
          </p:cNvSpPr>
          <p:nvPr>
            <p:ph idx="1"/>
          </p:nvPr>
        </p:nvSpPr>
        <p:spPr>
          <a:xfrm>
            <a:off x="502276" y="1487898"/>
            <a:ext cx="7735263" cy="2825389"/>
          </a:xfrm>
        </p:spPr>
        <p:txBody>
          <a:bodyPr wrap="square" anchor="ctr">
            <a:spAutoFit/>
          </a:bodyPr>
          <a:lstStyle/>
          <a:p>
            <a:pPr marL="0" indent="0">
              <a:buFont typeface="Arial" pitchFamily="34" charset="0"/>
              <a:buNone/>
            </a:pPr>
            <a:r>
              <a:rPr lang="ru-RU" sz="2800" dirty="0"/>
              <a:t>На Руси это насекомое зовется запечным соловьем. А японцы заводили их вместо собак, чтобы быть предупрежденными ночью о приближении чужака. </a:t>
            </a:r>
          </a:p>
          <a:p>
            <a:pPr marL="0" indent="0">
              <a:buFont typeface="Arial" pitchFamily="34" charset="0"/>
              <a:buNone/>
            </a:pPr>
            <a:r>
              <a:rPr lang="ru-RU" sz="2800" dirty="0"/>
              <a:t>О каких насекомых идет речь?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endParaRPr lang="ru-RU" dirty="0">
              <a:latin typeface="Arial" pitchFamily="34" charset="0"/>
            </a:endParaRPr>
          </a:p>
        </p:txBody>
      </p:sp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3729038" y="3343275"/>
            <a:ext cx="1631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 </a:t>
            </a:r>
          </a:p>
        </p:txBody>
      </p:sp>
      <p:sp>
        <p:nvSpPr>
          <p:cNvPr id="6" name="Управляющая кнопка: справка 5">
            <a:hlinkClick r:id="rId2" action="ppaction://hlinksldjump" highlightClick="1"/>
          </p:cNvPr>
          <p:cNvSpPr/>
          <p:nvPr/>
        </p:nvSpPr>
        <p:spPr>
          <a:xfrm>
            <a:off x="7658100" y="5535613"/>
            <a:ext cx="1042988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2A2AE36-D922-49F6-8464-24BD32D05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320" y="3960900"/>
            <a:ext cx="2996283" cy="281840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dirty="0">
                <a:solidFill>
                  <a:srgbClr val="9900CC"/>
                </a:solidFill>
              </a:rPr>
              <a:t>Биология на «5»</a:t>
            </a:r>
            <a:endParaRPr lang="ru-RU" dirty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206875" cy="3336925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4400" b="1" dirty="0"/>
              <a:t>Ответ: </a:t>
            </a:r>
            <a:r>
              <a:rPr lang="ru-RU" sz="4400" dirty="0"/>
              <a:t>сверчки</a:t>
            </a:r>
          </a:p>
          <a:p>
            <a:pPr eaLnBrk="1" hangingPunct="1">
              <a:buFont typeface="Arial" pitchFamily="34" charset="0"/>
              <a:buNone/>
            </a:pPr>
            <a:endParaRPr lang="ru-RU" dirty="0"/>
          </a:p>
          <a:p>
            <a:pPr eaLnBrk="1" hangingPunct="1">
              <a:buFont typeface="Arial" pitchFamily="34" charset="0"/>
              <a:buNone/>
            </a:pPr>
            <a:r>
              <a:rPr lang="ru-RU" dirty="0"/>
              <a:t> </a:t>
            </a:r>
            <a:endParaRPr lang="ru-RU" sz="4800" dirty="0"/>
          </a:p>
          <a:p>
            <a:pPr eaLnBrk="1" hangingPunct="1"/>
            <a:endParaRPr lang="ru-RU" dirty="0"/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7934604" y="4415631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61442" name="Picture 2" descr="Картинки по запросу сверч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238" y="2508739"/>
            <a:ext cx="4696714" cy="3570165"/>
          </a:xfrm>
          <a:prstGeom prst="rect">
            <a:avLst/>
          </a:prstGeom>
          <a:noFill/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C8C8FDE-6A65-4BAB-A570-8BEF6EDD23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9900" y="1163906"/>
            <a:ext cx="1724025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88988" y="0"/>
            <a:ext cx="8355012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FF0000"/>
                </a:solidFill>
              </a:rPr>
              <a:t>Химия   «1»</a:t>
            </a:r>
          </a:p>
        </p:txBody>
      </p:sp>
      <p:sp>
        <p:nvSpPr>
          <p:cNvPr id="29699" name="Text Box 9"/>
          <p:cNvSpPr txBox="1">
            <a:spLocks noChangeArrowheads="1"/>
          </p:cNvSpPr>
          <p:nvPr/>
        </p:nvSpPr>
        <p:spPr bwMode="auto">
          <a:xfrm>
            <a:off x="3729038" y="3343275"/>
            <a:ext cx="1631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42950" y="1508125"/>
            <a:ext cx="732631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>
                <a:solidFill>
                  <a:schemeClr val="bg1">
                    <a:lumMod val="10000"/>
                  </a:schemeClr>
                </a:solidFill>
                <a:latin typeface="Arial" charset="0"/>
              </a:rPr>
              <a:t> </a:t>
            </a:r>
            <a:endParaRPr lang="ru-RU" sz="4000" dirty="0">
              <a:solidFill>
                <a:schemeClr val="bg1">
                  <a:lumMod val="10000"/>
                </a:schemeClr>
              </a:solidFill>
              <a:latin typeface="Arial" charset="0"/>
            </a:endParaRP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658100" y="5535613"/>
            <a:ext cx="1042988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9702" name="Rectangle 8"/>
          <p:cNvSpPr>
            <a:spLocks noGrp="1" noChangeArrowheads="1"/>
          </p:cNvSpPr>
          <p:nvPr>
            <p:ph idx="1"/>
          </p:nvPr>
        </p:nvSpPr>
        <p:spPr>
          <a:xfrm>
            <a:off x="291979" y="1549643"/>
            <a:ext cx="4280021" cy="4893647"/>
          </a:xfrm>
        </p:spPr>
        <p:txBody>
          <a:bodyPr wrap="square" anchor="ctr">
            <a:spAutoFit/>
          </a:bodyPr>
          <a:lstStyle/>
          <a:p>
            <a:pPr marL="0" indent="450850">
              <a:spcBef>
                <a:spcPct val="0"/>
              </a:spcBef>
              <a:buFontTx/>
              <a:buNone/>
            </a:pPr>
            <a:r>
              <a:rPr lang="ru-RU" sz="2400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 1669 году немецкий алхимик </a:t>
            </a:r>
            <a:r>
              <a:rPr lang="ru-RU" sz="2400" dirty="0" err="1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Хенниг</a:t>
            </a:r>
            <a:r>
              <a:rPr lang="ru-RU" sz="2400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Бранд в поисках  философского камня решил попробовать синтезировать золото из человеческой мочи. </a:t>
            </a:r>
          </a:p>
          <a:p>
            <a:pPr marL="0" indent="450850">
              <a:spcBef>
                <a:spcPct val="0"/>
              </a:spcBef>
              <a:buFontTx/>
              <a:buNone/>
            </a:pPr>
            <a:r>
              <a:rPr lang="ru-RU" sz="2400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 процессе её выпаривания, дистилляции и прокаливания  он получил белый порошок,  светящийся в темноте.</a:t>
            </a:r>
          </a:p>
          <a:p>
            <a:pPr marL="0" indent="450850">
              <a:spcBef>
                <a:spcPct val="0"/>
              </a:spcBef>
              <a:buFontTx/>
              <a:buNone/>
            </a:pPr>
            <a:r>
              <a:rPr lang="ru-RU" sz="2400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Какое вещество синтезировал Бранд?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27BFF3-7E70-4DF6-BED3-EB025B73CD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6494" y="1508125"/>
            <a:ext cx="3831553" cy="383155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425302" y="295903"/>
            <a:ext cx="8229600" cy="1143000"/>
          </a:xfrm>
        </p:spPr>
        <p:txBody>
          <a:bodyPr/>
          <a:lstStyle/>
          <a:p>
            <a:pPr algn="l" eaLnBrk="1" hangingPunct="1"/>
            <a:r>
              <a:rPr lang="ru-RU" b="1" dirty="0">
                <a:solidFill>
                  <a:srgbClr val="FF0000"/>
                </a:solidFill>
              </a:rPr>
              <a:t>Химия   «1»</a:t>
            </a:r>
            <a:endParaRPr lang="ru-RU" dirty="0"/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481013" y="1658938"/>
            <a:ext cx="7467600" cy="1225550"/>
          </a:xfrm>
        </p:spPr>
        <p:txBody>
          <a:bodyPr/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ru-RU" b="1" dirty="0">
                <a:latin typeface="Arial" pitchFamily="34" charset="0"/>
                <a:ea typeface="Calibri" pitchFamily="34" charset="0"/>
                <a:cs typeface="Times New Roman" pitchFamily="18" charset="0"/>
              </a:rPr>
              <a:t>Ответ:</a:t>
            </a:r>
            <a:r>
              <a:rPr lang="ru-RU" dirty="0"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фосфор</a:t>
            </a:r>
            <a:endParaRPr lang="ru-RU" dirty="0"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7723589" y="4582590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0726" name="Picture 9" descr="https://upload.wikimedia.org/wikipedia/commons/thumb/9/97/JosephWright-Alchemist.jpg/300px-JosephWright-Alchemi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050" y="2800350"/>
            <a:ext cx="38100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AutoShape 2" descr="http://megabook.ru/stream/mediapreview?Key=%d0%a4%d0%be%d1%81%d1%84%d0%be%d1%80%20(%d1%85%d0%b8%d0%bc%d0%b8%d1%87%d0%b5%d1%81%d0%ba%d0%b8%d0%b9%20%d1%8d%d0%bb%d0%b5%d0%bc%d0%b5%d0%bd%d1%82)&amp;Width=10000&amp;Height=100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9396" name="AutoShape 4" descr="http://megabook.ru/stream/mediapreview?Key=%d0%a4%d0%be%d1%81%d1%84%d0%be%d1%80%20(%d1%85%d0%b8%d0%bc%d0%b8%d1%87%d0%b5%d1%81%d0%ba%d0%b8%d0%b9%20%d1%8d%d0%bb%d0%b5%d0%bc%d0%b5%d0%bd%d1%82)&amp;Width=10000&amp;Height=100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9398" name="AutoShape 6" descr="http://megabook.ru/stream/mediapreview?Key=%d0%a4%d0%be%d1%81%d1%84%d0%be%d1%80%20(%d1%85%d0%b8%d0%bc%d0%b8%d1%87%d0%b5%d1%81%d0%ba%d0%b8%d0%b9%20%d1%8d%d0%bb%d0%b5%d0%bc%d0%b5%d0%bd%d1%82)&amp;Width=10000&amp;Height=100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9400" name="AutoShape 8" descr="http://megabook.ru/stream/mediapreview?Key=%d0%a4%d0%be%d1%81%d1%84%d0%be%d1%80%20(%d1%85%d0%b8%d0%bc%d0%b8%d1%87%d0%b5%d1%81%d0%ba%d0%b8%d0%b9%20%d1%8d%d0%bb%d0%b5%d0%bc%d0%b5%d0%bd%d1%82)&amp;Width=10000&amp;Height=100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9402" name="AutoShape 10" descr="http://megabook.ru/stream/mediapreview?Key=%d0%a4%d0%be%d1%81%d1%84%d0%be%d1%80%20(%d1%85%d0%b8%d0%bc%d0%b8%d1%87%d0%b5%d1%81%d0%ba%d0%b8%d0%b9%20%d1%8d%d0%bb%d0%b5%d0%bc%d0%b5%d0%bd%d1%82)&amp;Width=10000&amp;Height=100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4" name="Picture 10" descr="http://altermed.com.ua/img_page/12-11-10-22p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7715" y="1143367"/>
            <a:ext cx="1714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3C78C80-0496-4CB6-912E-D4DFB54E1E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4644" y="2643187"/>
            <a:ext cx="1666875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>
            <a:extLst>
              <a:ext uri="{FF2B5EF4-FFF2-40B4-BE49-F238E27FC236}">
                <a16:creationId xmlns:a16="http://schemas.microsoft.com/office/drawing/2014/main" id="{3B9D94EC-9B66-4FF2-973D-7D1097785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26774"/>
            <a:ext cx="8229600" cy="890864"/>
          </a:xfrm>
        </p:spPr>
        <p:txBody>
          <a:bodyPr/>
          <a:lstStyle/>
          <a:p>
            <a:r>
              <a:rPr lang="ru-RU" alt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тур  « Наука  из  наук» </a:t>
            </a:r>
            <a:br>
              <a:rPr lang="en-US" alt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rgbClr val="FF0000"/>
                </a:solidFill>
              </a:rPr>
              <a:t>Правила игры:</a:t>
            </a:r>
          </a:p>
        </p:txBody>
      </p:sp>
      <p:sp>
        <p:nvSpPr>
          <p:cNvPr id="9219" name="Прямоугольник 2">
            <a:extLst>
              <a:ext uri="{FF2B5EF4-FFF2-40B4-BE49-F238E27FC236}">
                <a16:creationId xmlns:a16="http://schemas.microsoft.com/office/drawing/2014/main" id="{6AEF1694-093A-4EFB-A87F-E8C7D3597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51" y="1748413"/>
            <a:ext cx="8479012" cy="2770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тур  « Наука  из  наук» :</a:t>
            </a:r>
            <a:r>
              <a:rPr lang="ru-RU" alt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содержит вопросы по предметам –физика, химия, биология. Команды по очереди выбирают предмет и уровень сложности вопроса. Время на обдумывание каждого вопроса 5 секунд. При верном ответе команда  получает количество баллов, соответствующее уровню сложности вопроса. </a:t>
            </a:r>
            <a:endParaRPr lang="en-US" alt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неверном или неполном ответе на вопрос отвечает ведущий игры.</a:t>
            </a:r>
            <a:endParaRPr lang="ru-RU" altLang="ru-RU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alt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Неделя науки и техники для школьников пройдет в регионе ">
            <a:extLst>
              <a:ext uri="{FF2B5EF4-FFF2-40B4-BE49-F238E27FC236}">
                <a16:creationId xmlns:a16="http://schemas.microsoft.com/office/drawing/2014/main" id="{2C0EF9E6-F2DF-43B2-91D5-E294C2F115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8"/>
          <a:stretch/>
        </p:blipFill>
        <p:spPr bwMode="auto">
          <a:xfrm>
            <a:off x="2766950" y="4206549"/>
            <a:ext cx="3812288" cy="265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88988" y="0"/>
            <a:ext cx="8355012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FF0000"/>
                </a:solidFill>
              </a:rPr>
              <a:t>Химия   «2»</a:t>
            </a:r>
          </a:p>
        </p:txBody>
      </p:sp>
      <p:sp>
        <p:nvSpPr>
          <p:cNvPr id="31747" name="Text Box 9"/>
          <p:cNvSpPr txBox="1">
            <a:spLocks noChangeArrowheads="1"/>
          </p:cNvSpPr>
          <p:nvPr/>
        </p:nvSpPr>
        <p:spPr bwMode="auto">
          <a:xfrm>
            <a:off x="3729038" y="3343275"/>
            <a:ext cx="1631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42950" y="1508125"/>
            <a:ext cx="732631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>
                <a:solidFill>
                  <a:schemeClr val="bg1">
                    <a:lumMod val="10000"/>
                  </a:schemeClr>
                </a:solidFill>
                <a:latin typeface="Arial" charset="0"/>
              </a:rPr>
              <a:t> </a:t>
            </a:r>
            <a:endParaRPr lang="ru-RU" sz="4000" dirty="0">
              <a:solidFill>
                <a:schemeClr val="bg1">
                  <a:lumMod val="10000"/>
                </a:schemeClr>
              </a:solidFill>
              <a:latin typeface="Arial" charset="0"/>
            </a:endParaRP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547769" y="4600208"/>
            <a:ext cx="1042988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1750" name="Rectangle 7"/>
          <p:cNvSpPr>
            <a:spLocks noGrp="1" noChangeArrowheads="1"/>
          </p:cNvSpPr>
          <p:nvPr>
            <p:ph idx="1"/>
          </p:nvPr>
        </p:nvSpPr>
        <p:spPr>
          <a:xfrm>
            <a:off x="347730" y="1096868"/>
            <a:ext cx="6528447" cy="4832092"/>
          </a:xfrm>
        </p:spPr>
        <p:txBody>
          <a:bodyPr wrap="square" anchor="ctr">
            <a:spAutoFit/>
          </a:bodyPr>
          <a:lstStyle/>
          <a:p>
            <a:pPr marL="0" indent="720725">
              <a:spcBef>
                <a:spcPct val="0"/>
              </a:spcBef>
              <a:buFontTx/>
              <a:buNone/>
            </a:pP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элемент алхимики   обозначали серпиком Луны, и называли лунным металлом.</a:t>
            </a:r>
          </a:p>
          <a:p>
            <a:pPr marL="0" indent="720725">
              <a:spcBef>
                <a:spcPct val="0"/>
              </a:spcBef>
              <a:buFontTx/>
              <a:buNone/>
            </a:pP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металл красивого серебристо-белого цвета, лучше других проводит электрический ток, убивает микроорганизмы в воде. </a:t>
            </a:r>
          </a:p>
          <a:p>
            <a:pPr marL="0" indent="720725">
              <a:spcBef>
                <a:spcPct val="0"/>
              </a:spcBef>
              <a:buFontTx/>
              <a:buNone/>
            </a:pP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Такая вода никогда не теряет свежести, даже при длительном стоянии. И называют ее святой водой. 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это за металл?</a:t>
            </a:r>
            <a:endParaRPr lang="ru-RU" sz="2800" dirty="0"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60D48FF-1047-4DD9-BB68-DC34FBDF5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2852" y="1621709"/>
            <a:ext cx="2691148" cy="269114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dirty="0">
                <a:solidFill>
                  <a:srgbClr val="FF0000"/>
                </a:solidFill>
              </a:rPr>
              <a:t>Химия   «2»</a:t>
            </a:r>
            <a:endParaRPr lang="ru-RU" dirty="0"/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22555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ru-RU" b="1" dirty="0">
                <a:latin typeface="Arial" pitchFamily="34" charset="0"/>
                <a:cs typeface="Times New Roman" pitchFamily="18" charset="0"/>
              </a:rPr>
              <a:t>Ответ :</a:t>
            </a:r>
            <a:r>
              <a:rPr lang="ru-RU" dirty="0">
                <a:latin typeface="Arial" pitchFamily="34" charset="0"/>
                <a:cs typeface="Times New Roman" pitchFamily="18" charset="0"/>
              </a:rPr>
              <a:t> серебро</a:t>
            </a:r>
            <a:endParaRPr lang="ru-RU" dirty="0">
              <a:latin typeface="Arial" pitchFamily="34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7753734" y="4301235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1" y="2664252"/>
            <a:ext cx="6202362" cy="232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C819CB0-F28B-48AA-A939-1FB1508725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562" y="1273175"/>
            <a:ext cx="1685925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FF0000"/>
                </a:solidFill>
              </a:rPr>
              <a:t>   Химия   «3»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237830" y="1326522"/>
            <a:ext cx="6021301" cy="5202865"/>
          </a:xfrm>
        </p:spPr>
        <p:txBody>
          <a:bodyPr rtlCol="0">
            <a:normAutofit fontScale="55000" lnSpcReduction="20000"/>
          </a:bodyPr>
          <a:lstStyle/>
          <a:p>
            <a:pPr marL="180975" indent="360363" eaLnBrk="1" fontAlgn="auto" hangingPunct="1">
              <a:lnSpc>
                <a:spcPct val="120000"/>
              </a:lnSpc>
              <a:spcAft>
                <a:spcPts val="0"/>
              </a:spcAft>
              <a:buNone/>
              <a:tabLst>
                <a:tab pos="450850" algn="l"/>
              </a:tabLst>
              <a:defRPr/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Хоть  этот металл  был получен  ещё  </a:t>
            </a:r>
          </a:p>
          <a:p>
            <a:pPr marL="180975" indent="0" eaLnBrk="1" fontAlgn="auto" hangingPunct="1">
              <a:lnSpc>
                <a:spcPct val="120000"/>
              </a:lnSpc>
              <a:spcAft>
                <a:spcPts val="0"/>
              </a:spcAft>
              <a:buNone/>
              <a:tabLst>
                <a:tab pos="450850" algn="l"/>
              </a:tabLst>
              <a:defRPr/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в 1827 г., но  до сих пор  является  ценностью . Организаторы Парижской  выставки  в 1855 г.  дали ему  оригинальное  название  «серебро из  глины». </a:t>
            </a:r>
          </a:p>
          <a:p>
            <a:pPr marL="180975" indent="360363" eaLnBrk="1" fontAlgn="auto" hangingPunct="1">
              <a:lnSpc>
                <a:spcPct val="120000"/>
              </a:lnSpc>
              <a:spcAft>
                <a:spcPts val="0"/>
              </a:spcAft>
              <a:buNone/>
              <a:tabLst>
                <a:tab pos="450850" algn="l"/>
              </a:tabLst>
              <a:defRPr/>
            </a:pPr>
            <a:r>
              <a:rPr lang="ru-RU" sz="3600" dirty="0" err="1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Н.Г.Чернышевский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, увидев  ложку  из  этого  металла, сказал: «Этому  металлу  суждено  великое  будущее !».</a:t>
            </a:r>
          </a:p>
          <a:p>
            <a:pPr marL="180975" indent="360363" eaLnBrk="1" fontAlgn="auto" hangingPunct="1">
              <a:lnSpc>
                <a:spcPct val="120000"/>
              </a:lnSpc>
              <a:spcAft>
                <a:spcPts val="0"/>
              </a:spcAft>
              <a:buNone/>
              <a:tabLst>
                <a:tab pos="450850" algn="l"/>
              </a:tabLst>
              <a:defRPr/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А  в  романе «Что делать?» есть   строки:                   « Какая  лёгкая  архитектура   этого дома</a:t>
            </a:r>
          </a:p>
          <a:p>
            <a:pPr marL="180975" indent="-90488" eaLnBrk="1" fontAlgn="auto" hangingPunct="1">
              <a:lnSpc>
                <a:spcPct val="120000"/>
              </a:lnSpc>
              <a:spcAft>
                <a:spcPts val="0"/>
              </a:spcAft>
              <a:buNone/>
              <a:tabLst>
                <a:tab pos="450850" algn="l"/>
              </a:tabLst>
              <a:defRPr/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…Да и мебель  почти вся  такая же …</a:t>
            </a:r>
          </a:p>
          <a:p>
            <a:pPr marL="180975" indent="-90488" eaLnBrk="1" fontAlgn="auto" hangingPunct="1">
              <a:lnSpc>
                <a:spcPct val="120000"/>
              </a:lnSpc>
              <a:spcAft>
                <a:spcPts val="0"/>
              </a:spcAft>
              <a:buNone/>
              <a:tabLst>
                <a:tab pos="450850" algn="l"/>
              </a:tabLst>
              <a:defRPr/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Эта  металлическая  мебель  легче </a:t>
            </a:r>
          </a:p>
          <a:p>
            <a:pPr marL="180975" indent="-90488" eaLnBrk="1" fontAlgn="auto" hangingPunct="1">
              <a:lnSpc>
                <a:spcPct val="120000"/>
              </a:lnSpc>
              <a:spcAft>
                <a:spcPts val="0"/>
              </a:spcAft>
              <a:buNone/>
              <a:tabLst>
                <a:tab pos="450850" algn="l"/>
              </a:tabLst>
              <a:defRPr/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ореховой . Но  что  это за  металл ? …»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000000"/>
                </a:solidFill>
              </a:rPr>
              <a:t> </a:t>
            </a:r>
            <a:endParaRPr lang="ru-RU" dirty="0"/>
          </a:p>
        </p:txBody>
      </p:sp>
      <p:sp>
        <p:nvSpPr>
          <p:cNvPr id="8" name="Управляющая кнопка: справка 7">
            <a:hlinkClick r:id="rId2" action="ppaction://hlinksldjump" highlightClick="1"/>
          </p:cNvPr>
          <p:cNvSpPr/>
          <p:nvPr/>
        </p:nvSpPr>
        <p:spPr>
          <a:xfrm>
            <a:off x="7658100" y="5535613"/>
            <a:ext cx="1042988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56324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7920" y="1326523"/>
            <a:ext cx="2518249" cy="31076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>
                <a:solidFill>
                  <a:srgbClr val="FF0000"/>
                </a:solidFill>
              </a:rPr>
              <a:t>Химия   «3»</a:t>
            </a:r>
            <a:endParaRPr lang="ru-RU" dirty="0"/>
          </a:p>
        </p:txBody>
      </p:sp>
      <p:sp>
        <p:nvSpPr>
          <p:cNvPr id="34819" name="Содержимое 8"/>
          <p:cNvSpPr>
            <a:spLocks noGrp="1"/>
          </p:cNvSpPr>
          <p:nvPr>
            <p:ph idx="1"/>
          </p:nvPr>
        </p:nvSpPr>
        <p:spPr>
          <a:xfrm>
            <a:off x="457200" y="1908175"/>
            <a:ext cx="7467600" cy="928688"/>
          </a:xfrm>
        </p:spPr>
        <p:txBody>
          <a:bodyPr/>
          <a:lstStyle/>
          <a:p>
            <a:pPr eaLnBrk="1" hangingPunct="1"/>
            <a:r>
              <a:rPr lang="ru-RU" dirty="0"/>
              <a:t>Ответ </a:t>
            </a:r>
            <a:r>
              <a:rPr lang="ru-RU" sz="3600" b="1" dirty="0"/>
              <a:t>:  АЛЮМИНИЙ</a:t>
            </a:r>
          </a:p>
          <a:p>
            <a:pPr eaLnBrk="1" hangingPunct="1"/>
            <a:endParaRPr lang="ru-RU" sz="3600" b="1" dirty="0"/>
          </a:p>
          <a:p>
            <a:pPr eaLnBrk="1" hangingPunct="1">
              <a:buFont typeface="Arial" pitchFamily="34" charset="0"/>
              <a:buNone/>
            </a:pPr>
            <a:endParaRPr lang="ru-RU" sz="3600" dirty="0"/>
          </a:p>
          <a:p>
            <a:pPr eaLnBrk="1" hangingPunct="1">
              <a:buFont typeface="Arial" pitchFamily="34" charset="0"/>
              <a:buNone/>
            </a:pPr>
            <a:endParaRPr lang="ru-RU" sz="3600" b="1" dirty="0"/>
          </a:p>
        </p:txBody>
      </p:sp>
      <p:pic>
        <p:nvPicPr>
          <p:cNvPr id="34821" name="Picture 10" descr="http://0.tqn.com/d/chemistry/1/0/L/4/1/aluminumfoil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2650" y="2898775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7645400" y="4572542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DEB78C-B506-417F-8294-83363D336C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8975" y="2647950"/>
            <a:ext cx="1647825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49275" y="0"/>
            <a:ext cx="8594725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FF0000"/>
                </a:solidFill>
              </a:rPr>
              <a:t>Химия   «4»</a:t>
            </a:r>
            <a:endParaRPr lang="ru-RU" sz="6000" b="1" dirty="0">
              <a:solidFill>
                <a:srgbClr val="FF0000"/>
              </a:solidFill>
              <a:hlinkClick r:id="rId2" action="ppaction://hlinksldjump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747713" y="1277938"/>
            <a:ext cx="8396287" cy="522605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b="1" dirty="0"/>
              <a:t> </a:t>
            </a:r>
            <a:r>
              <a:rPr lang="ru-RU" dirty="0">
                <a:solidFill>
                  <a:srgbClr val="000000"/>
                </a:solidFill>
              </a:rPr>
              <a:t>В  переводе  с греческого    название  этого неметалла  означает - «зловонный» .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dirty="0">
                <a:solidFill>
                  <a:srgbClr val="000000"/>
                </a:solidFill>
              </a:rPr>
              <a:t>По   свойствам  это ядовитая, красно-бурая жидкость, с неприятным  запахом.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dirty="0">
                <a:solidFill>
                  <a:srgbClr val="000000"/>
                </a:solidFill>
              </a:rPr>
              <a:t>Назовите  этот   неметалл</a:t>
            </a:r>
            <a:r>
              <a:rPr lang="ru-RU" sz="4000" dirty="0">
                <a:solidFill>
                  <a:srgbClr val="000000"/>
                </a:solidFill>
              </a:rPr>
              <a:t>. </a:t>
            </a:r>
          </a:p>
          <a:p>
            <a:pPr eaLnBrk="1" hangingPunct="1">
              <a:buFont typeface="Wingdings" pitchFamily="2" charset="2"/>
              <a:buNone/>
            </a:pPr>
            <a:endParaRPr lang="ru-RU" sz="4000" b="1" dirty="0">
              <a:solidFill>
                <a:srgbClr val="000000"/>
              </a:solidFill>
            </a:endParaRPr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4124325" y="3309938"/>
            <a:ext cx="9445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</a:t>
            </a:r>
          </a:p>
        </p:txBody>
      </p:sp>
      <p:sp>
        <p:nvSpPr>
          <p:cNvPr id="35845" name="Text Box 9"/>
          <p:cNvSpPr txBox="1">
            <a:spLocks noChangeArrowheads="1"/>
          </p:cNvSpPr>
          <p:nvPr/>
        </p:nvSpPr>
        <p:spPr bwMode="auto">
          <a:xfrm>
            <a:off x="3729038" y="3343275"/>
            <a:ext cx="1631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 </a:t>
            </a: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658100" y="5535613"/>
            <a:ext cx="1042988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54274" name="Picture 2" descr="Картинки по запросу бр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5270" y="4067907"/>
            <a:ext cx="2234084" cy="24750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8" descr="{5328EE4A-A27C-47EB-AA68-039FC9D2019B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4500" y="1671638"/>
            <a:ext cx="341630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>
                <a:solidFill>
                  <a:srgbClr val="FF0000"/>
                </a:solidFill>
              </a:rPr>
              <a:t>Химия   «4»</a:t>
            </a:r>
            <a:endParaRPr lang="ru-RU" dirty="0"/>
          </a:p>
        </p:txBody>
      </p:sp>
      <p:sp>
        <p:nvSpPr>
          <p:cNvPr id="36868" name="Содержимое 2"/>
          <p:cNvSpPr>
            <a:spLocks noGrp="1"/>
          </p:cNvSpPr>
          <p:nvPr>
            <p:ph idx="1"/>
          </p:nvPr>
        </p:nvSpPr>
        <p:spPr>
          <a:xfrm>
            <a:off x="342900" y="1984375"/>
            <a:ext cx="7467600" cy="4873625"/>
          </a:xfrm>
        </p:spPr>
        <p:txBody>
          <a:bodyPr/>
          <a:lstStyle/>
          <a:p>
            <a:pPr eaLnBrk="1" hangingPunct="1"/>
            <a:r>
              <a:rPr lang="ru-RU" dirty="0"/>
              <a:t>Ответ:</a:t>
            </a:r>
          </a:p>
          <a:p>
            <a:pPr eaLnBrk="1" hangingPunct="1"/>
            <a:endParaRPr lang="ru-RU" dirty="0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7387" y="4058145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8182440-96CB-4900-89B4-F6F94EB015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9087" y="792462"/>
            <a:ext cx="1666875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788988" y="0"/>
            <a:ext cx="8355012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FF0000"/>
                </a:solidFill>
              </a:rPr>
              <a:t>Химия   «5»</a:t>
            </a:r>
          </a:p>
        </p:txBody>
      </p:sp>
      <p:sp>
        <p:nvSpPr>
          <p:cNvPr id="37891" name="Text Box 9"/>
          <p:cNvSpPr txBox="1">
            <a:spLocks noChangeArrowheads="1"/>
          </p:cNvSpPr>
          <p:nvPr/>
        </p:nvSpPr>
        <p:spPr bwMode="auto">
          <a:xfrm>
            <a:off x="3729038" y="3343275"/>
            <a:ext cx="1631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660066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371475" y="1484313"/>
            <a:ext cx="732631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>
                <a:solidFill>
                  <a:schemeClr val="bg1">
                    <a:lumMod val="10000"/>
                  </a:schemeClr>
                </a:solidFill>
                <a:latin typeface="Arial" charset="0"/>
              </a:rPr>
              <a:t> </a:t>
            </a:r>
            <a:endParaRPr lang="ru-RU" sz="4000" dirty="0">
              <a:solidFill>
                <a:schemeClr val="bg1">
                  <a:lumMod val="10000"/>
                </a:schemeClr>
              </a:solidFill>
              <a:latin typeface="Arial" charset="0"/>
            </a:endParaRP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857453" y="4245849"/>
            <a:ext cx="1042988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7894" name="Rectangle 8"/>
          <p:cNvSpPr>
            <a:spLocks noGrp="1" noChangeArrowheads="1"/>
          </p:cNvSpPr>
          <p:nvPr>
            <p:ph idx="1"/>
          </p:nvPr>
        </p:nvSpPr>
        <p:spPr>
          <a:xfrm>
            <a:off x="527050" y="1275279"/>
            <a:ext cx="8253535" cy="2215991"/>
          </a:xfrm>
        </p:spPr>
        <p:txBody>
          <a:bodyPr wrap="square" anchor="ctr">
            <a:spAutoFit/>
          </a:bodyPr>
          <a:lstStyle/>
          <a:p>
            <a:pPr marL="0" indent="0">
              <a:spcBef>
                <a:spcPct val="0"/>
              </a:spcBef>
              <a:buFontTx/>
              <a:buNone/>
              <a:tabLst>
                <a:tab pos="382588" algn="l"/>
              </a:tabLst>
            </a:pPr>
            <a:r>
              <a:rPr lang="ru-RU" sz="2400" dirty="0">
                <a:latin typeface="Arial" pitchFamily="34" charset="0"/>
                <a:cs typeface="Times New Roman" pitchFamily="18" charset="0"/>
              </a:rPr>
              <a:t>Этот газ образуется в болотах под действием бактерий и поэтому назван болотным. Он скапливается под землей, вызывает взрывы в шахтах, рудниках, за что получил название рудничного. Каково его современное название и химическая формула?                                                                                                                                              </a:t>
            </a:r>
            <a:endParaRPr lang="ru-RU" sz="2400" dirty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None/>
              <a:tabLst>
                <a:tab pos="382588" algn="l"/>
              </a:tabLst>
            </a:pPr>
            <a:endParaRPr lang="ru-RU" sz="1800" dirty="0">
              <a:latin typeface="Arial" pitchFamily="34" charset="0"/>
            </a:endParaRPr>
          </a:p>
        </p:txBody>
      </p:sp>
      <p:pic>
        <p:nvPicPr>
          <p:cNvPr id="52226" name="Picture 2" descr="Картинки по запросу метан газ на болот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053" y="3675936"/>
            <a:ext cx="6189785" cy="27783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dirty="0">
                <a:solidFill>
                  <a:srgbClr val="FF0000"/>
                </a:solidFill>
              </a:rPr>
              <a:t>Химия  «5»</a:t>
            </a:r>
            <a:endParaRPr lang="ru-RU" dirty="0"/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225550"/>
          </a:xfrm>
        </p:spPr>
        <p:txBody>
          <a:bodyPr/>
          <a:lstStyle/>
          <a:p>
            <a:r>
              <a:rPr lang="ru-RU" b="1" dirty="0"/>
              <a:t>Ответ:</a:t>
            </a:r>
            <a:endParaRPr lang="ru-RU" dirty="0"/>
          </a:p>
          <a:p>
            <a:pPr>
              <a:buFont typeface="Arial" pitchFamily="34" charset="0"/>
              <a:buNone/>
            </a:pPr>
            <a:endParaRPr lang="ru-RU" dirty="0"/>
          </a:p>
          <a:p>
            <a:pPr eaLnBrk="1" hangingPunct="1"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7681912" y="4321333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3367" y="4089155"/>
            <a:ext cx="18002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4076" y="2241549"/>
            <a:ext cx="33528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82B78A7-AE61-41C4-8CA9-FAA1730707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9900" y="660400"/>
            <a:ext cx="1724025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00CC"/>
                </a:solidFill>
              </a:rPr>
              <a:t> Великие имена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484188" y="1611313"/>
            <a:ext cx="4927784" cy="4176712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ru-RU" dirty="0"/>
              <a:t>        «Историк, ритор, математик, химик, минеролог, художник, стихотворец, он всё испытал, во всё проник», о ком А. С. Пушкин сказал эти слова?</a:t>
            </a:r>
          </a:p>
        </p:txBody>
      </p:sp>
      <p:sp>
        <p:nvSpPr>
          <p:cNvPr id="5" name="Управляющая кнопка: справка 4">
            <a:hlinkClick r:id="rId2" action="ppaction://hlinksldjump" highlightClick="1"/>
          </p:cNvPr>
          <p:cNvSpPr/>
          <p:nvPr/>
        </p:nvSpPr>
        <p:spPr>
          <a:xfrm>
            <a:off x="7710488" y="5289550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50178" name="Picture 2" descr="Картинки по запросу Пушк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5498" y="1180214"/>
            <a:ext cx="2803082" cy="33705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00CC"/>
                </a:solidFill>
              </a:rPr>
              <a:t> Великие имена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0" y="2589213"/>
            <a:ext cx="9144000" cy="245268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pic>
        <p:nvPicPr>
          <p:cNvPr id="40964" name="Содержимое 3" descr="lect-01-02-02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7563" y="3013075"/>
            <a:ext cx="260985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09575" y="1219200"/>
            <a:ext cx="77374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chemeClr val="tx2">
                    <a:satMod val="130000"/>
                  </a:schemeClr>
                </a:solidFill>
                <a:latin typeface="Arial" charset="0"/>
              </a:rPr>
              <a:t>Ответ:  </a:t>
            </a:r>
            <a:r>
              <a:rPr lang="ru-RU" sz="3600" b="1" dirty="0">
                <a:solidFill>
                  <a:schemeClr val="tx2">
                    <a:satMod val="130000"/>
                  </a:schemeClr>
                </a:solidFill>
                <a:latin typeface="Arial" charset="0"/>
              </a:rPr>
              <a:t>Михаил Васильевич Ломоносов </a:t>
            </a:r>
            <a:endParaRPr lang="ru-RU" sz="3600" b="1" dirty="0">
              <a:latin typeface="Arial" charset="0"/>
            </a:endParaRPr>
          </a:p>
        </p:txBody>
      </p:sp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7502525" y="4520406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75A326-8B1E-4E75-B3B7-08A10E975D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440132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Скругленный прямоугольник 58"/>
          <p:cNvSpPr/>
          <p:nvPr/>
        </p:nvSpPr>
        <p:spPr>
          <a:xfrm>
            <a:off x="5670550" y="4157663"/>
            <a:ext cx="1025525" cy="9064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6694488" y="4129088"/>
            <a:ext cx="1025525" cy="92868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7740650" y="4132263"/>
            <a:ext cx="1023938" cy="92868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7778750" y="2736850"/>
            <a:ext cx="1025525" cy="9271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765925" y="2743200"/>
            <a:ext cx="1023938" cy="92868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730875" y="2760663"/>
            <a:ext cx="1025525" cy="92868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695825" y="2779713"/>
            <a:ext cx="1025525" cy="9271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5400" b="1" dirty="0">
                <a:hlinkClick r:id="rId2" action="ppaction://hlinksldjump"/>
              </a:rPr>
              <a:t>2</a:t>
            </a:r>
            <a:endParaRPr lang="ru-RU" sz="5400" b="1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7783513" y="1592263"/>
            <a:ext cx="1023937" cy="9271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768620" y="1620357"/>
            <a:ext cx="1025525" cy="9286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741988" y="1612900"/>
            <a:ext cx="1023937" cy="9286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646488" y="1581150"/>
            <a:ext cx="1025525" cy="9286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5400" b="1" dirty="0">
                <a:hlinkClick r:id="rId3" action="ppaction://hlinksldjump"/>
              </a:rPr>
              <a:t>1</a:t>
            </a:r>
            <a:endParaRPr lang="ru-RU" sz="5400" b="1" dirty="0"/>
          </a:p>
        </p:txBody>
      </p:sp>
      <p:sp>
        <p:nvSpPr>
          <p:cNvPr id="5133" name="Text Box 28"/>
          <p:cNvSpPr txBox="1">
            <a:spLocks noChangeArrowheads="1"/>
          </p:cNvSpPr>
          <p:nvPr/>
        </p:nvSpPr>
        <p:spPr bwMode="auto">
          <a:xfrm>
            <a:off x="5773738" y="1595438"/>
            <a:ext cx="8191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hlinkClick r:id="rId4" action="ppaction://hlinksldjump"/>
              </a:rPr>
              <a:t>3</a:t>
            </a:r>
            <a:endParaRPr lang="ru-RU" sz="5400" b="1" dirty="0"/>
          </a:p>
        </p:txBody>
      </p:sp>
      <p:sp>
        <p:nvSpPr>
          <p:cNvPr id="5134" name="Text Box 29"/>
          <p:cNvSpPr txBox="1">
            <a:spLocks noChangeArrowheads="1"/>
          </p:cNvSpPr>
          <p:nvPr/>
        </p:nvSpPr>
        <p:spPr bwMode="auto">
          <a:xfrm>
            <a:off x="6826250" y="1595438"/>
            <a:ext cx="63817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dirty="0">
                <a:hlinkClick r:id="rId5" action="ppaction://hlinksldjump"/>
              </a:rPr>
              <a:t>4</a:t>
            </a:r>
            <a:endParaRPr lang="ru-RU" sz="5400" b="1" dirty="0"/>
          </a:p>
        </p:txBody>
      </p:sp>
      <p:sp>
        <p:nvSpPr>
          <p:cNvPr id="5135" name="Text Box 30"/>
          <p:cNvSpPr txBox="1">
            <a:spLocks noChangeArrowheads="1"/>
          </p:cNvSpPr>
          <p:nvPr/>
        </p:nvSpPr>
        <p:spPr bwMode="auto">
          <a:xfrm>
            <a:off x="7772400" y="1573213"/>
            <a:ext cx="563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dirty="0">
                <a:hlinkClick r:id="rId6" action="ppaction://hlinksldjump"/>
              </a:rPr>
              <a:t>5</a:t>
            </a:r>
            <a:endParaRPr lang="ru-RU" sz="5400" b="1" dirty="0"/>
          </a:p>
        </p:txBody>
      </p:sp>
      <p:sp>
        <p:nvSpPr>
          <p:cNvPr id="5136" name="Text Box 31"/>
          <p:cNvSpPr txBox="1">
            <a:spLocks noChangeArrowheads="1"/>
          </p:cNvSpPr>
          <p:nvPr/>
        </p:nvSpPr>
        <p:spPr bwMode="auto">
          <a:xfrm>
            <a:off x="5794375" y="2796363"/>
            <a:ext cx="9683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hlinkClick r:id="rId7" action="ppaction://hlinksldjump"/>
              </a:rPr>
              <a:t>3</a:t>
            </a:r>
            <a:endParaRPr lang="ru-RU" sz="5400" b="1" dirty="0"/>
          </a:p>
        </p:txBody>
      </p:sp>
      <p:sp>
        <p:nvSpPr>
          <p:cNvPr id="5137" name="Text Box 32"/>
          <p:cNvSpPr txBox="1">
            <a:spLocks noChangeArrowheads="1"/>
          </p:cNvSpPr>
          <p:nvPr/>
        </p:nvSpPr>
        <p:spPr bwMode="auto">
          <a:xfrm>
            <a:off x="6794500" y="2764465"/>
            <a:ext cx="98901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dirty="0">
                <a:hlinkClick r:id="rId8" action="ppaction://hlinksldjump"/>
              </a:rPr>
              <a:t>4</a:t>
            </a:r>
            <a:endParaRPr lang="ru-RU" sz="5400" b="1" dirty="0"/>
          </a:p>
        </p:txBody>
      </p:sp>
      <p:sp>
        <p:nvSpPr>
          <p:cNvPr id="5138" name="Text Box 33"/>
          <p:cNvSpPr txBox="1">
            <a:spLocks noChangeArrowheads="1"/>
          </p:cNvSpPr>
          <p:nvPr/>
        </p:nvSpPr>
        <p:spPr bwMode="auto">
          <a:xfrm>
            <a:off x="7878763" y="2764465"/>
            <a:ext cx="6873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dirty="0">
                <a:hlinkClick r:id="rId9" action="ppaction://hlinksldjump"/>
              </a:rPr>
              <a:t>5</a:t>
            </a:r>
            <a:endParaRPr lang="ru-RU" sz="5400" b="1" dirty="0"/>
          </a:p>
        </p:txBody>
      </p:sp>
      <p:sp>
        <p:nvSpPr>
          <p:cNvPr id="5139" name="Text Box 34"/>
          <p:cNvSpPr txBox="1">
            <a:spLocks noChangeArrowheads="1"/>
          </p:cNvSpPr>
          <p:nvPr/>
        </p:nvSpPr>
        <p:spPr bwMode="auto">
          <a:xfrm>
            <a:off x="5667375" y="4114800"/>
            <a:ext cx="9461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>
                <a:hlinkClick r:id="rId10" action="ppaction://hlinksldjump"/>
              </a:rPr>
              <a:t>3</a:t>
            </a:r>
            <a:endParaRPr lang="ru-RU" sz="5400" b="1" dirty="0"/>
          </a:p>
        </p:txBody>
      </p:sp>
      <p:sp>
        <p:nvSpPr>
          <p:cNvPr id="5140" name="Text Box 35"/>
          <p:cNvSpPr txBox="1">
            <a:spLocks noChangeArrowheads="1"/>
          </p:cNvSpPr>
          <p:nvPr/>
        </p:nvSpPr>
        <p:spPr bwMode="auto">
          <a:xfrm>
            <a:off x="6731000" y="4146550"/>
            <a:ext cx="860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dirty="0">
                <a:hlinkClick r:id="rId11" action="ppaction://hlinksldjump"/>
              </a:rPr>
              <a:t>4</a:t>
            </a:r>
            <a:endParaRPr lang="ru-RU" sz="5400" b="1" dirty="0"/>
          </a:p>
        </p:txBody>
      </p:sp>
      <p:sp>
        <p:nvSpPr>
          <p:cNvPr id="5141" name="Text Box 36"/>
          <p:cNvSpPr txBox="1">
            <a:spLocks noChangeArrowheads="1"/>
          </p:cNvSpPr>
          <p:nvPr/>
        </p:nvSpPr>
        <p:spPr bwMode="auto">
          <a:xfrm>
            <a:off x="7793038" y="4135438"/>
            <a:ext cx="7762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dirty="0">
                <a:hlinkClick r:id="rId12" action="ppaction://hlinksldjump"/>
              </a:rPr>
              <a:t>5</a:t>
            </a:r>
            <a:endParaRPr lang="ru-RU" sz="5400" b="1" dirty="0"/>
          </a:p>
        </p:txBody>
      </p:sp>
      <p:sp>
        <p:nvSpPr>
          <p:cNvPr id="5142" name="AutoShape 8"/>
          <p:cNvSpPr>
            <a:spLocks noChangeArrowheads="1"/>
          </p:cNvSpPr>
          <p:nvPr/>
        </p:nvSpPr>
        <p:spPr bwMode="auto">
          <a:xfrm>
            <a:off x="0" y="4241800"/>
            <a:ext cx="3594100" cy="1223963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12738" y="0"/>
            <a:ext cx="88312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8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</a:t>
            </a:r>
            <a:r>
              <a:rPr lang="ru-RU" sz="48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тур  « Наука  из наук»</a:t>
            </a:r>
          </a:p>
        </p:txBody>
      </p:sp>
      <p:sp>
        <p:nvSpPr>
          <p:cNvPr id="5144" name="Text Box 9"/>
          <p:cNvSpPr txBox="1">
            <a:spLocks noChangeArrowheads="1"/>
          </p:cNvSpPr>
          <p:nvPr/>
        </p:nvSpPr>
        <p:spPr bwMode="auto">
          <a:xfrm>
            <a:off x="0" y="2244725"/>
            <a:ext cx="38179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5145" name="Text Box 10"/>
          <p:cNvSpPr txBox="1">
            <a:spLocks noChangeArrowheads="1"/>
          </p:cNvSpPr>
          <p:nvPr/>
        </p:nvSpPr>
        <p:spPr bwMode="auto">
          <a:xfrm>
            <a:off x="0" y="3436938"/>
            <a:ext cx="39004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solidFill>
                  <a:srgbClr val="009900"/>
                </a:solidFill>
              </a:rPr>
              <a:t> </a:t>
            </a:r>
          </a:p>
        </p:txBody>
      </p:sp>
      <p:sp>
        <p:nvSpPr>
          <p:cNvPr id="5146" name="Text Box 11"/>
          <p:cNvSpPr txBox="1">
            <a:spLocks noChangeArrowheads="1"/>
          </p:cNvSpPr>
          <p:nvPr/>
        </p:nvSpPr>
        <p:spPr bwMode="auto">
          <a:xfrm>
            <a:off x="0" y="4618038"/>
            <a:ext cx="39004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>
                <a:solidFill>
                  <a:srgbClr val="9900CC"/>
                </a:solidFill>
              </a:rPr>
              <a:t> </a:t>
            </a:r>
          </a:p>
        </p:txBody>
      </p:sp>
      <p:sp>
        <p:nvSpPr>
          <p:cNvPr id="5147" name="Text Box 12"/>
          <p:cNvSpPr txBox="1">
            <a:spLocks noChangeArrowheads="1"/>
          </p:cNvSpPr>
          <p:nvPr/>
        </p:nvSpPr>
        <p:spPr bwMode="auto">
          <a:xfrm>
            <a:off x="0" y="4465638"/>
            <a:ext cx="31051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dirty="0">
                <a:solidFill>
                  <a:srgbClr val="FF0000"/>
                </a:solidFill>
              </a:rPr>
              <a:t>Химия</a:t>
            </a:r>
          </a:p>
        </p:txBody>
      </p:sp>
      <p:sp>
        <p:nvSpPr>
          <p:cNvPr id="5148" name="TextBox 40"/>
          <p:cNvSpPr txBox="1">
            <a:spLocks noChangeArrowheads="1"/>
          </p:cNvSpPr>
          <p:nvPr/>
        </p:nvSpPr>
        <p:spPr bwMode="auto">
          <a:xfrm>
            <a:off x="3355975" y="1392238"/>
            <a:ext cx="185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63" name="AutoShape 8"/>
          <p:cNvSpPr>
            <a:spLocks noChangeArrowheads="1"/>
          </p:cNvSpPr>
          <p:nvPr/>
        </p:nvSpPr>
        <p:spPr bwMode="auto">
          <a:xfrm>
            <a:off x="0" y="2924175"/>
            <a:ext cx="3571875" cy="1169988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4400" b="1" dirty="0">
                <a:solidFill>
                  <a:srgbClr val="7030A0"/>
                </a:solidFill>
                <a:latin typeface="Arial" charset="0"/>
              </a:rPr>
              <a:t>Биология</a:t>
            </a:r>
          </a:p>
        </p:txBody>
      </p:sp>
      <p:sp>
        <p:nvSpPr>
          <p:cNvPr id="65" name="AutoShape 8"/>
          <p:cNvSpPr>
            <a:spLocks noChangeArrowheads="1"/>
          </p:cNvSpPr>
          <p:nvPr/>
        </p:nvSpPr>
        <p:spPr bwMode="auto">
          <a:xfrm>
            <a:off x="0" y="1484313"/>
            <a:ext cx="3582988" cy="1290637"/>
          </a:xfrm>
          <a:prstGeom prst="cube">
            <a:avLst>
              <a:gd name="adj" fmla="val 25000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Физика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692650" y="1606550"/>
            <a:ext cx="1023938" cy="9271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5400" b="1" dirty="0">
                <a:hlinkClick r:id="rId13" action="ppaction://hlinksldjump"/>
              </a:rPr>
              <a:t>2</a:t>
            </a:r>
            <a:endParaRPr lang="ru-RU" sz="5400" b="1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671888" y="2774950"/>
            <a:ext cx="1023937" cy="92868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5400" b="1" dirty="0">
                <a:hlinkClick r:id="rId14" action="ppaction://hlinksldjump"/>
              </a:rPr>
              <a:t>1</a:t>
            </a:r>
            <a:endParaRPr lang="ru-RU" sz="5400" b="1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622675" y="4171950"/>
            <a:ext cx="1023938" cy="9286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5400" b="1" dirty="0">
                <a:hlinkClick r:id="rId15" action="ppaction://hlinksldjump"/>
              </a:rPr>
              <a:t>1</a:t>
            </a:r>
            <a:endParaRPr lang="ru-RU" sz="5400" b="1" dirty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646613" y="4178300"/>
            <a:ext cx="1023937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5400" b="1" dirty="0">
                <a:hlinkClick r:id="rId16" action="ppaction://hlinksldjump"/>
              </a:rPr>
              <a:t>2</a:t>
            </a:r>
            <a:endParaRPr lang="ru-RU" sz="5400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00CC"/>
                </a:solidFill>
              </a:rPr>
              <a:t> Великие имена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484188" y="1266825"/>
            <a:ext cx="8101012" cy="4521200"/>
          </a:xfrm>
        </p:spPr>
        <p:txBody>
          <a:bodyPr rtlCol="0">
            <a:normAutofit/>
          </a:bodyPr>
          <a:lstStyle/>
          <a:p>
            <a:pPr marL="90488" indent="-90488">
              <a:buFont typeface="Arial" charset="0"/>
              <a:buNone/>
              <a:defRPr/>
            </a:pPr>
            <a:r>
              <a:rPr lang="ru-RU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dirty="0"/>
              <a:t>Однажды великого ученого спросили: «Какая разница между временем и бесконечностью?»</a:t>
            </a:r>
          </a:p>
          <a:p>
            <a:pPr marL="90488" indent="-90488">
              <a:buFont typeface="Arial" charset="0"/>
              <a:buNone/>
              <a:defRPr/>
            </a:pPr>
            <a:r>
              <a:rPr lang="ru-RU" dirty="0"/>
              <a:t>Он ответил: «У меня нет времени, чтобы</a:t>
            </a:r>
          </a:p>
          <a:p>
            <a:pPr marL="90488" indent="-90488">
              <a:buFont typeface="Arial" charset="0"/>
              <a:buNone/>
              <a:defRPr/>
            </a:pPr>
            <a:r>
              <a:rPr lang="ru-RU" dirty="0"/>
              <a:t>объяснить это вам, а у вас не хватит</a:t>
            </a:r>
          </a:p>
          <a:p>
            <a:pPr marL="90488" indent="-90488">
              <a:buFont typeface="Arial" charset="0"/>
              <a:buNone/>
              <a:defRPr/>
            </a:pPr>
            <a:r>
              <a:rPr lang="ru-RU" dirty="0"/>
              <a:t>бесконечности, чтобы это понять!»</a:t>
            </a:r>
          </a:p>
          <a:p>
            <a:pPr marL="90488" indent="-90488">
              <a:buFont typeface="Arial" charset="0"/>
              <a:buNone/>
              <a:defRPr/>
            </a:pPr>
            <a:r>
              <a:rPr lang="ru-RU" dirty="0"/>
              <a:t>Кто он? 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i="1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aramond" pitchFamily="18" charset="0"/>
            </a:endParaRPr>
          </a:p>
        </p:txBody>
      </p:sp>
      <p:sp>
        <p:nvSpPr>
          <p:cNvPr id="5" name="Управляющая кнопка: справка 4">
            <a:hlinkClick r:id="rId2" action="ppaction://hlinksldjump" highlightClick="1"/>
          </p:cNvPr>
          <p:cNvSpPr/>
          <p:nvPr/>
        </p:nvSpPr>
        <p:spPr>
          <a:xfrm>
            <a:off x="7429135" y="4549775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00CC"/>
                </a:solidFill>
              </a:rPr>
              <a:t> Великие имена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0" y="2589213"/>
            <a:ext cx="9144000" cy="245268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87425" y="1485900"/>
            <a:ext cx="7159625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latin typeface="Arial" charset="0"/>
              </a:rPr>
              <a:t>Ответ: </a:t>
            </a:r>
            <a:r>
              <a:rPr lang="ru-RU" sz="4400" dirty="0">
                <a:latin typeface="Arial" charset="0"/>
              </a:rPr>
              <a:t>Альберт Эйнштейн</a:t>
            </a:r>
          </a:p>
          <a:p>
            <a:pPr>
              <a:defRPr/>
            </a:pPr>
            <a:endParaRPr lang="ru-RU" sz="4400" dirty="0">
              <a:latin typeface="Arial" charset="0"/>
            </a:endParaRP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7739062" y="4555476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47106" name="Picture 2" descr="Картинки по запросу Эйнштей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5817" y="2947987"/>
            <a:ext cx="2857500" cy="3667126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7750161-BF6D-4442-9E03-0033C3DC84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440132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00CC"/>
                </a:solidFill>
              </a:rPr>
              <a:t> Великие имена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484188" y="1136650"/>
            <a:ext cx="8101012" cy="4651375"/>
          </a:xfrm>
        </p:spPr>
        <p:txBody>
          <a:bodyPr rtlCol="0">
            <a:normAutofit fontScale="92500" lnSpcReduction="10000"/>
          </a:bodyPr>
          <a:lstStyle/>
          <a:p>
            <a:pPr marL="0" indent="0">
              <a:buFont typeface="Arial" charset="0"/>
              <a:buNone/>
              <a:defRPr/>
            </a:pPr>
            <a:r>
              <a:rPr lang="ru-RU" dirty="0"/>
              <a:t>Он изучал медицину в Эдинбургском университете,</a:t>
            </a:r>
            <a:r>
              <a:rPr lang="ru-RU" b="1" dirty="0"/>
              <a:t> </a:t>
            </a:r>
            <a:r>
              <a:rPr lang="ru-RU" dirty="0"/>
              <a:t> поступил в Кембриджский университет на богословский факультет  и чуть не стал английским священником. </a:t>
            </a:r>
            <a:endParaRPr lang="ru-RU" b="1" dirty="0"/>
          </a:p>
          <a:p>
            <a:pPr marL="0" indent="0">
              <a:buFont typeface="Arial" charset="0"/>
              <a:buNone/>
              <a:defRPr/>
            </a:pPr>
            <a:r>
              <a:rPr lang="ru-RU" dirty="0"/>
              <a:t>Но полученное образование не помешало ему создать самую популярную теорию, поставившую под сомнение Божественное начало.  </a:t>
            </a:r>
          </a:p>
          <a:p>
            <a:pPr marL="0" indent="0">
              <a:buFont typeface="Arial" charset="0"/>
              <a:buNone/>
              <a:defRPr/>
            </a:pPr>
            <a:r>
              <a:rPr lang="ru-RU" dirty="0"/>
              <a:t> В   </a:t>
            </a:r>
            <a:r>
              <a:rPr lang="ru-RU" i="1" dirty="0"/>
              <a:t>1831—1836  этот </a:t>
            </a:r>
            <a:r>
              <a:rPr lang="ru-RU" dirty="0"/>
              <a:t>английский натуралист совершил  кругосветное путешествие. Кто он ?</a:t>
            </a:r>
          </a:p>
        </p:txBody>
      </p:sp>
      <p:sp>
        <p:nvSpPr>
          <p:cNvPr id="5" name="Управляющая кнопка: справка 4">
            <a:hlinkClick r:id="rId2" action="ppaction://hlinksldjump" highlightClick="1"/>
          </p:cNvPr>
          <p:cNvSpPr/>
          <p:nvPr/>
        </p:nvSpPr>
        <p:spPr>
          <a:xfrm>
            <a:off x="6617380" y="5620779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00CC"/>
                </a:solidFill>
              </a:rPr>
              <a:t> Великие имена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0" y="2589213"/>
            <a:ext cx="9144000" cy="245268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45060" name="Прямоугольник 8"/>
          <p:cNvSpPr>
            <a:spLocks noChangeArrowheads="1"/>
          </p:cNvSpPr>
          <p:nvPr/>
        </p:nvSpPr>
        <p:spPr bwMode="auto">
          <a:xfrm>
            <a:off x="987425" y="1485900"/>
            <a:ext cx="7159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rgbClr val="0000FF"/>
                </a:solidFill>
              </a:rPr>
              <a:t>Ответ : Чарльз Дарвин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7783879" y="4729531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1475" y="2380088"/>
            <a:ext cx="2951823" cy="4359794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1C9D899-3B1B-40A1-A0B1-AF165B168D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800" y="2662237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CC00"/>
                </a:solidFill>
              </a:rPr>
              <a:t>  История открытий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461963" y="1096963"/>
            <a:ext cx="8289925" cy="3990975"/>
          </a:xfrm>
        </p:spPr>
        <p:txBody>
          <a:bodyPr/>
          <a:lstStyle/>
          <a:p>
            <a:pPr marL="273050" indent="0" algn="just" eaLnBrk="1" hangingPunct="1">
              <a:buNone/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Около  100  лет  назад   было открыто невидимое  глазу излучение. Эти лучи   нашли  применение  в  химическом  структурном   и  спектральном  анализе , медицине  и  дефектоскопии.  </a:t>
            </a:r>
          </a:p>
          <a:p>
            <a:pPr marL="273050" indent="0" algn="just" eaLnBrk="1" hangingPunct="1">
              <a:buNone/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Учёный, сделавший   открытие, продемонстрировал его   своим   друзьям  на  Рождество. Тем самым  он  на века прославил  руку   своей  жены  с  перстнем на   одном  из  пальцев .  </a:t>
            </a:r>
          </a:p>
          <a:p>
            <a:pPr marL="273050" indent="0" algn="just" eaLnBrk="1" hangingPunct="1">
              <a:buNone/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Назовите  имя  учёного  и  его открытие. </a:t>
            </a:r>
          </a:p>
        </p:txBody>
      </p:sp>
      <p:sp>
        <p:nvSpPr>
          <p:cNvPr id="46084" name="Text Box 6"/>
          <p:cNvSpPr txBox="1">
            <a:spLocks noChangeArrowheads="1"/>
          </p:cNvSpPr>
          <p:nvPr/>
        </p:nvSpPr>
        <p:spPr bwMode="auto">
          <a:xfrm>
            <a:off x="4017963" y="356076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46085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640637" y="4581526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06475" y="0"/>
            <a:ext cx="7840663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CC00"/>
                </a:solidFill>
              </a:rPr>
              <a:t>История открытий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504825" y="1520825"/>
            <a:ext cx="8351838" cy="24590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b="1" dirty="0">
                <a:solidFill>
                  <a:schemeClr val="bg1">
                    <a:lumMod val="10000"/>
                  </a:schemeClr>
                </a:solidFill>
              </a:rPr>
              <a:t>Ответ : Вильгельм Конрад Рентген.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b="1" dirty="0">
                <a:solidFill>
                  <a:schemeClr val="bg1">
                    <a:lumMod val="10000"/>
                  </a:schemeClr>
                </a:solidFill>
              </a:rPr>
              <a:t>  Открытие  рентгеновских  лучей </a:t>
            </a:r>
          </a:p>
        </p:txBody>
      </p:sp>
      <p:pic>
        <p:nvPicPr>
          <p:cNvPr id="47109" name="Picture 8" descr="http://beiunsinhamburg.de/wp-content/uploads/2010/03/hand-mit-dem-Ring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0744" y="3476626"/>
            <a:ext cx="3810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7120688" y="5054862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20118CA-FF57-479F-B9A4-9CB44E7CB2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3500" y="3274219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CC00"/>
                </a:solidFill>
              </a:rPr>
              <a:t>  История открытий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811213" y="1565275"/>
            <a:ext cx="7669212" cy="408781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4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  1911 году   Э. Резерфорд   предложил   свою  модель  строения  атома.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Как  она  была названа?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600" i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endParaRPr lang="ru-RU" sz="1600" i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aramond" pitchFamily="18" charset="0"/>
            </a:endParaRPr>
          </a:p>
        </p:txBody>
      </p:sp>
      <p:sp>
        <p:nvSpPr>
          <p:cNvPr id="48132" name="Text Box 6"/>
          <p:cNvSpPr txBox="1">
            <a:spLocks noChangeArrowheads="1"/>
          </p:cNvSpPr>
          <p:nvPr/>
        </p:nvSpPr>
        <p:spPr bwMode="auto">
          <a:xfrm>
            <a:off x="4932363" y="349091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48133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710488" y="5289550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8" descr="{D69D4EFC-3334-4736-8786-B0F9F4D7567C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8847" y="3429000"/>
            <a:ext cx="4271962" cy="297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CC00"/>
                </a:solidFill>
              </a:rPr>
              <a:t>История открытий</a:t>
            </a:r>
          </a:p>
        </p:txBody>
      </p:sp>
      <p:sp>
        <p:nvSpPr>
          <p:cNvPr id="49157" name="Прямоугольник 10"/>
          <p:cNvSpPr>
            <a:spLocks noChangeArrowheads="1"/>
          </p:cNvSpPr>
          <p:nvPr/>
        </p:nvSpPr>
        <p:spPr bwMode="auto">
          <a:xfrm>
            <a:off x="605308" y="1417639"/>
            <a:ext cx="590237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3200" b="1" i="1" dirty="0"/>
              <a:t>ОТВЕТ:   «ПЛАНЕТАРНАЯ»  модель  строения    атома </a:t>
            </a: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7613231" y="4744445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8915145-FAD0-420B-9665-543B9F8A20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25" y="1812925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CC00"/>
                </a:solidFill>
              </a:rPr>
              <a:t>История открытий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3892063"/>
            <a:ext cx="6940062" cy="2126150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z="2800" dirty="0"/>
              <a:t>   Первый антибиотик, пригодный для клинического применения, был получен в 1929 году А. Флемингом из плесневого грибка. На его основе в настоящее время изготовлено немало ценных лекарств. Что это за препарат? </a:t>
            </a:r>
          </a:p>
          <a:p>
            <a:pPr eaLnBrk="1" hangingPunct="1">
              <a:buFont typeface="Arial" pitchFamily="34" charset="0"/>
              <a:buNone/>
            </a:pPr>
            <a:endParaRPr lang="ru-RU" sz="3600" b="1" dirty="0">
              <a:solidFill>
                <a:srgbClr val="000000"/>
              </a:solidFill>
            </a:endParaRPr>
          </a:p>
        </p:txBody>
      </p:sp>
      <p:sp>
        <p:nvSpPr>
          <p:cNvPr id="50180" name="Text Box 6"/>
          <p:cNvSpPr txBox="1">
            <a:spLocks noChangeArrowheads="1"/>
          </p:cNvSpPr>
          <p:nvPr/>
        </p:nvSpPr>
        <p:spPr bwMode="auto">
          <a:xfrm>
            <a:off x="4932363" y="349091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0181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713072" y="4300538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9938" name="Picture 2" descr="Картинки по запросу пенициллин флемин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9191" y="1137138"/>
            <a:ext cx="5822116" cy="2414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99CC00"/>
                </a:solidFill>
              </a:rPr>
              <a:t>История открытий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422275" y="1312863"/>
            <a:ext cx="746760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4400" b="1" dirty="0">
                <a:latin typeface="Arial" charset="0"/>
              </a:rPr>
              <a:t>Ответ:</a:t>
            </a:r>
            <a:r>
              <a:rPr lang="ru-RU" sz="4400" dirty="0">
                <a:latin typeface="Arial" charset="0"/>
              </a:rPr>
              <a:t> Пенициллин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7680325" y="4723267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8914" name="Picture 2" descr="Картинки по запросу пеницилл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53412"/>
            <a:ext cx="4572245" cy="2342034"/>
          </a:xfrm>
          <a:prstGeom prst="rect">
            <a:avLst/>
          </a:prstGeom>
          <a:noFill/>
        </p:spPr>
      </p:pic>
      <p:pic>
        <p:nvPicPr>
          <p:cNvPr id="38916" name="Picture 4" descr="Картинки по запросу пеницилли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74277" y="4429125"/>
            <a:ext cx="3238500" cy="2428875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BF00BDB-3C31-4EC7-904E-37A42D1F53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6050" y="2253412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>
            <a:extLst>
              <a:ext uri="{FF2B5EF4-FFF2-40B4-BE49-F238E27FC236}">
                <a16:creationId xmlns:a16="http://schemas.microsoft.com/office/drawing/2014/main" id="{4D831B4E-81AC-4EF6-8B13-9ADE9F718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Второй тур   «Своя  игра» </a:t>
            </a:r>
            <a:br>
              <a:rPr lang="ru-RU" alt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rgbClr val="FF0000"/>
                </a:solidFill>
              </a:rPr>
              <a:t>Правила игры:</a:t>
            </a:r>
            <a:endParaRPr lang="ru-RU" altLang="ru-RU" sz="3600" dirty="0"/>
          </a:p>
        </p:txBody>
      </p:sp>
      <p:sp>
        <p:nvSpPr>
          <p:cNvPr id="11267" name="Прямоугольник 2">
            <a:extLst>
              <a:ext uri="{FF2B5EF4-FFF2-40B4-BE49-F238E27FC236}">
                <a16:creationId xmlns:a16="http://schemas.microsoft.com/office/drawing/2014/main" id="{442CFCFB-A261-47BC-9618-B87E5E0E46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89" y="1789038"/>
            <a:ext cx="8470760" cy="260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Второй тур   «Своя  игра» :</a:t>
            </a:r>
            <a:r>
              <a:rPr lang="ru-RU" alt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содержит вопросы, представленные  по  секторам  « Великие  имена»,  «История открытий»,  «Загадки», «Чёрный  ящик», «Заморочки», «Лестница  технической  эволюции». Каждый  сектор  содержит  по  3  вопроса. Команды по очереди выбирают   сектор  и номер  вопроса и отвечают. Время на обдумывание каждого вопроса 10 секунд. При верном ответе команда получает 10 баллов. При неверном ответе на вопрос отвечает ведущий игры.  </a:t>
            </a:r>
            <a:endParaRPr lang="ru-RU" altLang="ru-RU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0DA09F-B137-46C8-A81D-16C533178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18" y="4431975"/>
            <a:ext cx="7980363" cy="192167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DB0C57-5FD4-46F5-BCA9-0107A01C4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176" y="4431975"/>
            <a:ext cx="2908999" cy="21513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ECDF33-7DC2-495C-83A4-F7A5EE2E7B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511" y="4573662"/>
            <a:ext cx="2790825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ru-RU" sz="6000" b="1" dirty="0">
                <a:solidFill>
                  <a:srgbClr val="FF3399"/>
                </a:solidFill>
              </a:rPr>
              <a:t>Увлечения    учёных </a:t>
            </a:r>
            <a:endParaRPr lang="ru-RU" sz="6000" dirty="0">
              <a:solidFill>
                <a:srgbClr val="FF3399"/>
              </a:solidFill>
            </a:endParaRPr>
          </a:p>
        </p:txBody>
      </p:sp>
      <p:sp>
        <p:nvSpPr>
          <p:cNvPr id="52227" name="Text Box 6"/>
          <p:cNvSpPr txBox="1">
            <a:spLocks noChangeArrowheads="1"/>
          </p:cNvSpPr>
          <p:nvPr/>
        </p:nvSpPr>
        <p:spPr bwMode="auto">
          <a:xfrm>
            <a:off x="4932363" y="349091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2228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959359" y="4393632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2230" name="Rectangle 1"/>
          <p:cNvSpPr>
            <a:spLocks noGrp="1" noChangeArrowheads="1"/>
          </p:cNvSpPr>
          <p:nvPr>
            <p:ph idx="1"/>
          </p:nvPr>
        </p:nvSpPr>
        <p:spPr>
          <a:xfrm>
            <a:off x="363538" y="1576388"/>
            <a:ext cx="8042275" cy="1384300"/>
          </a:xfrm>
        </p:spPr>
        <p:txBody>
          <a:bodyPr anchor="ctr">
            <a:spAutoFit/>
          </a:bodyPr>
          <a:lstStyle/>
          <a:p>
            <a:pPr marL="457200" lvl="1" indent="-363538" algn="just">
              <a:spcBef>
                <a:spcPct val="0"/>
              </a:spcBef>
              <a:buFont typeface="Arial" pitchFamily="34" charset="0"/>
              <a:buNone/>
              <a:tabLst>
                <a:tab pos="93663" algn="l"/>
              </a:tabLst>
            </a:pPr>
            <a:r>
              <a:rPr lang="ru-RU" dirty="0">
                <a:latin typeface="Arial" pitchFamily="34" charset="0"/>
                <a:cs typeface="Times New Roman" pitchFamily="18" charset="0"/>
              </a:rPr>
              <a:t>Известный русский химик – органик</a:t>
            </a:r>
          </a:p>
          <a:p>
            <a:pPr marL="457200" lvl="1" indent="-363538" algn="just">
              <a:spcBef>
                <a:spcPct val="0"/>
              </a:spcBef>
              <a:buFont typeface="Arial" pitchFamily="34" charset="0"/>
              <a:buNone/>
              <a:tabLst>
                <a:tab pos="93663" algn="l"/>
              </a:tabLst>
            </a:pPr>
            <a:r>
              <a:rPr lang="ru-RU" dirty="0">
                <a:latin typeface="Arial" pitchFamily="34" charset="0"/>
                <a:cs typeface="Times New Roman" pitchFamily="18" charset="0"/>
              </a:rPr>
              <a:t> и композитор XIX века, написавший</a:t>
            </a:r>
          </a:p>
          <a:p>
            <a:pPr marL="457200" lvl="1" indent="-363538" algn="just">
              <a:spcBef>
                <a:spcPct val="0"/>
              </a:spcBef>
              <a:buFont typeface="Arial" pitchFamily="34" charset="0"/>
              <a:buNone/>
              <a:tabLst>
                <a:tab pos="93663" algn="l"/>
              </a:tabLst>
            </a:pPr>
            <a:r>
              <a:rPr lang="ru-RU" dirty="0">
                <a:latin typeface="Arial" pitchFamily="34" charset="0"/>
                <a:cs typeface="Times New Roman" pitchFamily="18" charset="0"/>
              </a:rPr>
              <a:t> оперу «Князь Игорь».</a:t>
            </a:r>
            <a:endParaRPr lang="ru-RU" dirty="0">
              <a:latin typeface="Arial" pitchFamily="34" charset="0"/>
            </a:endParaRPr>
          </a:p>
        </p:txBody>
      </p:sp>
      <p:pic>
        <p:nvPicPr>
          <p:cNvPr id="37890" name="Picture 2" descr="Картинки по запросу бородин князь игор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421" y="3155583"/>
            <a:ext cx="2333625" cy="3324226"/>
          </a:xfrm>
          <a:prstGeom prst="rect">
            <a:avLst/>
          </a:prstGeom>
          <a:noFill/>
        </p:spPr>
      </p:pic>
      <p:pic>
        <p:nvPicPr>
          <p:cNvPr id="37894" name="Picture 6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60431" y="2990202"/>
            <a:ext cx="4824290" cy="2806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ru-RU" sz="6000" b="1" dirty="0">
                <a:solidFill>
                  <a:srgbClr val="FF3399"/>
                </a:solidFill>
              </a:rPr>
              <a:t>Увлечения    учёных </a:t>
            </a:r>
            <a:endParaRPr lang="ru-RU" sz="6000" dirty="0">
              <a:solidFill>
                <a:srgbClr val="FF3399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017588"/>
            <a:ext cx="6937375" cy="2492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411163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7738269" y="4736306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3255" name="Прямоугольник 10"/>
          <p:cNvSpPr>
            <a:spLocks noChangeArrowheads="1"/>
          </p:cNvSpPr>
          <p:nvPr/>
        </p:nvSpPr>
        <p:spPr bwMode="auto">
          <a:xfrm>
            <a:off x="703263" y="1430338"/>
            <a:ext cx="7935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tabLst>
                <a:tab pos="379413" algn="l"/>
              </a:tabLst>
            </a:pPr>
            <a:r>
              <a:rPr lang="ru-RU" sz="2800" dirty="0">
                <a:cs typeface="Times New Roman" pitchFamily="18" charset="0"/>
              </a:rPr>
              <a:t>Ответ:</a:t>
            </a:r>
            <a:r>
              <a:rPr lang="ru-RU" sz="2800" dirty="0">
                <a:solidFill>
                  <a:srgbClr val="252525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dirty="0">
                <a:solidFill>
                  <a:srgbClr val="252525"/>
                </a:solidFill>
                <a:cs typeface="Times New Roman" pitchFamily="18" charset="0"/>
              </a:rPr>
              <a:t>Александр Порфирьевич Бородин</a:t>
            </a:r>
            <a:endParaRPr lang="ru-RU" sz="2800" dirty="0"/>
          </a:p>
        </p:txBody>
      </p:sp>
      <p:pic>
        <p:nvPicPr>
          <p:cNvPr id="36866" name="Picture 2" descr="Картинки по запросу Бород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91180" y="2124075"/>
            <a:ext cx="2915872" cy="4023905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3B56058-2D04-4683-84D1-43B9405F96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440132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ru-RU" sz="6000" b="1" dirty="0">
                <a:solidFill>
                  <a:srgbClr val="FF3399"/>
                </a:solidFill>
              </a:rPr>
              <a:t>Увлечения    учёных </a:t>
            </a:r>
            <a:endParaRPr lang="ru-RU" sz="6000" dirty="0">
              <a:solidFill>
                <a:srgbClr val="FF3399"/>
              </a:solidFill>
            </a:endParaRPr>
          </a:p>
        </p:txBody>
      </p:sp>
      <p:sp>
        <p:nvSpPr>
          <p:cNvPr id="54275" name="Text Box 6"/>
          <p:cNvSpPr txBox="1">
            <a:spLocks noChangeArrowheads="1"/>
          </p:cNvSpPr>
          <p:nvPr/>
        </p:nvSpPr>
        <p:spPr bwMode="auto">
          <a:xfrm>
            <a:off x="4932363" y="349091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4276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654925" y="4960240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4278" name="Rectangle 1"/>
          <p:cNvSpPr>
            <a:spLocks noGrp="1" noChangeArrowheads="1"/>
          </p:cNvSpPr>
          <p:nvPr>
            <p:ph idx="1"/>
          </p:nvPr>
        </p:nvSpPr>
        <p:spPr>
          <a:xfrm>
            <a:off x="762000" y="1090246"/>
            <a:ext cx="8018463" cy="3416320"/>
          </a:xfrm>
        </p:spPr>
        <p:txBody>
          <a:bodyPr wrap="square" anchor="ctr">
            <a:spAutoFit/>
          </a:bodyPr>
          <a:lstStyle/>
          <a:p>
            <a:pPr marL="0" lvl="1" indent="0">
              <a:spcBef>
                <a:spcPct val="0"/>
              </a:spcBef>
              <a:buFont typeface="Arial" pitchFamily="34" charset="0"/>
              <a:buNone/>
            </a:pPr>
            <a:r>
              <a:rPr lang="ru-RU" sz="2400" dirty="0">
                <a:latin typeface="Arial" pitchFamily="34" charset="0"/>
                <a:ea typeface="Calibri" pitchFamily="34" charset="0"/>
                <a:cs typeface="Arial" pitchFamily="34" charset="0"/>
              </a:rPr>
              <a:t>Великий ученый занимался не только научной работой. В свободное время он любил изготавливать  чемоданы.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sz="2400" dirty="0">
                <a:latin typeface="Arial" pitchFamily="34" charset="0"/>
                <a:ea typeface="Calibri" pitchFamily="34" charset="0"/>
                <a:cs typeface="Arial" pitchFamily="34" charset="0"/>
              </a:rPr>
              <a:t>Он  был выдвинут на Нобелевскую премию несколько раз, но так и не получил ее. 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В 1887 г. этот учёный один на аэростате поднялся выше  облаков наблюдать затмение, а приземлился в другой губернии. Суеверные люди посчитали, что это на Землю спустился Всевышний. Кто этот учёный?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4" name="Picture 4" descr="Картинки по запросу чемоданы Менделее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799" y="4551583"/>
            <a:ext cx="3144960" cy="21071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9144000" cy="1417638"/>
          </a:xfrm>
        </p:spPr>
        <p:txBody>
          <a:bodyPr/>
          <a:lstStyle/>
          <a:p>
            <a:r>
              <a:rPr lang="ru-RU" sz="6000" b="1" dirty="0">
                <a:solidFill>
                  <a:srgbClr val="FF3399"/>
                </a:solidFill>
              </a:rPr>
              <a:t>Увлечения    учёных </a:t>
            </a:r>
            <a:endParaRPr lang="ru-RU" sz="6000" dirty="0">
              <a:solidFill>
                <a:srgbClr val="FF3399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017588"/>
            <a:ext cx="6937375" cy="2492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411163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7658832" y="4977552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5303" name="Rectangle 1"/>
          <p:cNvSpPr>
            <a:spLocks noChangeArrowheads="1"/>
          </p:cNvSpPr>
          <p:nvPr/>
        </p:nvSpPr>
        <p:spPr bwMode="auto">
          <a:xfrm>
            <a:off x="280988" y="1406525"/>
            <a:ext cx="7034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b="1" dirty="0">
                <a:cs typeface="Times New Roman" pitchFamily="18" charset="0"/>
              </a:rPr>
              <a:t>Ответ:</a:t>
            </a:r>
            <a:r>
              <a:rPr lang="ru-RU" sz="2800" b="1" dirty="0">
                <a:solidFill>
                  <a:srgbClr val="252525"/>
                </a:solidFill>
                <a:ea typeface="Calibri" pitchFamily="34" charset="0"/>
                <a:cs typeface="Arial" pitchFamily="34" charset="0"/>
              </a:rPr>
              <a:t> </a:t>
            </a:r>
            <a:r>
              <a:rPr lang="ru-RU" sz="2800" dirty="0">
                <a:cs typeface="Times New Roman" pitchFamily="18" charset="0"/>
              </a:rPr>
              <a:t>Дмитрий Иванович Менделеев</a:t>
            </a:r>
            <a:endParaRPr lang="ru-RU" sz="2800" dirty="0"/>
          </a:p>
        </p:txBody>
      </p:sp>
      <p:pic>
        <p:nvPicPr>
          <p:cNvPr id="34818" name="Picture 2" descr="Картинки по запросу менделеев портре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4468" y="2309445"/>
            <a:ext cx="3150332" cy="4300795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75FBFE8-10AA-4388-90A9-1DF42FC8D8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440132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ru-RU" sz="6000" b="1" dirty="0">
                <a:solidFill>
                  <a:srgbClr val="FF3399"/>
                </a:solidFill>
              </a:rPr>
              <a:t>Увлечения    учёных </a:t>
            </a:r>
            <a:endParaRPr lang="ru-RU" sz="6000" dirty="0">
              <a:solidFill>
                <a:srgbClr val="FF3399"/>
              </a:solidFill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582613" y="1635125"/>
            <a:ext cx="8281987" cy="4383088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3600" b="1" dirty="0">
                <a:solidFill>
                  <a:srgbClr val="000000"/>
                </a:solidFill>
              </a:rPr>
              <a:t>    </a:t>
            </a:r>
          </a:p>
        </p:txBody>
      </p:sp>
      <p:sp>
        <p:nvSpPr>
          <p:cNvPr id="56324" name="Text Box 6"/>
          <p:cNvSpPr txBox="1">
            <a:spLocks noChangeArrowheads="1"/>
          </p:cNvSpPr>
          <p:nvPr/>
        </p:nvSpPr>
        <p:spPr bwMode="auto">
          <a:xfrm>
            <a:off x="4932363" y="349091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6325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687076" y="4525963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6327" name="Rectangle 1"/>
          <p:cNvSpPr>
            <a:spLocks noChangeArrowheads="1"/>
          </p:cNvSpPr>
          <p:nvPr/>
        </p:nvSpPr>
        <p:spPr bwMode="auto">
          <a:xfrm>
            <a:off x="692458" y="1014218"/>
            <a:ext cx="755270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ru-RU" sz="2400" dirty="0">
                <a:cs typeface="Arial" panose="020B0604020202020204" pitchFamily="34" charset="0"/>
              </a:rPr>
              <a:t>Исследователи биографии  этого ученого рассказывают, что в возрасте 8 лет он получил  прозвище «Великий химик». </a:t>
            </a:r>
            <a:r>
              <a:rPr lang="ru-RU" sz="2400" dirty="0">
                <a:ea typeface="Calibri" pitchFamily="34" charset="0"/>
                <a:cs typeface="Arial" panose="020B0604020202020204" pitchFamily="34" charset="0"/>
              </a:rPr>
              <a:t>Этот ученый н</a:t>
            </a:r>
            <a:r>
              <a:rPr lang="ru-RU" sz="2400" dirty="0">
                <a:cs typeface="Arial" panose="020B0604020202020204" pitchFamily="34" charset="0"/>
              </a:rPr>
              <a:t>а протяжении всей своей жизни интересовался пчелами, занимался их разведением.  </a:t>
            </a:r>
          </a:p>
          <a:p>
            <a:pPr algn="just" eaLnBrk="0" hangingPunct="0"/>
            <a:r>
              <a:rPr lang="ru-RU" sz="2400" dirty="0">
                <a:cs typeface="Arial" panose="020B0604020202020204" pitchFamily="34" charset="0"/>
              </a:rPr>
              <a:t>В 1861 году он осуществил  синтез сахаристого вещества. </a:t>
            </a:r>
            <a:r>
              <a:rPr lang="ru-RU" sz="2400" dirty="0">
                <a:ea typeface="Calibri" pitchFamily="34" charset="0"/>
                <a:cs typeface="Arial" panose="020B0604020202020204" pitchFamily="34" charset="0"/>
              </a:rPr>
              <a:t> Огромным вкладом в развитие науки   было создание им  теории химического строения органических веществ.  </a:t>
            </a:r>
          </a:p>
          <a:p>
            <a:pPr algn="just" eaLnBrk="0" hangingPunct="0"/>
            <a:r>
              <a:rPr lang="ru-RU" sz="2400" dirty="0">
                <a:ea typeface="Calibri" pitchFamily="34" charset="0"/>
                <a:cs typeface="Arial" panose="020B0604020202020204" pitchFamily="34" charset="0"/>
              </a:rPr>
              <a:t>Назовите имя этого ученого.</a:t>
            </a:r>
          </a:p>
        </p:txBody>
      </p:sp>
      <p:pic>
        <p:nvPicPr>
          <p:cNvPr id="33796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4123" y="4943679"/>
            <a:ext cx="4484812" cy="17331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ru-RU" sz="6000" b="1" dirty="0">
                <a:solidFill>
                  <a:srgbClr val="FF3399"/>
                </a:solidFill>
              </a:rPr>
              <a:t>Увлечения    учёных </a:t>
            </a:r>
            <a:endParaRPr lang="ru-RU" sz="6000" dirty="0">
              <a:solidFill>
                <a:srgbClr val="FF3399"/>
              </a:solidFill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017588"/>
            <a:ext cx="6937375" cy="2492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411163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7697177" y="5027246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7351" name="Прямоугольник 8"/>
          <p:cNvSpPr>
            <a:spLocks noChangeArrowheads="1"/>
          </p:cNvSpPr>
          <p:nvPr/>
        </p:nvSpPr>
        <p:spPr bwMode="auto">
          <a:xfrm>
            <a:off x="738188" y="1489075"/>
            <a:ext cx="7691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200" b="1" dirty="0">
                <a:cs typeface="Times New Roman" pitchFamily="18" charset="0"/>
              </a:rPr>
              <a:t>Ответ:</a:t>
            </a:r>
            <a:r>
              <a:rPr lang="ru-RU" sz="3200" b="1" dirty="0">
                <a:solidFill>
                  <a:srgbClr val="252525"/>
                </a:solidFill>
                <a:ea typeface="Calibri" pitchFamily="34" charset="0"/>
                <a:cs typeface="Arial" pitchFamily="34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Александр Михайлович Бутлеров.</a:t>
            </a:r>
            <a:endParaRPr lang="ru-RU" sz="3200" dirty="0"/>
          </a:p>
        </p:txBody>
      </p:sp>
      <p:pic>
        <p:nvPicPr>
          <p:cNvPr id="32770" name="Picture 2" descr="Картинки по запросу бутлер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277" y="2203939"/>
            <a:ext cx="3540369" cy="4226169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6EFC611-379B-42B6-9647-3A39287808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2050" y="2783498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ru-RU" sz="5400" b="1" dirty="0">
                <a:solidFill>
                  <a:srgbClr val="0000FF"/>
                </a:solidFill>
              </a:rPr>
              <a:t>Мир животных и физика</a:t>
            </a:r>
            <a:r>
              <a:rPr lang="ru-RU" sz="54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58371" name="Text Box 6"/>
          <p:cNvSpPr txBox="1">
            <a:spLocks noChangeArrowheads="1"/>
          </p:cNvSpPr>
          <p:nvPr/>
        </p:nvSpPr>
        <p:spPr bwMode="auto">
          <a:xfrm>
            <a:off x="4932363" y="349091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8372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680343" y="4702175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8374" name="Rectangle 1"/>
          <p:cNvSpPr>
            <a:spLocks noGrp="1" noChangeArrowheads="1"/>
          </p:cNvSpPr>
          <p:nvPr>
            <p:ph idx="1"/>
          </p:nvPr>
        </p:nvSpPr>
        <p:spPr>
          <a:xfrm>
            <a:off x="582613" y="1635125"/>
            <a:ext cx="7705725" cy="1077913"/>
          </a:xfrm>
        </p:spPr>
        <p:txBody>
          <a:bodyPr anchor="ctr">
            <a:spAutoFit/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летучие мыши, летая в полной темноте, не натыкаются на препятствия?</a:t>
            </a:r>
            <a:endParaRPr lang="ru-RU" dirty="0"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1746" name="Picture 2" descr="Картинки по запросу летучие мыши эхолокац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7507" y="2954216"/>
            <a:ext cx="5291747" cy="3140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ru-RU" sz="5400" b="1" dirty="0">
                <a:solidFill>
                  <a:srgbClr val="0000FF"/>
                </a:solidFill>
              </a:rPr>
              <a:t>Мир животных и физика</a:t>
            </a:r>
            <a:r>
              <a:rPr lang="ru-RU" sz="5400" dirty="0">
                <a:solidFill>
                  <a:srgbClr val="0000FF"/>
                </a:solidFill>
              </a:rPr>
              <a:t> </a:t>
            </a:r>
            <a:endParaRPr lang="ru-RU" sz="5400" dirty="0">
              <a:solidFill>
                <a:srgbClr val="FF3399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017588"/>
            <a:ext cx="6937375" cy="2492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7730538" y="4978644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9399" name="Rectangle 1"/>
          <p:cNvSpPr>
            <a:spLocks noChangeArrowheads="1"/>
          </p:cNvSpPr>
          <p:nvPr/>
        </p:nvSpPr>
        <p:spPr bwMode="auto">
          <a:xfrm>
            <a:off x="422275" y="1419225"/>
            <a:ext cx="8018463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b="1" dirty="0">
                <a:cs typeface="Times New Roman" pitchFamily="18" charset="0"/>
              </a:rPr>
              <a:t>Ответ: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Летучие мыши используют для ориентации эхолокацию. Летучая мышь посылает в пространство ультразвук. Отражаясь от предмета, ультразвук в виде эха возвращается летучей мыши. </a:t>
            </a:r>
            <a:endParaRPr lang="ru-RU" sz="2800" dirty="0"/>
          </a:p>
        </p:txBody>
      </p:sp>
      <p:pic>
        <p:nvPicPr>
          <p:cNvPr id="30722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867" y="3373681"/>
            <a:ext cx="3810000" cy="3209926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DBE3BB-16A8-45A6-ADA8-1580E07B94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540" y="3624263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ru-RU" sz="5400" b="1" dirty="0">
                <a:solidFill>
                  <a:srgbClr val="0000FF"/>
                </a:solidFill>
              </a:rPr>
              <a:t>Мир животных и физика</a:t>
            </a:r>
            <a:r>
              <a:rPr lang="ru-RU" sz="54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0" y="1624013"/>
            <a:ext cx="8281988" cy="4383087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3600" b="1" dirty="0">
                <a:solidFill>
                  <a:srgbClr val="000000"/>
                </a:solidFill>
              </a:rPr>
              <a:t>    </a:t>
            </a:r>
          </a:p>
        </p:txBody>
      </p:sp>
      <p:sp>
        <p:nvSpPr>
          <p:cNvPr id="60420" name="Text Box 6"/>
          <p:cNvSpPr txBox="1">
            <a:spLocks noChangeArrowheads="1"/>
          </p:cNvSpPr>
          <p:nvPr/>
        </p:nvSpPr>
        <p:spPr bwMode="auto">
          <a:xfrm>
            <a:off x="4932363" y="349091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60421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115908" y="5046663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0423" name="Прямоугольник 7"/>
          <p:cNvSpPr>
            <a:spLocks noChangeArrowheads="1"/>
          </p:cNvSpPr>
          <p:nvPr/>
        </p:nvSpPr>
        <p:spPr bwMode="auto">
          <a:xfrm>
            <a:off x="539750" y="1430338"/>
            <a:ext cx="8604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/>
              <a:t>Зачем рыбе плавательный пузырь?</a:t>
            </a:r>
          </a:p>
        </p:txBody>
      </p:sp>
      <p:sp>
        <p:nvSpPr>
          <p:cNvPr id="29698" name="AutoShape 2" descr="Картинки по запросу плавательный пузырь у рыб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9700" name="AutoShape 4" descr="Картинки по запросу плавательный пузырь у рыб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9702" name="Picture 6" descr="Картинки по запросу плавательный пузырь и глуб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2067" y="2213995"/>
            <a:ext cx="4463318" cy="4344823"/>
          </a:xfrm>
          <a:prstGeom prst="rect">
            <a:avLst/>
          </a:prstGeom>
          <a:noFill/>
        </p:spPr>
      </p:pic>
      <p:sp>
        <p:nvSpPr>
          <p:cNvPr id="29704" name="AutoShape 8" descr="Картинки по запросу плавательный пузы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9706" name="AutoShape 10" descr="Картинки по запросу плавательный пузы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9708" name="AutoShape 12" descr="Картинки по запросу плавательный пузы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9709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7171" y="3553558"/>
            <a:ext cx="26574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ru-RU" sz="5400" b="1" dirty="0">
                <a:solidFill>
                  <a:srgbClr val="0000FF"/>
                </a:solidFill>
              </a:rPr>
              <a:t>Мир животных и физика</a:t>
            </a:r>
            <a:r>
              <a:rPr lang="ru-RU" sz="5400" dirty="0">
                <a:solidFill>
                  <a:srgbClr val="0000FF"/>
                </a:solidFill>
              </a:rPr>
              <a:t> </a:t>
            </a:r>
            <a:endParaRPr lang="ru-RU" sz="5400" dirty="0">
              <a:solidFill>
                <a:srgbClr val="FF3399"/>
              </a:solidFill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017588"/>
            <a:ext cx="6937375" cy="2492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411163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7665671" y="4964427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1447" name="Rectangle 1"/>
          <p:cNvSpPr>
            <a:spLocks noChangeArrowheads="1"/>
          </p:cNvSpPr>
          <p:nvPr/>
        </p:nvSpPr>
        <p:spPr bwMode="auto">
          <a:xfrm>
            <a:off x="539750" y="1173163"/>
            <a:ext cx="8604250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b="1" dirty="0">
                <a:cs typeface="Times New Roman" pitchFamily="18" charset="0"/>
              </a:rPr>
              <a:t>Ответ: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Плавательный пузырь рыбы - это ее</a:t>
            </a:r>
            <a:r>
              <a:rPr lang="ru-RU" sz="2800" dirty="0"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гидростатический аппарат, обеспечивающий ее равновесие: он помогает рыбе оставаться на определенной глубине.</a:t>
            </a:r>
            <a:endParaRPr lang="ru-RU" sz="2800" dirty="0">
              <a:cs typeface="Times New Roman" pitchFamily="18" charset="0"/>
            </a:endParaRPr>
          </a:p>
        </p:txBody>
      </p:sp>
      <p:pic>
        <p:nvPicPr>
          <p:cNvPr id="28674" name="Picture 2" descr="Картинки по запросу рыбы в озе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929" y="3212123"/>
            <a:ext cx="4019550" cy="3024188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AB4C72E-A62D-41D0-A183-85AD79B8C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7621" y="3212123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44545" y="0"/>
            <a:ext cx="8199455" cy="763675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II</a:t>
            </a:r>
            <a:r>
              <a:rPr lang="ru-RU" sz="48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тур « Своя  игра»</a:t>
            </a:r>
          </a:p>
        </p:txBody>
      </p:sp>
      <p:graphicFrame>
        <p:nvGraphicFramePr>
          <p:cNvPr id="18526" name="Group 9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9944271"/>
              </p:ext>
            </p:extLst>
          </p:nvPr>
        </p:nvGraphicFramePr>
        <p:xfrm>
          <a:off x="516311" y="763675"/>
          <a:ext cx="7120435" cy="5913120"/>
        </p:xfrm>
        <a:graphic>
          <a:graphicData uri="http://schemas.openxmlformats.org/drawingml/2006/table">
            <a:tbl>
              <a:tblPr/>
              <a:tblGrid>
                <a:gridCol w="267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38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59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8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35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Великие имена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2" action="ppaction://hlinksldjump"/>
                        </a:rPr>
                        <a:t>1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3" action="ppaction://hlinksldjump"/>
                        </a:rPr>
                        <a:t>2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4" action="ppaction://hlinksldjump"/>
                        </a:rPr>
                        <a:t>3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35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История открытий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5" action="ppaction://hlinksldjump"/>
                        </a:rPr>
                        <a:t>1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6" action="ppaction://hlinksldjump"/>
                        </a:rPr>
                        <a:t>2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7" action="ppaction://hlinksldjump"/>
                        </a:rPr>
                        <a:t>3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35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Times New Roman" panose="02020603050405020304" pitchFamily="18" charset="0"/>
                        </a:rPr>
                        <a:t>Увлечения    учёных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8" action="ppaction://hlinksldjump"/>
                        </a:rPr>
                        <a:t>1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9" action="ppaction://hlinksldjump"/>
                        </a:rPr>
                        <a:t>2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10" action="ppaction://hlinksldjump"/>
                        </a:rPr>
                        <a:t>3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3596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Times New Roman" panose="02020603050405020304" pitchFamily="18" charset="0"/>
                        </a:rPr>
                        <a:t>Мир животных и физика</a:t>
                      </a:r>
                      <a:endParaRPr lang="ru-RU" sz="2000" dirty="0"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11" action="ppaction://hlinksldjump"/>
                        </a:rPr>
                        <a:t>1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12" action="ppaction://hlinksldjump"/>
                        </a:rPr>
                        <a:t>2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13" action="ppaction://hlinksldjump"/>
                        </a:rPr>
                        <a:t>3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35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Times New Roman" panose="02020603050405020304" pitchFamily="18" charset="0"/>
                        </a:rPr>
                        <a:t>Чёрный  ящик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14" action="ppaction://hlinksldjump"/>
                        </a:rPr>
                        <a:t>1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15" action="ppaction://hlinksldjump"/>
                        </a:rPr>
                        <a:t>2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16" action="ppaction://hlinksldjump"/>
                        </a:rPr>
                        <a:t>3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35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Загадки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17" action="ppaction://hlinksldjump"/>
                        </a:rPr>
                        <a:t>1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18" action="ppaction://hlinksldjump"/>
                        </a:rPr>
                        <a:t>2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19" action="ppaction://hlinksldjump"/>
                        </a:rPr>
                        <a:t>3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35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Times New Roman" panose="02020603050405020304" pitchFamily="18" charset="0"/>
                        </a:rPr>
                        <a:t>Заморочки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20" action="ppaction://hlinksldjump"/>
                        </a:rPr>
                        <a:t>1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21" action="ppaction://hlinksldjump"/>
                        </a:rPr>
                        <a:t>2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22" action="ppaction://hlinksldjump"/>
                        </a:rPr>
                        <a:t>3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85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Лестница  технической эволюции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23" action="ppaction://hlinksldjump"/>
                        </a:rPr>
                        <a:t>1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24" action="ppaction://hlinksldjump"/>
                        </a:rPr>
                        <a:t>2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pact" panose="020B0806030902050204" pitchFamily="34" charset="0"/>
                          <a:hlinkClick r:id="rId25" action="ppaction://hlinksldjump"/>
                        </a:rPr>
                        <a:t>3</a:t>
                      </a:r>
                      <a:endParaRPr kumimoji="0" lang="ru-RU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ru-RU" sz="5400" b="1" dirty="0">
                <a:solidFill>
                  <a:srgbClr val="0000FF"/>
                </a:solidFill>
              </a:rPr>
              <a:t>Мир животных и физика</a:t>
            </a:r>
            <a:r>
              <a:rPr lang="ru-RU" sz="54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582613" y="1635125"/>
            <a:ext cx="8281987" cy="4383088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3600" b="1" dirty="0">
                <a:solidFill>
                  <a:srgbClr val="000000"/>
                </a:solidFill>
              </a:rPr>
              <a:t>    </a:t>
            </a:r>
          </a:p>
        </p:txBody>
      </p:sp>
      <p:sp>
        <p:nvSpPr>
          <p:cNvPr id="62468" name="Text Box 6"/>
          <p:cNvSpPr txBox="1">
            <a:spLocks noChangeArrowheads="1"/>
          </p:cNvSpPr>
          <p:nvPr/>
        </p:nvSpPr>
        <p:spPr bwMode="auto">
          <a:xfrm>
            <a:off x="4932363" y="349091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62469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634288" y="4793616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2471" name="Rectangle 1"/>
          <p:cNvSpPr>
            <a:spLocks noChangeArrowheads="1"/>
          </p:cNvSpPr>
          <p:nvPr/>
        </p:nvSpPr>
        <p:spPr bwMode="auto">
          <a:xfrm>
            <a:off x="750277" y="1242646"/>
            <a:ext cx="792541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400" dirty="0">
                <a:cs typeface="Times New Roman" pitchFamily="18" charset="0"/>
              </a:rPr>
              <a:t>Передние и задние конечности белки-летяги соединены между собой покрытой шерстью складкой кожи, которой животное пользуется, как парашютом, при перепрыгивании с дерева на дерево. Какая сила помогает белки-летяги совершать «планирующие» спуски.</a:t>
            </a:r>
            <a:endParaRPr lang="ru-RU" sz="2400" dirty="0"/>
          </a:p>
        </p:txBody>
      </p:sp>
      <p:pic>
        <p:nvPicPr>
          <p:cNvPr id="11" name="Picture 6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5631" y="3540369"/>
            <a:ext cx="4202144" cy="2952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Картинки по запросу белка летяга с одного дерева на друго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40500"/>
            <a:ext cx="5556739" cy="3443777"/>
          </a:xfrm>
          <a:prstGeom prst="rect">
            <a:avLst/>
          </a:prstGeom>
          <a:noFill/>
        </p:spPr>
      </p:pic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ru-RU" sz="5400" b="1" dirty="0">
                <a:solidFill>
                  <a:srgbClr val="0000FF"/>
                </a:solidFill>
              </a:rPr>
              <a:t>Мир животных и физика</a:t>
            </a:r>
            <a:r>
              <a:rPr lang="ru-RU" sz="5400" dirty="0">
                <a:solidFill>
                  <a:srgbClr val="0000FF"/>
                </a:solidFill>
              </a:rPr>
              <a:t> </a:t>
            </a:r>
            <a:endParaRPr lang="ru-RU" sz="5400" dirty="0">
              <a:solidFill>
                <a:srgbClr val="FF3399"/>
              </a:solidFill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017588"/>
            <a:ext cx="6937375" cy="2492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411163" y="1600200"/>
            <a:ext cx="5556739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/>
            </a:pPr>
            <a:endParaRPr lang="ru-RU" sz="2400" dirty="0">
              <a:latin typeface="+mn-lt"/>
            </a:endParaRPr>
          </a:p>
        </p:txBody>
      </p:sp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7502525" y="4797425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3495" name="Прямоугольник 8"/>
          <p:cNvSpPr>
            <a:spLocks noChangeArrowheads="1"/>
          </p:cNvSpPr>
          <p:nvPr/>
        </p:nvSpPr>
        <p:spPr bwMode="auto">
          <a:xfrm>
            <a:off x="539750" y="1441450"/>
            <a:ext cx="79248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200" b="1" dirty="0">
                <a:cs typeface="Times New Roman" pitchFamily="18" charset="0"/>
              </a:rPr>
              <a:t>Ответ:</a:t>
            </a:r>
            <a:r>
              <a:rPr lang="ru-RU" sz="3200" dirty="0"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Сила сопротивления воздуха</a:t>
            </a:r>
            <a:endParaRPr lang="ru-RU" sz="32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B27ED85-275F-446D-A207-D71DC8F2EF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440132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333375"/>
            <a:ext cx="8229600" cy="6191250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rtlCol="0">
            <a:normAutofit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6000" dirty="0">
                <a:cs typeface="Aharoni" pitchFamily="2" charset="-79"/>
              </a:rPr>
              <a:t>Чёрный ящик</a:t>
            </a:r>
            <a:endParaRPr lang="ru-RU" sz="6000" b="1" dirty="0">
              <a:solidFill>
                <a:srgbClr val="4D4D4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Aharoni" pitchFamily="2" charset="-79"/>
            </a:endParaRPr>
          </a:p>
          <a:p>
            <a:pPr>
              <a:lnSpc>
                <a:spcPct val="120000"/>
              </a:lnSpc>
              <a:buFont typeface="Arial" charset="0"/>
              <a:buNone/>
              <a:defRPr/>
            </a:pPr>
            <a:r>
              <a:rPr lang="ru-RU" sz="24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haroni" pitchFamily="2" charset="-79"/>
              </a:rPr>
              <a:t>     </a:t>
            </a:r>
          </a:p>
          <a:p>
            <a:pPr>
              <a:lnSpc>
                <a:spcPct val="120000"/>
              </a:lnSpc>
              <a:buFont typeface="Arial" charset="0"/>
              <a:buNone/>
              <a:defRPr/>
            </a:pPr>
            <a:r>
              <a:rPr lang="ru-RU" sz="24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haroni" pitchFamily="2" charset="-79"/>
              </a:rPr>
              <a:t>   </a:t>
            </a:r>
            <a:r>
              <a:rPr lang="ru-RU" sz="2400" b="1" dirty="0">
                <a:latin typeface="Times New Roman" pitchFamily="18" charset="0"/>
                <a:cs typeface="Aharoni" pitchFamily="2" charset="-79"/>
              </a:rPr>
              <a:t>Существует легенда: «В Эфиопии один пастух заметил, что козы, поедавшие ягоды с этого растения, не спят, а всю ночь резвятся.  </a:t>
            </a:r>
          </a:p>
          <a:p>
            <a:pPr>
              <a:lnSpc>
                <a:spcPct val="120000"/>
              </a:lnSpc>
              <a:buFont typeface="Arial" charset="0"/>
              <a:buNone/>
              <a:defRPr/>
            </a:pPr>
            <a:r>
              <a:rPr lang="ru-RU" sz="2400" b="1" dirty="0">
                <a:latin typeface="Times New Roman" pitchFamily="18" charset="0"/>
                <a:cs typeface="Aharoni" pitchFamily="2" charset="-79"/>
              </a:rPr>
              <a:t>    Он рассказал об этом мулле, который решил на себе испытать действие ягод этого растения, чтобы не засыпать в   мечети. Пастух оказался прав.»</a:t>
            </a:r>
          </a:p>
          <a:p>
            <a:pPr>
              <a:lnSpc>
                <a:spcPct val="120000"/>
              </a:lnSpc>
              <a:buFont typeface="Arial" charset="0"/>
              <a:buNone/>
              <a:defRPr/>
            </a:pPr>
            <a:r>
              <a:rPr lang="ru-RU" sz="2400" b="1" dirty="0">
                <a:latin typeface="Times New Roman" pitchFamily="18" charset="0"/>
                <a:cs typeface="Aharoni" pitchFamily="2" charset="-79"/>
              </a:rPr>
              <a:t>  Как называется это растение?</a:t>
            </a:r>
          </a:p>
          <a:p>
            <a:pPr marL="274320" indent="-274320" algn="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400" dirty="0">
              <a:cs typeface="Aharoni" pitchFamily="2" charset="-79"/>
            </a:endParaRPr>
          </a:p>
        </p:txBody>
      </p:sp>
      <p:sp>
        <p:nvSpPr>
          <p:cNvPr id="4" name="Управляющая кнопка: справка 3">
            <a:hlinkClick r:id="rId2" action="ppaction://hlinksldjump" highlightClick="1"/>
          </p:cNvPr>
          <p:cNvSpPr/>
          <p:nvPr/>
        </p:nvSpPr>
        <p:spPr>
          <a:xfrm>
            <a:off x="7398989" y="4566069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7" descr="coffea-tree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60350"/>
            <a:ext cx="3889375" cy="6337300"/>
          </a:xfrm>
          <a:noFill/>
        </p:spPr>
      </p:pic>
      <p:sp>
        <p:nvSpPr>
          <p:cNvPr id="65539" name="WordArt 8"/>
          <p:cNvSpPr>
            <a:spLocks noChangeArrowheads="1" noChangeShapeType="1" noTextEdit="1"/>
          </p:cNvSpPr>
          <p:nvPr/>
        </p:nvSpPr>
        <p:spPr bwMode="auto">
          <a:xfrm>
            <a:off x="5735638" y="1957388"/>
            <a:ext cx="3084512" cy="1284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671"/>
              </a:avLst>
            </a:prstTxWarp>
          </a:bodyPr>
          <a:lstStyle/>
          <a:p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7502525" y="4699665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30738" y="657225"/>
            <a:ext cx="3810000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latin typeface="Arial" charset="0"/>
              </a:rPr>
              <a:t>Ответ: </a:t>
            </a:r>
            <a:r>
              <a:rPr lang="ru-RU" sz="4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Кофе</a:t>
            </a:r>
            <a:endParaRPr lang="ru-RU" sz="4400" dirty="0">
              <a:latin typeface="Arial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BCBF7FD-60B2-4057-8669-29560DE4BE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440132"/>
            <a:ext cx="1609725" cy="1533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300038" y="266700"/>
            <a:ext cx="8843962" cy="6359525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Чёрный ящик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/>
              <a:t>    Учёные нашли более 1400 способов использования этого вещества. Оно служило мерилом богатства, могущества и власти.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/>
              <a:t>     Оно в воде рождается и в воде умирает.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/>
              <a:t>    В старину его называли властелином жизни и смерти. Это вещество используют как консервант пищевых продуктов, в медицине, в химической промышленности Человеку необходимо употреблять в сутки 3- 5 г. этого вещества. </a:t>
            </a:r>
            <a:r>
              <a:rPr lang="ru-RU" sz="3600" b="1" i="1" dirty="0"/>
              <a:t> 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Управляющая кнопка: справка 5">
            <a:hlinkClick r:id="rId2" action="ppaction://hlinksldjump" highlightClick="1"/>
          </p:cNvPr>
          <p:cNvSpPr/>
          <p:nvPr/>
        </p:nvSpPr>
        <p:spPr>
          <a:xfrm>
            <a:off x="7449789" y="5069202"/>
            <a:ext cx="1042987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Содержимое 7"/>
          <p:cNvSpPr>
            <a:spLocks noGrp="1"/>
          </p:cNvSpPr>
          <p:nvPr>
            <p:ph/>
          </p:nvPr>
        </p:nvSpPr>
        <p:spPr>
          <a:xfrm>
            <a:off x="4592638" y="1579563"/>
            <a:ext cx="4156075" cy="3906837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ru-RU" dirty="0"/>
          </a:p>
          <a:p>
            <a:pPr eaLnBrk="1" hangingPunct="1">
              <a:buFont typeface="Arial" pitchFamily="34" charset="0"/>
              <a:buNone/>
            </a:pPr>
            <a:endParaRPr lang="ru-RU" dirty="0"/>
          </a:p>
        </p:txBody>
      </p:sp>
      <p:pic>
        <p:nvPicPr>
          <p:cNvPr id="67588" name="Picture 11" descr="http://www.bochkavpechatleniy.com/data/photo/48152/acda69da4eee4823f97877c9b131e3bc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231775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TextBox 10"/>
          <p:cNvSpPr txBox="1">
            <a:spLocks noChangeArrowheads="1"/>
          </p:cNvSpPr>
          <p:nvPr/>
        </p:nvSpPr>
        <p:spPr bwMode="auto">
          <a:xfrm>
            <a:off x="660400" y="358775"/>
            <a:ext cx="60912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Чёрный</a:t>
            </a: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ru-RU" sz="4000" b="1" dirty="0">
                <a:latin typeface="Arial" charset="0"/>
              </a:rPr>
              <a:t>ящик</a:t>
            </a: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613057" y="4756943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750" y="1323975"/>
            <a:ext cx="6061075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atin typeface="Arial" charset="0"/>
              </a:rPr>
              <a:t>Ответ: 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Поваренная   соль </a:t>
            </a:r>
            <a:endParaRPr lang="ru-RU" sz="3200" dirty="0">
              <a:latin typeface="Arial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F3F8EE8-E00E-4E15-B5A7-9E61BB05D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440132"/>
            <a:ext cx="1609725" cy="1533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339725" y="685800"/>
            <a:ext cx="6408806" cy="5940425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Чёрный ящик</a:t>
            </a:r>
          </a:p>
          <a:p>
            <a:pPr marL="0" indent="0">
              <a:buNone/>
              <a:defRPr/>
            </a:pPr>
            <a:r>
              <a:rPr lang="ru-RU" sz="2800" dirty="0"/>
              <a:t>Согласно древнегреческому мифу, бог света и искусств Аполлон полюбил прекрасную нимфу Дафну. Но она стремилась скрыться от него. Когда у нее не осталось сил бежать, она превратилась в прекрасное дерево. Опечаленный Аполлон воскликнул: “Пусть венок из твоей зелени украшает мою голову, пусть никогда не вянут твои листья. Стой вечно зеленым!”</a:t>
            </a:r>
          </a:p>
          <a:p>
            <a:pPr>
              <a:buFont typeface="Arial" charset="0"/>
              <a:buNone/>
              <a:defRPr/>
            </a:pPr>
            <a:r>
              <a:rPr lang="ru-RU" sz="2800" dirty="0"/>
              <a:t>   Появление какого растения объясняла эта легенда?</a:t>
            </a:r>
          </a:p>
        </p:txBody>
      </p:sp>
      <p:sp>
        <p:nvSpPr>
          <p:cNvPr id="6" name="Управляющая кнопка: справка 5">
            <a:hlinkClick r:id="rId2" action="ppaction://hlinksldjump" highlightClick="1"/>
          </p:cNvPr>
          <p:cNvSpPr/>
          <p:nvPr/>
        </p:nvSpPr>
        <p:spPr>
          <a:xfrm>
            <a:off x="7761287" y="4838090"/>
            <a:ext cx="1042987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81C62A1-0E54-4E27-A229-A8416A929A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629" y="1293990"/>
            <a:ext cx="2305317" cy="32264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Картинки по запросу лав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098" y="2074983"/>
            <a:ext cx="4662610" cy="3763108"/>
          </a:xfrm>
          <a:prstGeom prst="rect">
            <a:avLst/>
          </a:prstGeom>
          <a:noFill/>
        </p:spPr>
      </p:pic>
      <p:sp>
        <p:nvSpPr>
          <p:cNvPr id="69636" name="TextBox 10"/>
          <p:cNvSpPr txBox="1">
            <a:spLocks noChangeArrowheads="1"/>
          </p:cNvSpPr>
          <p:nvPr/>
        </p:nvSpPr>
        <p:spPr bwMode="auto">
          <a:xfrm>
            <a:off x="190500" y="1049338"/>
            <a:ext cx="7816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/>
              <a:t>Ответ: </a:t>
            </a:r>
            <a:r>
              <a:rPr lang="ru-RU" sz="4000" dirty="0"/>
              <a:t>лавр благородный</a:t>
            </a: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502525" y="4656426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E93691-B09A-45A9-ADC0-DD2F21BD3C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440132"/>
            <a:ext cx="1609725" cy="1533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    Загадки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0" y="2954338"/>
            <a:ext cx="9144000" cy="18732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70660" name="Text Box 6"/>
          <p:cNvSpPr txBox="1">
            <a:spLocks noChangeArrowheads="1"/>
          </p:cNvSpPr>
          <p:nvPr/>
        </p:nvSpPr>
        <p:spPr bwMode="auto">
          <a:xfrm>
            <a:off x="4017963" y="356076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0661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  <a:hlinkClick r:id="rId2" action="ppaction://hlinksldjump"/>
              </a:rPr>
              <a:t> </a:t>
            </a: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163" y="1978025"/>
            <a:ext cx="8207375" cy="2584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33400" indent="-533400">
              <a:buFont typeface="Wingdings" pitchFamily="2" charset="2"/>
              <a:buNone/>
              <a:defRPr/>
            </a:pPr>
            <a:r>
              <a:rPr lang="ru-RU" altLang="ja-JP" sz="3600" b="1" dirty="0">
                <a:latin typeface="Arial" charset="0"/>
              </a:rPr>
              <a:t>В производстве я любом,</a:t>
            </a:r>
          </a:p>
          <a:p>
            <a:pPr marL="533400" indent="-533400">
              <a:buFont typeface="Wingdings" pitchFamily="2" charset="2"/>
              <a:buNone/>
              <a:defRPr/>
            </a:pPr>
            <a:r>
              <a:rPr lang="ru-RU" altLang="ja-JP" sz="3600" b="1" dirty="0">
                <a:latin typeface="Arial" charset="0"/>
              </a:rPr>
              <a:t>Сколько ни было б там фракций,</a:t>
            </a:r>
          </a:p>
          <a:p>
            <a:pPr marL="533400" indent="-533400">
              <a:buFont typeface="Wingdings" pitchFamily="2" charset="2"/>
              <a:buNone/>
              <a:defRPr/>
            </a:pPr>
            <a:r>
              <a:rPr lang="ru-RU" altLang="ja-JP" sz="3600" b="1" dirty="0">
                <a:latin typeface="Arial" charset="0"/>
              </a:rPr>
              <a:t>Не расходуюсь при том, </a:t>
            </a:r>
          </a:p>
          <a:p>
            <a:pPr marL="533400" indent="-533400">
              <a:buFont typeface="Wingdings" pitchFamily="2" charset="2"/>
              <a:buNone/>
              <a:defRPr/>
            </a:pPr>
            <a:r>
              <a:rPr lang="ru-RU" altLang="ja-JP" sz="3600" b="1" dirty="0">
                <a:latin typeface="Arial" charset="0"/>
              </a:rPr>
              <a:t>Ускоряю ход реакций.                   </a:t>
            </a:r>
            <a:endParaRPr lang="ru-RU" sz="3600" b="1" dirty="0">
              <a:latin typeface="Arial" charset="0"/>
            </a:endParaRPr>
          </a:p>
          <a:p>
            <a:pPr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8" name="Управляющая кнопка: справка 7">
            <a:hlinkClick r:id="rId3" action="ppaction://hlinksldjump" highlightClick="1"/>
          </p:cNvPr>
          <p:cNvSpPr/>
          <p:nvPr/>
        </p:nvSpPr>
        <p:spPr>
          <a:xfrm>
            <a:off x="7577138" y="4595813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   Загадки</a:t>
            </a:r>
          </a:p>
        </p:txBody>
      </p:sp>
      <p:pic>
        <p:nvPicPr>
          <p:cNvPr id="71683" name="Picture 9" descr="http://htf.npi-tu.ru/admin/spaw2/uploads_htf/images/organichna-himiy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89842" y="2650230"/>
            <a:ext cx="2657475" cy="3519488"/>
          </a:xfrm>
        </p:spPr>
      </p:pic>
      <p:sp>
        <p:nvSpPr>
          <p:cNvPr id="71684" name="TextBox 9"/>
          <p:cNvSpPr txBox="1">
            <a:spLocks noChangeArrowheads="1"/>
          </p:cNvSpPr>
          <p:nvPr/>
        </p:nvSpPr>
        <p:spPr bwMode="auto">
          <a:xfrm>
            <a:off x="2000250" y="1508125"/>
            <a:ext cx="46863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dirty="0"/>
              <a:t>КАТАЛИЗАТОР</a:t>
            </a:r>
          </a:p>
        </p:txBody>
      </p:sp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7603008" y="4743363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59679E1-BDFC-4040-B351-E57E98F2EA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440132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>
            <a:extLst>
              <a:ext uri="{FF2B5EF4-FFF2-40B4-BE49-F238E27FC236}">
                <a16:creationId xmlns:a16="http://schemas.microsoft.com/office/drawing/2014/main" id="{2F1F17D8-D965-461C-80F6-50714B5BF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4"/>
          <a:stretch>
            <a:fillRect/>
          </a:stretch>
        </p:blipFill>
        <p:spPr bwMode="auto">
          <a:xfrm>
            <a:off x="3597275" y="347663"/>
            <a:ext cx="4700588" cy="308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Стрелка вправо 15">
            <a:hlinkClick r:id="rId3" action="ppaction://hlinksldjump"/>
            <a:extLst>
              <a:ext uri="{FF2B5EF4-FFF2-40B4-BE49-F238E27FC236}">
                <a16:creationId xmlns:a16="http://schemas.microsoft.com/office/drawing/2014/main" id="{AD42D975-368F-43EE-A583-D96C00E5D261}"/>
              </a:ext>
            </a:extLst>
          </p:cNvPr>
          <p:cNvSpPr/>
          <p:nvPr/>
        </p:nvSpPr>
        <p:spPr>
          <a:xfrm>
            <a:off x="6518275" y="5484813"/>
            <a:ext cx="1779588" cy="12080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34A92682-DE0A-4F10-9315-3E8FE528E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8925"/>
            <a:ext cx="3597275" cy="2705100"/>
          </a:xfrm>
        </p:spPr>
        <p:txBody>
          <a:bodyPr/>
          <a:lstStyle/>
          <a:p>
            <a:pPr eaLnBrk="1" hangingPunct="1"/>
            <a:r>
              <a:rPr lang="en-US" altLang="ru-RU" sz="9600" b="1">
                <a:solidFill>
                  <a:srgbClr val="A50021"/>
                </a:solidFill>
              </a:rPr>
              <a:t>III</a:t>
            </a:r>
            <a:r>
              <a:rPr lang="ru-RU" altLang="ru-RU" sz="9600" b="1">
                <a:solidFill>
                  <a:srgbClr val="A50021"/>
                </a:solidFill>
              </a:rPr>
              <a:t> тур</a:t>
            </a:r>
          </a:p>
        </p:txBody>
      </p:sp>
      <p:sp>
        <p:nvSpPr>
          <p:cNvPr id="13318" name="Прямоугольник 2">
            <a:extLst>
              <a:ext uri="{FF2B5EF4-FFF2-40B4-BE49-F238E27FC236}">
                <a16:creationId xmlns:a16="http://schemas.microsoft.com/office/drawing/2014/main" id="{CB69A1F5-A520-429E-83C6-F997F6310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" y="3429000"/>
            <a:ext cx="7667625" cy="165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третьем туре  «Блиц  опрос» </a:t>
            </a:r>
            <a:r>
              <a:rPr lang="ru-RU" altLang="ru-RU" sz="1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  ведущий задает вопросы,  каждой   команде по очереди в быстром темпе  необходимо   дать  ответ  на  вопрос, если  ответ  игрокам  неизвестен, то   они  должны  сказать «Дальше». Ведущий  задаёт  следующий  вопрос. Каждый      правильный  ответ  оценивается  в  1  балл.</a:t>
            </a:r>
            <a:endParaRPr lang="ru-RU" altLang="ru-RU" sz="18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Загадки</a:t>
            </a:r>
          </a:p>
        </p:txBody>
      </p:sp>
      <p:sp>
        <p:nvSpPr>
          <p:cNvPr id="72707" name="Rectangle 7"/>
          <p:cNvSpPr>
            <a:spLocks noGrp="1" noChangeArrowheads="1"/>
          </p:cNvSpPr>
          <p:nvPr>
            <p:ph idx="1"/>
          </p:nvPr>
        </p:nvSpPr>
        <p:spPr>
          <a:xfrm>
            <a:off x="846138" y="1290638"/>
            <a:ext cx="6904037" cy="3046412"/>
          </a:xfrm>
        </p:spPr>
        <p:txBody>
          <a:bodyPr anchor="ctr">
            <a:spAutoFit/>
          </a:bodyPr>
          <a:lstStyle/>
          <a:p>
            <a:r>
              <a:rPr lang="ru-RU" dirty="0"/>
              <a:t>Очень положительный, </a:t>
            </a:r>
            <a:br>
              <a:rPr lang="ru-RU" dirty="0"/>
            </a:br>
            <a:r>
              <a:rPr lang="ru-RU" dirty="0"/>
              <a:t>С массою внушительной. </a:t>
            </a:r>
            <a:br>
              <a:rPr lang="ru-RU" dirty="0"/>
            </a:br>
            <a:r>
              <a:rPr lang="ru-RU" dirty="0"/>
              <a:t>А таких, как он, отряд</a:t>
            </a:r>
            <a:br>
              <a:rPr lang="ru-RU" dirty="0"/>
            </a:br>
            <a:r>
              <a:rPr lang="ru-RU" dirty="0"/>
              <a:t>Создает в ядре заряд.</a:t>
            </a:r>
            <a:br>
              <a:rPr lang="ru-RU" dirty="0"/>
            </a:br>
            <a:r>
              <a:rPr lang="ru-RU" dirty="0"/>
              <a:t>Лучший друг его - нейтрон.</a:t>
            </a:r>
            <a:br>
              <a:rPr lang="ru-RU" dirty="0"/>
            </a:br>
            <a:r>
              <a:rPr lang="ru-RU" dirty="0"/>
              <a:t>Догадались? Он - </a:t>
            </a:r>
            <a:r>
              <a:rPr lang="ru-RU" u="sng" dirty="0">
                <a:hlinkClick r:id="rId2"/>
              </a:rPr>
              <a:t>...</a:t>
            </a:r>
            <a:r>
              <a:rPr lang="ru-RU" dirty="0"/>
              <a:t>!</a:t>
            </a:r>
          </a:p>
        </p:txBody>
      </p:sp>
      <p:sp>
        <p:nvSpPr>
          <p:cNvPr id="72708" name="Text Box 6"/>
          <p:cNvSpPr txBox="1">
            <a:spLocks noChangeArrowheads="1"/>
          </p:cNvSpPr>
          <p:nvPr/>
        </p:nvSpPr>
        <p:spPr bwMode="auto">
          <a:xfrm>
            <a:off x="4017963" y="356076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2709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  <a:hlinkClick r:id="rId3" action="ppaction://hlinksldjump"/>
              </a:rPr>
              <a:t> </a:t>
            </a: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8" name="Управляющая кнопка: справка 7">
            <a:hlinkClick r:id="rId4" action="ppaction://hlinksldjump" highlightClick="1"/>
          </p:cNvPr>
          <p:cNvSpPr/>
          <p:nvPr/>
        </p:nvSpPr>
        <p:spPr>
          <a:xfrm>
            <a:off x="7499473" y="4525962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Загадки</a:t>
            </a:r>
          </a:p>
        </p:txBody>
      </p:sp>
      <p:sp>
        <p:nvSpPr>
          <p:cNvPr id="73732" name="TextBox 10"/>
          <p:cNvSpPr txBox="1">
            <a:spLocks noChangeArrowheads="1"/>
          </p:cNvSpPr>
          <p:nvPr/>
        </p:nvSpPr>
        <p:spPr bwMode="auto">
          <a:xfrm>
            <a:off x="352425" y="1852613"/>
            <a:ext cx="45831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/>
              <a:t>Ответ: протон</a:t>
            </a:r>
            <a:endParaRPr lang="ru-RU" sz="4000" dirty="0"/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7717448" y="4397375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6386" name="Picture 2" descr="Картинки по запросу протон частиц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5852" y="3115408"/>
            <a:ext cx="3333750" cy="2619375"/>
          </a:xfrm>
          <a:prstGeom prst="rect">
            <a:avLst/>
          </a:prstGeom>
          <a:noFill/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5973EF0-9E1A-40BF-96C1-C5C723FCB0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3500" y="1417638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Загадки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0" y="2954338"/>
            <a:ext cx="9144000" cy="18732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74756" name="Text Box 6"/>
          <p:cNvSpPr txBox="1">
            <a:spLocks noChangeArrowheads="1"/>
          </p:cNvSpPr>
          <p:nvPr/>
        </p:nvSpPr>
        <p:spPr bwMode="auto">
          <a:xfrm>
            <a:off x="4017963" y="356076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4757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  <a:hlinkClick r:id="rId2" action="ppaction://hlinksldjump"/>
              </a:rPr>
              <a:t> </a:t>
            </a: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4758" name="TextBox 9"/>
          <p:cNvSpPr txBox="1">
            <a:spLocks noChangeArrowheads="1"/>
          </p:cNvSpPr>
          <p:nvPr/>
        </p:nvSpPr>
        <p:spPr bwMode="auto">
          <a:xfrm>
            <a:off x="490538" y="1300163"/>
            <a:ext cx="78644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Я самый главный элемент,</a:t>
            </a:r>
          </a:p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И нет других тут мнений:</a:t>
            </a:r>
          </a:p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Очень уж велик процент </a:t>
            </a:r>
          </a:p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Моих соединений,</a:t>
            </a:r>
          </a:p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Я и графит, я и алмаз,</a:t>
            </a:r>
          </a:p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Вхожу в состав растений. </a:t>
            </a:r>
          </a:p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Я есть и в воздухе, и в вас,</a:t>
            </a:r>
          </a:p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Земля - мои владенья.</a:t>
            </a:r>
          </a:p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«Царь элементов»- не боюсь </a:t>
            </a:r>
          </a:p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Лишь потому я так назваться,</a:t>
            </a:r>
          </a:p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Что я всегда стремлюсь                                                                                                                           В цепь и кольцо соединяться. </a:t>
            </a:r>
          </a:p>
        </p:txBody>
      </p:sp>
      <p:sp>
        <p:nvSpPr>
          <p:cNvPr id="8" name="Управляющая кнопка: справка 7">
            <a:hlinkClick r:id="rId3" action="ppaction://hlinksldjump" highlightClick="1"/>
          </p:cNvPr>
          <p:cNvSpPr/>
          <p:nvPr/>
        </p:nvSpPr>
        <p:spPr>
          <a:xfrm>
            <a:off x="7373938" y="4306888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Загадки</a:t>
            </a:r>
          </a:p>
        </p:txBody>
      </p:sp>
      <p:pic>
        <p:nvPicPr>
          <p:cNvPr id="75779" name="Picture 9" descr="http://images.astronet.ru/pubd/2002/10/11/0001180155/pb_006.gif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36563" y="2659063"/>
            <a:ext cx="1143000" cy="1279525"/>
          </a:xfrm>
        </p:spPr>
      </p:pic>
      <p:sp>
        <p:nvSpPr>
          <p:cNvPr id="75781" name="TextBox 9"/>
          <p:cNvSpPr txBox="1">
            <a:spLocks noChangeArrowheads="1"/>
          </p:cNvSpPr>
          <p:nvPr/>
        </p:nvSpPr>
        <p:spPr bwMode="auto">
          <a:xfrm>
            <a:off x="949325" y="1828800"/>
            <a:ext cx="35734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/>
              <a:t>УГЛЕРОД</a:t>
            </a:r>
          </a:p>
        </p:txBody>
      </p:sp>
      <p:pic>
        <p:nvPicPr>
          <p:cNvPr id="75782" name="Picture 8" descr="{75DB54C9-C19C-442D-9763-BF22FCE7AE08}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6538" y="4306888"/>
            <a:ext cx="30956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домой 10">
            <a:hlinkClick r:id="rId5" action="ppaction://hlinksldjump" highlightClick="1"/>
          </p:cNvPr>
          <p:cNvSpPr/>
          <p:nvPr/>
        </p:nvSpPr>
        <p:spPr>
          <a:xfrm>
            <a:off x="7218362" y="4474657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345EBFA-04D8-4C36-B7EE-6DFCB7EFC5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4200" y="2440132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95288"/>
            <a:ext cx="9144000" cy="944562"/>
          </a:xfrm>
        </p:spPr>
        <p:txBody>
          <a:bodyPr/>
          <a:lstStyle/>
          <a:p>
            <a:pPr eaLnBrk="1" hangingPunct="1"/>
            <a:r>
              <a:rPr lang="ru-RU" sz="4800" b="1" dirty="0">
                <a:solidFill>
                  <a:srgbClr val="0099FF"/>
                </a:solidFill>
              </a:rPr>
              <a:t> Заморочки</a:t>
            </a:r>
            <a:endParaRPr lang="ru-RU" b="1" dirty="0">
              <a:solidFill>
                <a:srgbClr val="0099FF"/>
              </a:solidFill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196850" y="2871788"/>
            <a:ext cx="9144000" cy="18732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76804" name="Text Box 6"/>
          <p:cNvSpPr txBox="1">
            <a:spLocks noChangeArrowheads="1"/>
          </p:cNvSpPr>
          <p:nvPr/>
        </p:nvSpPr>
        <p:spPr bwMode="auto">
          <a:xfrm>
            <a:off x="4017963" y="356076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6805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  <a:hlinkClick r:id="rId2" action="ppaction://hlinksldjump"/>
              </a:rPr>
              <a:t> </a:t>
            </a: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6806" name="Прямоугольник 5"/>
          <p:cNvSpPr>
            <a:spLocks noChangeArrowheads="1"/>
          </p:cNvSpPr>
          <p:nvPr/>
        </p:nvSpPr>
        <p:spPr bwMode="auto">
          <a:xfrm>
            <a:off x="514350" y="1463675"/>
            <a:ext cx="862965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/>
              <a:t>Девушка Маша, собираясь на танцы, совершенно бесшумно вылила на себя полфлакона маминых французских духов. Какое физическое явление позволило маме, готовившей обед на кухне, догадаться о случившемся?</a:t>
            </a:r>
          </a:p>
        </p:txBody>
      </p:sp>
      <p:sp>
        <p:nvSpPr>
          <p:cNvPr id="8" name="Управляющая кнопка: справка 7">
            <a:hlinkClick r:id="rId3" action="ppaction://hlinksldjump" highlightClick="1"/>
          </p:cNvPr>
          <p:cNvSpPr/>
          <p:nvPr/>
        </p:nvSpPr>
        <p:spPr>
          <a:xfrm>
            <a:off x="7710488" y="5289550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99FF"/>
                </a:solidFill>
              </a:rPr>
              <a:t>  </a:t>
            </a:r>
            <a:r>
              <a:rPr lang="ru-RU" sz="4900" b="1" dirty="0">
                <a:solidFill>
                  <a:srgbClr val="0099FF"/>
                </a:solidFill>
              </a:rPr>
              <a:t>Заморочки</a:t>
            </a:r>
          </a:p>
        </p:txBody>
      </p:sp>
      <p:pic>
        <p:nvPicPr>
          <p:cNvPr id="77827" name="Picture 11" descr="http://im3-tub-ru.yandex.net/i?id=289136772-21-72&amp;n=2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98430" y="2724150"/>
            <a:ext cx="2892425" cy="3068637"/>
          </a:xfrm>
        </p:spPr>
      </p:pic>
      <p:sp>
        <p:nvSpPr>
          <p:cNvPr id="77828" name="Прямоугольник 9"/>
          <p:cNvSpPr>
            <a:spLocks noChangeArrowheads="1"/>
          </p:cNvSpPr>
          <p:nvPr/>
        </p:nvSpPr>
        <p:spPr bwMode="auto">
          <a:xfrm>
            <a:off x="1428750" y="1655763"/>
            <a:ext cx="32424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i="1" dirty="0"/>
              <a:t>Диффузия</a:t>
            </a:r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6934200" y="4474657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7389273-D820-487D-A099-F97C195F6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440132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95288"/>
            <a:ext cx="9144000" cy="944562"/>
          </a:xfrm>
        </p:spPr>
        <p:txBody>
          <a:bodyPr/>
          <a:lstStyle/>
          <a:p>
            <a:pPr eaLnBrk="1" hangingPunct="1"/>
            <a:r>
              <a:rPr lang="ru-RU" b="1" dirty="0">
                <a:solidFill>
                  <a:srgbClr val="0099FF"/>
                </a:solidFill>
              </a:rPr>
              <a:t>   Заморочки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339969" y="1277815"/>
            <a:ext cx="4607169" cy="2614003"/>
          </a:xfrm>
        </p:spPr>
        <p:txBody>
          <a:bodyPr/>
          <a:lstStyle/>
          <a:p>
            <a:pPr eaLnBrk="1" hangingPunct="1"/>
            <a:r>
              <a:rPr lang="ru-RU" b="1" dirty="0"/>
              <a:t>Что мешает студенту техникума, пойманному директором на месте курения, распасться на отдельные молекулы и врассыпную исчезнуть из вида? </a:t>
            </a:r>
            <a:endParaRPr lang="ru-RU" b="1" i="1" dirty="0"/>
          </a:p>
        </p:txBody>
      </p:sp>
      <p:sp>
        <p:nvSpPr>
          <p:cNvPr id="78852" name="Text Box 6"/>
          <p:cNvSpPr txBox="1">
            <a:spLocks noChangeArrowheads="1"/>
          </p:cNvSpPr>
          <p:nvPr/>
        </p:nvSpPr>
        <p:spPr bwMode="auto">
          <a:xfrm>
            <a:off x="4017963" y="356076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8853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  <a:hlinkClick r:id="rId2" action="ppaction://hlinksldjump"/>
              </a:rPr>
              <a:t> </a:t>
            </a: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Управляющая кнопка: справка 6">
            <a:hlinkClick r:id="rId3" action="ppaction://hlinksldjump" highlightClick="1"/>
          </p:cNvPr>
          <p:cNvSpPr/>
          <p:nvPr/>
        </p:nvSpPr>
        <p:spPr>
          <a:xfrm>
            <a:off x="7630101" y="4224425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1266" name="Picture 2" descr="Картинки по запросу ученик  и учител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11970" y="1230923"/>
            <a:ext cx="3062898" cy="43609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Прямоугольник 9"/>
          <p:cNvSpPr>
            <a:spLocks noChangeArrowheads="1"/>
          </p:cNvSpPr>
          <p:nvPr/>
        </p:nvSpPr>
        <p:spPr bwMode="auto">
          <a:xfrm>
            <a:off x="404813" y="1346200"/>
            <a:ext cx="51736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i="1" dirty="0"/>
              <a:t>Взаимное притяжение между молекулами</a:t>
            </a:r>
          </a:p>
        </p:txBody>
      </p:sp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99FF"/>
                </a:solidFill>
              </a:rPr>
              <a:t>  </a:t>
            </a:r>
            <a:r>
              <a:rPr lang="ru-RU" sz="4900" b="1" dirty="0">
                <a:solidFill>
                  <a:srgbClr val="0099FF"/>
                </a:solidFill>
              </a:rPr>
              <a:t>Заморочки</a:t>
            </a:r>
          </a:p>
        </p:txBody>
      </p:sp>
      <p:sp>
        <p:nvSpPr>
          <p:cNvPr id="79876" name="Rectangle 3"/>
          <p:cNvSpPr>
            <a:spLocks noGrp="1" noChangeArrowheads="1"/>
          </p:cNvSpPr>
          <p:nvPr>
            <p:ph idx="1"/>
          </p:nvPr>
        </p:nvSpPr>
        <p:spPr>
          <a:xfrm>
            <a:off x="187325" y="2705100"/>
            <a:ext cx="9144000" cy="18732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dirty="0"/>
              <a:t> 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7502525" y="4675187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7126" y="2731477"/>
            <a:ext cx="4094841" cy="4126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4A607FA-88BB-496B-9C57-1CF8C0FC5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440132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95288"/>
            <a:ext cx="9144000" cy="944562"/>
          </a:xfrm>
        </p:spPr>
        <p:txBody>
          <a:bodyPr/>
          <a:lstStyle/>
          <a:p>
            <a:pPr eaLnBrk="1" hangingPunct="1"/>
            <a:r>
              <a:rPr lang="ru-RU" b="1" dirty="0">
                <a:solidFill>
                  <a:srgbClr val="0099FF"/>
                </a:solidFill>
              </a:rPr>
              <a:t>   Заморочки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283335" y="1339850"/>
            <a:ext cx="7430450" cy="5307135"/>
          </a:xfrm>
        </p:spPr>
        <p:txBody>
          <a:bodyPr rtlCol="0">
            <a:normAutofit fontScale="6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400" b="1" dirty="0"/>
              <a:t>   </a:t>
            </a:r>
            <a:r>
              <a:rPr lang="ru-RU" sz="4400" dirty="0"/>
              <a:t>Дед, взявшись за репку, развивает силу тяги до 600 н., 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400" dirty="0"/>
              <a:t>бабка до 100 н., 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400" dirty="0"/>
              <a:t>внучка до 50 н.,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400" dirty="0"/>
              <a:t> жучка до 30 н., 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400" dirty="0"/>
              <a:t>кошка до 10 н. 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400" dirty="0"/>
              <a:t>и мышка до 2 н. 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400" dirty="0"/>
              <a:t>Чему равна равнодействующая всех этих сил, направленных по одной прямой в одну и ту же сторону? 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400" dirty="0"/>
              <a:t>Справилась бы с репкой эта компания без мышки, если силы, удерживающие репку в земле, равны 791 н.? </a:t>
            </a:r>
          </a:p>
        </p:txBody>
      </p:sp>
      <p:sp>
        <p:nvSpPr>
          <p:cNvPr id="80900" name="Text Box 6"/>
          <p:cNvSpPr txBox="1">
            <a:spLocks noChangeArrowheads="1"/>
          </p:cNvSpPr>
          <p:nvPr/>
        </p:nvSpPr>
        <p:spPr bwMode="auto">
          <a:xfrm>
            <a:off x="4017963" y="356076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7647463" y="4997450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FB460F-5835-47AA-A1E9-C5A7D2892B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850292"/>
            <a:ext cx="2143125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99FF"/>
                </a:solidFill>
              </a:rPr>
              <a:t> </a:t>
            </a:r>
            <a:r>
              <a:rPr lang="ru-RU" sz="4900" b="1" dirty="0">
                <a:solidFill>
                  <a:srgbClr val="0099FF"/>
                </a:solidFill>
              </a:rPr>
              <a:t>Заморочки</a:t>
            </a: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7375525" y="4876800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1926" name="Прямоугольник 12"/>
          <p:cNvSpPr>
            <a:spLocks noChangeArrowheads="1"/>
          </p:cNvSpPr>
          <p:nvPr/>
        </p:nvSpPr>
        <p:spPr bwMode="auto">
          <a:xfrm>
            <a:off x="446088" y="1524000"/>
            <a:ext cx="79708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Ответ:</a:t>
            </a:r>
            <a:r>
              <a:rPr lang="ru-RU" sz="2400" dirty="0"/>
              <a:t> модуль равнодействующей силы, равный сумме модулей сил, </a:t>
            </a:r>
          </a:p>
          <a:p>
            <a:r>
              <a:rPr lang="en-US" sz="2400" dirty="0"/>
              <a:t>F= </a:t>
            </a:r>
            <a:r>
              <a:rPr lang="ru-RU" sz="2400" dirty="0"/>
              <a:t>600 н. + 100 н.  +50 н. + 30 н. + 10 н. +2 н. = 792 н.. </a:t>
            </a:r>
          </a:p>
          <a:p>
            <a:r>
              <a:rPr lang="ru-RU" sz="2400" dirty="0"/>
              <a:t>Без мышки  дело не пойдет. 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A83F54D-A411-4198-93C3-51E34917A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8362" y="3200400"/>
            <a:ext cx="1609725" cy="153352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4C3D6AE-2109-476F-9983-FFFA244025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456" y="3452020"/>
            <a:ext cx="6539173" cy="205501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77963"/>
          </a:xfrm>
        </p:spPr>
        <p:txBody>
          <a:bodyPr/>
          <a:lstStyle/>
          <a:p>
            <a:pPr eaLnBrk="1" hangingPunct="1"/>
            <a:r>
              <a:rPr lang="ru-RU" sz="6000" b="1" dirty="0">
                <a:solidFill>
                  <a:srgbClr val="0066FF"/>
                </a:solidFill>
              </a:rPr>
              <a:t>   Физика   «1»</a:t>
            </a:r>
          </a:p>
        </p:txBody>
      </p:sp>
      <p:sp>
        <p:nvSpPr>
          <p:cNvPr id="9219" name="Rectangle 1"/>
          <p:cNvSpPr>
            <a:spLocks noGrp="1" noChangeArrowheads="1"/>
          </p:cNvSpPr>
          <p:nvPr>
            <p:ph idx="1"/>
          </p:nvPr>
        </p:nvSpPr>
        <p:spPr>
          <a:xfrm>
            <a:off x="0" y="2286000"/>
            <a:ext cx="309563" cy="1384300"/>
          </a:xfrm>
        </p:spPr>
        <p:txBody>
          <a:bodyPr wrap="none" anchor="ctr">
            <a:spAutoFit/>
          </a:bodyPr>
          <a:lstStyle/>
          <a:p>
            <a:pPr marL="0" indent="0" eaLnBrk="1" hangingPunct="1">
              <a:spcBef>
                <a:spcPct val="0"/>
              </a:spcBef>
              <a:buFontTx/>
              <a:buChar char="•"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  <a:p>
            <a:pPr marL="0" indent="0" eaLnBrk="1" hangingPunct="1">
              <a:spcBef>
                <a:spcPct val="0"/>
              </a:spcBef>
              <a:buFontTx/>
              <a:buChar char="•"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  <a:p>
            <a:pPr marL="0" indent="0" eaLnBrk="1" hangingPunct="1">
              <a:spcBef>
                <a:spcPct val="0"/>
              </a:spcBef>
              <a:buFont typeface="Arial" pitchFamily="34" charset="0"/>
              <a:buNone/>
              <a:tabLst>
                <a:tab pos="457200" algn="l"/>
              </a:tabLst>
            </a:pPr>
            <a:endParaRPr lang="ru-RU" sz="2800" dirty="0">
              <a:latin typeface="Arial" pitchFamily="34" charset="0"/>
            </a:endParaRP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4673600" y="3267075"/>
            <a:ext cx="9445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9600" b="1" dirty="0">
              <a:solidFill>
                <a:srgbClr val="660066"/>
              </a:solidFill>
            </a:endParaRPr>
          </a:p>
        </p:txBody>
      </p:sp>
      <p:sp>
        <p:nvSpPr>
          <p:cNvPr id="6" name="Управляющая кнопка: справка 5">
            <a:hlinkClick r:id="rId3" action="ppaction://hlinksldjump" highlightClick="1"/>
          </p:cNvPr>
          <p:cNvSpPr/>
          <p:nvPr/>
        </p:nvSpPr>
        <p:spPr>
          <a:xfrm>
            <a:off x="7802562" y="3373438"/>
            <a:ext cx="1042988" cy="1042987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222" name="Rectangle 11"/>
          <p:cNvSpPr>
            <a:spLocks noChangeArrowheads="1"/>
          </p:cNvSpPr>
          <p:nvPr/>
        </p:nvSpPr>
        <p:spPr bwMode="auto">
          <a:xfrm>
            <a:off x="679450" y="1277938"/>
            <a:ext cx="7796213" cy="212407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предмет легче катить, чем тащить?</a:t>
            </a:r>
            <a:br>
              <a:rPr lang="ru-RU" sz="44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44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223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41450" y="2923953"/>
            <a:ext cx="4500637" cy="3549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60438"/>
            <a:ext cx="8229600" cy="13541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244C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Расположите в хронологическом порядке изобретения следующие предметы:</a:t>
            </a:r>
            <a:b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2947" name="Picture 13" descr="86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27991" y="1928019"/>
            <a:ext cx="2160587" cy="2520950"/>
          </a:xfrm>
          <a:noFill/>
        </p:spPr>
      </p:pic>
      <p:pic>
        <p:nvPicPr>
          <p:cNvPr id="82948" name="Picture 14" descr="dynamit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995613" y="2490787"/>
            <a:ext cx="2447925" cy="1754188"/>
          </a:xfrm>
          <a:noFill/>
        </p:spPr>
      </p:pic>
      <p:sp>
        <p:nvSpPr>
          <p:cNvPr id="1280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1946275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dirty="0"/>
          </a:p>
          <a:p>
            <a:pPr eaLnBrk="1" hangingPunct="1">
              <a:buFontTx/>
              <a:buNone/>
            </a:pPr>
            <a:endParaRPr lang="ru-RU" dirty="0"/>
          </a:p>
          <a:p>
            <a:pPr eaLnBrk="1" hangingPunct="1">
              <a:buFontTx/>
              <a:buNone/>
            </a:pPr>
            <a:endParaRPr lang="ru-RU" dirty="0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4803112" y="4543427"/>
            <a:ext cx="4340888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ртутный термометр</a:t>
            </a:r>
          </a:p>
        </p:txBody>
      </p:sp>
      <p:sp>
        <p:nvSpPr>
          <p:cNvPr id="128005" name="Rectangle 5"/>
          <p:cNvSpPr>
            <a:spLocks noChangeArrowheads="1"/>
          </p:cNvSpPr>
          <p:nvPr/>
        </p:nvSpPr>
        <p:spPr bwMode="auto">
          <a:xfrm>
            <a:off x="2995613" y="4421187"/>
            <a:ext cx="2224087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динамит</a:t>
            </a:r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358775" y="4292601"/>
            <a:ext cx="2809875" cy="93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радиоприёмник</a:t>
            </a:r>
          </a:p>
        </p:txBody>
      </p:sp>
      <p:sp>
        <p:nvSpPr>
          <p:cNvPr id="82954" name="TextBox 11"/>
          <p:cNvSpPr txBox="1">
            <a:spLocks noChangeArrowheads="1"/>
          </p:cNvSpPr>
          <p:nvPr/>
        </p:nvSpPr>
        <p:spPr bwMode="auto">
          <a:xfrm>
            <a:off x="358775" y="393700"/>
            <a:ext cx="8008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99FF"/>
                </a:solidFill>
              </a:rPr>
              <a:t>Лестница  технической  эволюции</a:t>
            </a:r>
            <a:endParaRPr lang="ru-RU" sz="3200" dirty="0"/>
          </a:p>
        </p:txBody>
      </p:sp>
      <p:pic>
        <p:nvPicPr>
          <p:cNvPr id="82955" name="Picture 2" descr="http://newsfromweb.ru/images/news3/345625090.jpg"/>
          <p:cNvPicPr>
            <a:picLocks noChangeAspect="1" noChangeArrowheads="1"/>
          </p:cNvPicPr>
          <p:nvPr/>
        </p:nvPicPr>
        <p:blipFill rotWithShape="1">
          <a:blip r:embed="rId4"/>
          <a:srcRect b="6335"/>
          <a:stretch/>
        </p:blipFill>
        <p:spPr bwMode="auto">
          <a:xfrm>
            <a:off x="536575" y="2538413"/>
            <a:ext cx="2459038" cy="1521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Управляющая кнопка: справка 13">
            <a:hlinkClick r:id="rId5" action="ppaction://hlinksldjump" highlightClick="1"/>
          </p:cNvPr>
          <p:cNvSpPr/>
          <p:nvPr/>
        </p:nvSpPr>
        <p:spPr>
          <a:xfrm>
            <a:off x="7188200" y="5113341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7" descr="86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700213"/>
            <a:ext cx="2160587" cy="2520950"/>
          </a:xfrm>
          <a:noFill/>
        </p:spPr>
      </p:pic>
      <p:pic>
        <p:nvPicPr>
          <p:cNvPr id="83971" name="Picture 8" descr="dynamit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801938" y="2118983"/>
            <a:ext cx="2447925" cy="1754187"/>
          </a:xfrm>
          <a:noFill/>
        </p:spPr>
      </p:pic>
      <p:sp>
        <p:nvSpPr>
          <p:cNvPr id="83979" name="Содержимое 15"/>
          <p:cNvSpPr>
            <a:spLocks noGrp="1"/>
          </p:cNvSpPr>
          <p:nvPr>
            <p:ph sz="quarter" idx="3"/>
          </p:nvPr>
        </p:nvSpPr>
        <p:spPr>
          <a:xfrm>
            <a:off x="3295650" y="5108575"/>
            <a:ext cx="1954213" cy="1017588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1866:  Альфред Нобель</a:t>
            </a:r>
          </a:p>
        </p:txBody>
      </p:sp>
      <p:sp>
        <p:nvSpPr>
          <p:cNvPr id="8397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643188"/>
            <a:ext cx="8229600" cy="1000125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dirty="0"/>
          </a:p>
          <a:p>
            <a:pPr eaLnBrk="1" hangingPunct="1">
              <a:buFontTx/>
              <a:buNone/>
            </a:pPr>
            <a:endParaRPr lang="ru-RU" dirty="0"/>
          </a:p>
          <a:p>
            <a:pPr eaLnBrk="1" hangingPunct="1">
              <a:buFontTx/>
              <a:buNone/>
            </a:pPr>
            <a:endParaRPr lang="ru-RU" dirty="0"/>
          </a:p>
        </p:txBody>
      </p:sp>
      <p:sp>
        <p:nvSpPr>
          <p:cNvPr id="129028" name="Rectangle 4"/>
          <p:cNvSpPr>
            <a:spLocks noChangeArrowheads="1"/>
          </p:cNvSpPr>
          <p:nvPr/>
        </p:nvSpPr>
        <p:spPr bwMode="auto">
          <a:xfrm>
            <a:off x="250825" y="4724400"/>
            <a:ext cx="23034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ртутный термометр</a:t>
            </a:r>
          </a:p>
        </p:txBody>
      </p:sp>
      <p:sp>
        <p:nvSpPr>
          <p:cNvPr id="129029" name="Rectangle 5"/>
          <p:cNvSpPr>
            <a:spLocks noChangeArrowheads="1"/>
          </p:cNvSpPr>
          <p:nvPr/>
        </p:nvSpPr>
        <p:spPr bwMode="auto">
          <a:xfrm>
            <a:off x="3357563" y="4652963"/>
            <a:ext cx="20494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динамит</a:t>
            </a:r>
          </a:p>
        </p:txBody>
      </p:sp>
      <p:sp>
        <p:nvSpPr>
          <p:cNvPr id="129030" name="Rectangle 6"/>
          <p:cNvSpPr>
            <a:spLocks noChangeArrowheads="1"/>
          </p:cNvSpPr>
          <p:nvPr/>
        </p:nvSpPr>
        <p:spPr bwMode="auto">
          <a:xfrm>
            <a:off x="2843213" y="4724400"/>
            <a:ext cx="324008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</a:p>
        </p:txBody>
      </p:sp>
      <p:sp>
        <p:nvSpPr>
          <p:cNvPr id="83977" name="Прямоугольник 9"/>
          <p:cNvSpPr>
            <a:spLocks noChangeArrowheads="1"/>
          </p:cNvSpPr>
          <p:nvPr/>
        </p:nvSpPr>
        <p:spPr bwMode="auto">
          <a:xfrm>
            <a:off x="925513" y="301625"/>
            <a:ext cx="56816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0099FF"/>
                </a:solidFill>
              </a:rPr>
              <a:t>Лестница технической  эволюции</a:t>
            </a:r>
            <a:endParaRPr lang="ru-RU" sz="3600" dirty="0"/>
          </a:p>
        </p:txBody>
      </p:sp>
      <p:sp>
        <p:nvSpPr>
          <p:cNvPr id="83978" name="TextBox 13"/>
          <p:cNvSpPr txBox="1">
            <a:spLocks noChangeArrowheads="1"/>
          </p:cNvSpPr>
          <p:nvPr/>
        </p:nvSpPr>
        <p:spPr bwMode="auto">
          <a:xfrm>
            <a:off x="457200" y="5502275"/>
            <a:ext cx="1435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1714:    Габриель Фаренгейт</a:t>
            </a:r>
          </a:p>
        </p:txBody>
      </p:sp>
      <p:sp>
        <p:nvSpPr>
          <p:cNvPr id="2" name="Прямоугольник 14"/>
          <p:cNvSpPr>
            <a:spLocks noChangeArrowheads="1"/>
          </p:cNvSpPr>
          <p:nvPr/>
        </p:nvSpPr>
        <p:spPr bwMode="auto">
          <a:xfrm>
            <a:off x="2286000" y="569118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83980" name="TextBox 16"/>
          <p:cNvSpPr txBox="1">
            <a:spLocks noChangeArrowheads="1"/>
          </p:cNvSpPr>
          <p:nvPr/>
        </p:nvSpPr>
        <p:spPr bwMode="auto">
          <a:xfrm>
            <a:off x="6684963" y="3894138"/>
            <a:ext cx="504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83981" name="Прямоугольник 17"/>
          <p:cNvSpPr>
            <a:spLocks noChangeArrowheads="1"/>
          </p:cNvSpPr>
          <p:nvPr/>
        </p:nvSpPr>
        <p:spPr bwMode="auto">
          <a:xfrm>
            <a:off x="5249863" y="4660701"/>
            <a:ext cx="160813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1895:  Александр Попов</a:t>
            </a:r>
          </a:p>
        </p:txBody>
      </p:sp>
      <p:sp>
        <p:nvSpPr>
          <p:cNvPr id="76814" name="Прямоугольник 18"/>
          <p:cNvSpPr>
            <a:spLocks noChangeArrowheads="1"/>
          </p:cNvSpPr>
          <p:nvPr/>
        </p:nvSpPr>
        <p:spPr bwMode="auto">
          <a:xfrm>
            <a:off x="5407025" y="4159252"/>
            <a:ext cx="29051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Радиоприёмник</a:t>
            </a:r>
            <a:r>
              <a:rPr lang="ru-RU" dirty="0">
                <a:latin typeface="Arial" charset="0"/>
              </a:rPr>
              <a:t> </a:t>
            </a:r>
          </a:p>
        </p:txBody>
      </p:sp>
      <p:pic>
        <p:nvPicPr>
          <p:cNvPr id="83983" name="Picture 2" descr="http://newsfromweb.ru/images/news3/345625090.jp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/>
          <a:srcRect b="6241"/>
          <a:stretch/>
        </p:blipFill>
        <p:spPr bwMode="auto">
          <a:xfrm>
            <a:off x="5509419" y="2456130"/>
            <a:ext cx="2460625" cy="150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Управляющая кнопка: домой 18">
            <a:hlinkClick r:id="rId6" action="ppaction://hlinksldjump" highlightClick="1"/>
          </p:cNvPr>
          <p:cNvSpPr/>
          <p:nvPr/>
        </p:nvSpPr>
        <p:spPr>
          <a:xfrm>
            <a:off x="7719297" y="4601666"/>
            <a:ext cx="1041400" cy="1041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6EEEDD2-5F6B-4DF8-AE75-8F478419B7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2425" y="638175"/>
            <a:ext cx="1609725" cy="1533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41325" y="1308100"/>
            <a:ext cx="8229600" cy="10255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244C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Расположите в хронологическом порядке изобретения следующие предметы:</a:t>
            </a:r>
            <a:b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4995" name="Picture 10" descr="papyru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47725" y="2671763"/>
            <a:ext cx="1944688" cy="2374900"/>
          </a:xfrm>
          <a:noFill/>
        </p:spPr>
      </p:pic>
      <p:pic>
        <p:nvPicPr>
          <p:cNvPr id="84996" name="Picture 14" descr="img_18457562_1945_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124201" y="2246200"/>
            <a:ext cx="2171700" cy="2520950"/>
          </a:xfrm>
          <a:noFill/>
        </p:spPr>
      </p:pic>
      <p:sp>
        <p:nvSpPr>
          <p:cNvPr id="84997" name="Содержимое 16"/>
          <p:cNvSpPr>
            <a:spLocks noGrp="1"/>
          </p:cNvSpPr>
          <p:nvPr>
            <p:ph sz="quarter" idx="3"/>
          </p:nvPr>
        </p:nvSpPr>
        <p:spPr>
          <a:xfrm>
            <a:off x="3124201" y="5103701"/>
            <a:ext cx="2566987" cy="10446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000" b="1" dirty="0"/>
              <a:t>микроскоп</a:t>
            </a:r>
            <a:r>
              <a:rPr lang="ru-RU" dirty="0"/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14500"/>
            <a:ext cx="8229600" cy="285750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4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4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4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4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4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4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4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4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4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</p:txBody>
      </p:sp>
      <p:sp>
        <p:nvSpPr>
          <p:cNvPr id="48145" name="Rectangle 17"/>
          <p:cNvSpPr>
            <a:spLocks noChangeArrowheads="1"/>
          </p:cNvSpPr>
          <p:nvPr/>
        </p:nvSpPr>
        <p:spPr bwMode="auto">
          <a:xfrm>
            <a:off x="684213" y="4760913"/>
            <a:ext cx="151130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бумага</a:t>
            </a:r>
          </a:p>
        </p:txBody>
      </p:sp>
      <p:sp>
        <p:nvSpPr>
          <p:cNvPr id="48146" name="Rectangle 18"/>
          <p:cNvSpPr>
            <a:spLocks noChangeArrowheads="1"/>
          </p:cNvSpPr>
          <p:nvPr/>
        </p:nvSpPr>
        <p:spPr bwMode="auto">
          <a:xfrm>
            <a:off x="3708400" y="4214813"/>
            <a:ext cx="15113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</a:p>
        </p:txBody>
      </p:sp>
      <p:sp>
        <p:nvSpPr>
          <p:cNvPr id="48147" name="Rectangle 19"/>
          <p:cNvSpPr>
            <a:spLocks noChangeArrowheads="1"/>
          </p:cNvSpPr>
          <p:nvPr/>
        </p:nvSpPr>
        <p:spPr bwMode="auto">
          <a:xfrm>
            <a:off x="6732588" y="4357688"/>
            <a:ext cx="15113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</a:p>
          <a:p>
            <a:pPr>
              <a:defRPr/>
            </a:pPr>
            <a:endParaRPr lang="ru-RU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12963" y="3878263"/>
            <a:ext cx="457200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Arial" charset="0"/>
              </a:rPr>
              <a:t> 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92366" y="4927602"/>
            <a:ext cx="1511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порох</a:t>
            </a:r>
          </a:p>
        </p:txBody>
      </p:sp>
      <p:sp>
        <p:nvSpPr>
          <p:cNvPr id="85004" name="Прямоугольник 15"/>
          <p:cNvSpPr>
            <a:spLocks noChangeArrowheads="1"/>
          </p:cNvSpPr>
          <p:nvPr/>
        </p:nvSpPr>
        <p:spPr bwMode="auto">
          <a:xfrm>
            <a:off x="850900" y="377825"/>
            <a:ext cx="57562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99FF"/>
                </a:solidFill>
              </a:rPr>
              <a:t>Лестница технической  эволюции</a:t>
            </a:r>
            <a:endParaRPr lang="ru-RU" sz="3200" dirty="0"/>
          </a:p>
        </p:txBody>
      </p:sp>
      <p:pic>
        <p:nvPicPr>
          <p:cNvPr id="85005" name="Picture 2" descr="http://s58.radikal.ru/i161/1109/62/e6478c9533c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4812" y="2368551"/>
            <a:ext cx="234315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Управляющая кнопка: справка 14">
            <a:hlinkClick r:id="rId6" action="ppaction://hlinksldjump" highlightClick="1"/>
          </p:cNvPr>
          <p:cNvSpPr/>
          <p:nvPr/>
        </p:nvSpPr>
        <p:spPr>
          <a:xfrm>
            <a:off x="7629525" y="4847431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http://s58.radikal.ru/i161/1109/62/e6478c9533c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4338" y="2260600"/>
            <a:ext cx="2474912" cy="223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244C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6020" name="Picture 10" descr="papyrus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96888" y="2308225"/>
            <a:ext cx="1944687" cy="2374900"/>
          </a:xfrm>
          <a:noFill/>
        </p:spPr>
      </p:pic>
      <p:pic>
        <p:nvPicPr>
          <p:cNvPr id="86021" name="Picture 14" descr="img_18457562_1945_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6130925" y="2611438"/>
            <a:ext cx="1460500" cy="2185987"/>
          </a:xfrm>
          <a:noFill/>
        </p:spPr>
      </p:pic>
      <p:sp>
        <p:nvSpPr>
          <p:cNvPr id="86022" name="Содержимое 16"/>
          <p:cNvSpPr>
            <a:spLocks noGrp="1"/>
          </p:cNvSpPr>
          <p:nvPr>
            <p:ph sz="quarter" idx="3"/>
          </p:nvPr>
        </p:nvSpPr>
        <p:spPr>
          <a:xfrm>
            <a:off x="6067425" y="4862513"/>
            <a:ext cx="2335213" cy="5810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000" b="1" dirty="0"/>
              <a:t>микроскоп</a:t>
            </a:r>
            <a:r>
              <a:rPr lang="ru-RU" dirty="0"/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14500"/>
            <a:ext cx="8229600" cy="285750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5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5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5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5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5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5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5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5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hlinkClick r:id="rId5" action="ppaction://hlinkfile" tooltip="105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</a:t>
            </a:r>
          </a:p>
        </p:txBody>
      </p:sp>
      <p:sp>
        <p:nvSpPr>
          <p:cNvPr id="48145" name="Rectangle 17"/>
          <p:cNvSpPr>
            <a:spLocks noChangeArrowheads="1"/>
          </p:cNvSpPr>
          <p:nvPr/>
        </p:nvSpPr>
        <p:spPr bwMode="auto">
          <a:xfrm>
            <a:off x="684213" y="4664075"/>
            <a:ext cx="1511300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бумага</a:t>
            </a:r>
          </a:p>
        </p:txBody>
      </p:sp>
      <p:sp>
        <p:nvSpPr>
          <p:cNvPr id="48146" name="Rectangle 18"/>
          <p:cNvSpPr>
            <a:spLocks noChangeArrowheads="1"/>
          </p:cNvSpPr>
          <p:nvPr/>
        </p:nvSpPr>
        <p:spPr bwMode="auto">
          <a:xfrm>
            <a:off x="3708400" y="4214813"/>
            <a:ext cx="15113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</a:p>
        </p:txBody>
      </p:sp>
      <p:sp>
        <p:nvSpPr>
          <p:cNvPr id="48147" name="Rectangle 19"/>
          <p:cNvSpPr>
            <a:spLocks noChangeArrowheads="1"/>
          </p:cNvSpPr>
          <p:nvPr/>
        </p:nvSpPr>
        <p:spPr bwMode="auto">
          <a:xfrm>
            <a:off x="3878263" y="4357688"/>
            <a:ext cx="17970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ru-RU" sz="1600" dirty="0">
              <a:solidFill>
                <a:srgbClr val="0D0D0D"/>
              </a:solidFill>
              <a:latin typeface="Arial" charset="0"/>
            </a:endParaRPr>
          </a:p>
          <a:p>
            <a:pPr>
              <a:defRPr/>
            </a:pPr>
            <a:endParaRPr lang="ru-RU" sz="1600" dirty="0">
              <a:solidFill>
                <a:srgbClr val="0D0D0D"/>
              </a:solidFill>
              <a:latin typeface="Arial" charset="0"/>
            </a:endParaRPr>
          </a:p>
          <a:p>
            <a:pPr>
              <a:defRPr/>
            </a:pPr>
            <a:endParaRPr lang="ru-RU" sz="1600" dirty="0">
              <a:solidFill>
                <a:srgbClr val="0D0D0D"/>
              </a:solidFill>
              <a:latin typeface="Arial" charset="0"/>
            </a:endParaRPr>
          </a:p>
          <a:p>
            <a:pPr>
              <a:defRPr/>
            </a:pPr>
            <a:endParaRPr lang="ru-RU" sz="1600" dirty="0">
              <a:solidFill>
                <a:srgbClr val="0D0D0D"/>
              </a:solidFill>
              <a:latin typeface="Arial" charset="0"/>
            </a:endParaRPr>
          </a:p>
          <a:p>
            <a:pPr>
              <a:defRPr/>
            </a:pPr>
            <a:r>
              <a:rPr lang="ru-RU" sz="1600" b="1" dirty="0">
                <a:solidFill>
                  <a:srgbClr val="0D0D0D"/>
                </a:solidFill>
                <a:latin typeface="Arial" charset="0"/>
              </a:rPr>
              <a:t>IX век: Дымный (чёрный)</a:t>
            </a:r>
            <a:r>
              <a:rPr lang="ru-RU" sz="1600" dirty="0">
                <a:solidFill>
                  <a:srgbClr val="0D0D0D"/>
                </a:solidFill>
                <a:latin typeface="Arial" charset="0"/>
              </a:rPr>
              <a:t> </a:t>
            </a:r>
          </a:p>
          <a:p>
            <a:pPr>
              <a:defRPr/>
            </a:pPr>
            <a:r>
              <a:rPr lang="ru-RU" sz="1600" dirty="0">
                <a:solidFill>
                  <a:srgbClr val="0D0D0D"/>
                </a:solidFill>
                <a:latin typeface="Arial" charset="0"/>
              </a:rPr>
              <a:t>                                                                 </a:t>
            </a:r>
            <a:r>
              <a:rPr lang="ru-RU" sz="1600" b="1" dirty="0">
                <a:solidFill>
                  <a:srgbClr val="0D0D0D"/>
                </a:solidFill>
                <a:latin typeface="Arial" charset="0"/>
              </a:rPr>
              <a:t>порох в Китае</a:t>
            </a:r>
          </a:p>
          <a:p>
            <a:pPr>
              <a:defRPr/>
            </a:pPr>
            <a:endParaRPr lang="ru-RU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59475" y="5357813"/>
            <a:ext cx="17113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Arial" charset="0"/>
              </a:rPr>
              <a:t>ок. 1590: Микроскоп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73438" y="4514850"/>
            <a:ext cx="108743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порох</a:t>
            </a:r>
          </a:p>
        </p:txBody>
      </p:sp>
      <p:sp>
        <p:nvSpPr>
          <p:cNvPr id="86029" name="Прямоугольник 14"/>
          <p:cNvSpPr>
            <a:spLocks noChangeArrowheads="1"/>
          </p:cNvSpPr>
          <p:nvPr/>
        </p:nvSpPr>
        <p:spPr bwMode="auto">
          <a:xfrm>
            <a:off x="536575" y="5275263"/>
            <a:ext cx="2727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105: Бумага: Цай Лунь, Китай</a:t>
            </a:r>
          </a:p>
        </p:txBody>
      </p:sp>
      <p:sp>
        <p:nvSpPr>
          <p:cNvPr id="86031" name="TextBox 16"/>
          <p:cNvSpPr txBox="1">
            <a:spLocks noChangeArrowheads="1"/>
          </p:cNvSpPr>
          <p:nvPr/>
        </p:nvSpPr>
        <p:spPr bwMode="auto">
          <a:xfrm flipH="1">
            <a:off x="385763" y="228600"/>
            <a:ext cx="77263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0099FF"/>
                </a:solidFill>
              </a:rPr>
              <a:t>Лестница технической  эволюции</a:t>
            </a:r>
            <a:endParaRPr lang="ru-RU" sz="3600" dirty="0"/>
          </a:p>
        </p:txBody>
      </p:sp>
      <p:sp>
        <p:nvSpPr>
          <p:cNvPr id="22" name="Управляющая кнопка: домой 21">
            <a:hlinkClick r:id="rId6" action="ppaction://hlinksldjump" highlightClick="1"/>
          </p:cNvPr>
          <p:cNvSpPr/>
          <p:nvPr/>
        </p:nvSpPr>
        <p:spPr>
          <a:xfrm>
            <a:off x="7815263" y="5657850"/>
            <a:ext cx="1041400" cy="10429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E10FCE5-7B7C-4E5F-A9D5-AA92909BFD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92913" y="647699"/>
            <a:ext cx="1609725" cy="1533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773113" y="488950"/>
            <a:ext cx="7850187" cy="928688"/>
          </a:xfrm>
        </p:spPr>
        <p:txBody>
          <a:bodyPr/>
          <a:lstStyle/>
          <a:p>
            <a:pPr eaLnBrk="1" hangingPunct="1"/>
            <a:r>
              <a:rPr lang="ru-RU" sz="3600" b="1" dirty="0">
                <a:solidFill>
                  <a:srgbClr val="0099FF"/>
                </a:solidFill>
              </a:rPr>
              <a:t>Лестница  технической  эволюции</a:t>
            </a:r>
          </a:p>
        </p:txBody>
      </p:sp>
      <p:pic>
        <p:nvPicPr>
          <p:cNvPr id="87043" name="Picture 6" descr="http://www.na-do.ru/published/publicdata/NADO/attachments/SC/products_pictures/roseroza-2626_en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7650" y="2492375"/>
            <a:ext cx="2613025" cy="1873250"/>
          </a:xfrm>
          <a:noFill/>
        </p:spPr>
      </p:pic>
      <p:sp>
        <p:nvSpPr>
          <p:cNvPr id="87044" name="Text Box 6"/>
          <p:cNvSpPr txBox="1">
            <a:spLocks noChangeArrowheads="1"/>
          </p:cNvSpPr>
          <p:nvPr/>
        </p:nvSpPr>
        <p:spPr bwMode="auto">
          <a:xfrm>
            <a:off x="4017963" y="3560763"/>
            <a:ext cx="869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87045" name="Text Box 9"/>
          <p:cNvSpPr txBox="1">
            <a:spLocks noChangeArrowheads="1"/>
          </p:cNvSpPr>
          <p:nvPr/>
        </p:nvSpPr>
        <p:spPr bwMode="auto">
          <a:xfrm>
            <a:off x="3616325" y="3522663"/>
            <a:ext cx="17049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600" b="1" dirty="0">
                <a:solidFill>
                  <a:srgbClr val="990099"/>
                </a:solidFill>
                <a:hlinkClick r:id="rId3" action="ppaction://hlinksldjump"/>
              </a:rPr>
              <a:t> </a:t>
            </a:r>
            <a:r>
              <a:rPr lang="ru-RU" sz="96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163" y="1978025"/>
            <a:ext cx="82073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33400" indent="-533400">
              <a:buFont typeface="Wingdings" pitchFamily="2" charset="2"/>
              <a:buNone/>
              <a:defRPr/>
            </a:pPr>
            <a:r>
              <a:rPr lang="ru-RU" altLang="ja-JP" sz="3600" b="1" dirty="0">
                <a:latin typeface="Arial" charset="0"/>
              </a:rPr>
              <a:t> </a:t>
            </a:r>
            <a:endParaRPr lang="ru-RU" sz="3600" b="1" dirty="0">
              <a:latin typeface="Arial" charset="0"/>
            </a:endParaRPr>
          </a:p>
          <a:p>
            <a:pPr>
              <a:defRPr/>
            </a:pPr>
            <a:endParaRPr lang="ru-RU" dirty="0">
              <a:latin typeface="Arial" charset="0"/>
            </a:endParaRPr>
          </a:p>
        </p:txBody>
      </p:sp>
      <p:pic>
        <p:nvPicPr>
          <p:cNvPr id="87047" name="Picture 2" descr="http://v-turyage.ru/uploads/posts/2011-10/1318773830_milo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57787" y="2461418"/>
            <a:ext cx="2411413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57200" y="1544638"/>
            <a:ext cx="64008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244C3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Расположите в хронологическом порядке изобретения следующие предметы:</a:t>
            </a:r>
            <a:endParaRPr lang="ru-RU" dirty="0">
              <a:latin typeface="Arial" charset="0"/>
            </a:endParaRPr>
          </a:p>
        </p:txBody>
      </p:sp>
      <p:pic>
        <p:nvPicPr>
          <p:cNvPr id="87049" name="Picture 10" descr="File:Match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60675" y="2451100"/>
            <a:ext cx="2259013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50" name="Прямоугольник 12"/>
          <p:cNvSpPr>
            <a:spLocks noChangeArrowheads="1"/>
          </p:cNvSpPr>
          <p:nvPr/>
        </p:nvSpPr>
        <p:spPr bwMode="auto">
          <a:xfrm>
            <a:off x="2860676" y="4677568"/>
            <a:ext cx="2971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/>
              <a:t>спички</a:t>
            </a:r>
          </a:p>
        </p:txBody>
      </p:sp>
      <p:sp>
        <p:nvSpPr>
          <p:cNvPr id="87051" name="TextBox 13"/>
          <p:cNvSpPr txBox="1">
            <a:spLocks noChangeArrowheads="1"/>
          </p:cNvSpPr>
          <p:nvPr/>
        </p:nvSpPr>
        <p:spPr bwMode="auto">
          <a:xfrm>
            <a:off x="5289551" y="4578350"/>
            <a:ext cx="18045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/>
              <a:t>мыло</a:t>
            </a:r>
          </a:p>
        </p:txBody>
      </p:sp>
      <p:sp>
        <p:nvSpPr>
          <p:cNvPr id="87052" name="TextBox 14"/>
          <p:cNvSpPr txBox="1">
            <a:spLocks noChangeArrowheads="1"/>
          </p:cNvSpPr>
          <p:nvPr/>
        </p:nvSpPr>
        <p:spPr bwMode="auto">
          <a:xfrm>
            <a:off x="457200" y="4667250"/>
            <a:ext cx="2600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/>
              <a:t>фарфор</a:t>
            </a:r>
          </a:p>
        </p:txBody>
      </p:sp>
      <p:sp>
        <p:nvSpPr>
          <p:cNvPr id="14" name="Управляющая кнопка: справка 13">
            <a:hlinkClick r:id="rId6" action="ppaction://hlinksldjump" highlightClick="1"/>
          </p:cNvPr>
          <p:cNvSpPr/>
          <p:nvPr/>
        </p:nvSpPr>
        <p:spPr>
          <a:xfrm>
            <a:off x="7841116" y="4406900"/>
            <a:ext cx="1041400" cy="10414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31788" y="0"/>
            <a:ext cx="8812212" cy="628650"/>
          </a:xfrm>
        </p:spPr>
        <p:txBody>
          <a:bodyPr/>
          <a:lstStyle/>
          <a:p>
            <a:pPr eaLnBrk="1" hangingPunct="1"/>
            <a:r>
              <a:rPr lang="ru-RU" sz="3200" b="1" dirty="0">
                <a:solidFill>
                  <a:srgbClr val="0099FF"/>
                </a:solidFill>
              </a:rPr>
              <a:t>Лестница технической  эволюции</a:t>
            </a:r>
          </a:p>
        </p:txBody>
      </p:sp>
      <p:sp>
        <p:nvSpPr>
          <p:cNvPr id="88071" name="Rectangle 3"/>
          <p:cNvSpPr>
            <a:spLocks noGrp="1" noChangeArrowheads="1"/>
          </p:cNvSpPr>
          <p:nvPr>
            <p:ph idx="1"/>
          </p:nvPr>
        </p:nvSpPr>
        <p:spPr>
          <a:xfrm flipV="1">
            <a:off x="457200" y="1292225"/>
            <a:ext cx="7467600" cy="307975"/>
          </a:xfrm>
        </p:spPr>
        <p:txBody>
          <a:bodyPr rtlCol="0">
            <a:normAutofit fontScale="32500" lnSpcReduction="20000"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400" dirty="0"/>
              <a:t> </a:t>
            </a:r>
          </a:p>
        </p:txBody>
      </p:sp>
      <p:pic>
        <p:nvPicPr>
          <p:cNvPr id="88068" name="Picture 2" descr="http://v-turyage.ru/uploads/posts/2011-10/1318773830_milo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2" y="2427358"/>
            <a:ext cx="241300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6" descr="http://www.na-do.ru/published/publicdata/NADO/attachments/SC/products_pictures/roseroza-2626_en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79701" y="2367033"/>
            <a:ext cx="2502651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0" name="Picture 10" descr="File:Matches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45113" y="1473200"/>
            <a:ext cx="2257425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5467352" y="3918856"/>
            <a:ext cx="299878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Первые спички сделал в 1805 году французский химик Шансель</a:t>
            </a:r>
          </a:p>
        </p:txBody>
      </p:sp>
      <p:sp>
        <p:nvSpPr>
          <p:cNvPr id="88072" name="TextBox 15"/>
          <p:cNvSpPr txBox="1">
            <a:spLocks noChangeArrowheads="1"/>
          </p:cNvSpPr>
          <p:nvPr/>
        </p:nvSpPr>
        <p:spPr bwMode="auto">
          <a:xfrm>
            <a:off x="5536642" y="3429000"/>
            <a:ext cx="26516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/>
              <a:t>спички</a:t>
            </a:r>
          </a:p>
        </p:txBody>
      </p:sp>
      <p:sp>
        <p:nvSpPr>
          <p:cNvPr id="88073" name="TextBox 16"/>
          <p:cNvSpPr txBox="1">
            <a:spLocks noChangeArrowheads="1"/>
          </p:cNvSpPr>
          <p:nvPr/>
        </p:nvSpPr>
        <p:spPr bwMode="auto">
          <a:xfrm>
            <a:off x="552450" y="4381081"/>
            <a:ext cx="14509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/>
              <a:t>мыло</a:t>
            </a:r>
          </a:p>
        </p:txBody>
      </p:sp>
      <p:sp>
        <p:nvSpPr>
          <p:cNvPr id="88074" name="TextBox 18"/>
          <p:cNvSpPr txBox="1">
            <a:spLocks noChangeArrowheads="1"/>
          </p:cNvSpPr>
          <p:nvPr/>
        </p:nvSpPr>
        <p:spPr bwMode="auto">
          <a:xfrm>
            <a:off x="3125037" y="4381081"/>
            <a:ext cx="25026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/>
              <a:t>фарфор</a:t>
            </a:r>
          </a:p>
        </p:txBody>
      </p:sp>
      <p:sp>
        <p:nvSpPr>
          <p:cNvPr id="88075" name="Rectangle 1"/>
          <p:cNvSpPr>
            <a:spLocks noChangeArrowheads="1"/>
          </p:cNvSpPr>
          <p:nvPr/>
        </p:nvSpPr>
        <p:spPr bwMode="auto">
          <a:xfrm>
            <a:off x="0" y="0"/>
            <a:ext cx="228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200" dirty="0">
                <a:cs typeface="Courier New" pitchFamily="49" charset="0"/>
              </a:rPr>
              <a:t> </a:t>
            </a:r>
            <a:endParaRPr lang="ru-RU" dirty="0"/>
          </a:p>
        </p:txBody>
      </p:sp>
      <p:sp>
        <p:nvSpPr>
          <p:cNvPr id="88076" name="TextBox 20"/>
          <p:cNvSpPr txBox="1">
            <a:spLocks noChangeArrowheads="1"/>
          </p:cNvSpPr>
          <p:nvPr/>
        </p:nvSpPr>
        <p:spPr bwMode="auto">
          <a:xfrm>
            <a:off x="228600" y="4750413"/>
            <a:ext cx="24828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2800 г. до н.. э.: в Вавилоне</a:t>
            </a:r>
          </a:p>
          <a:p>
            <a:endParaRPr lang="ru-RU" dirty="0"/>
          </a:p>
        </p:txBody>
      </p:sp>
      <p:sp>
        <p:nvSpPr>
          <p:cNvPr id="88077" name="Rectangle 2"/>
          <p:cNvSpPr>
            <a:spLocks noChangeArrowheads="1"/>
          </p:cNvSpPr>
          <p:nvPr/>
        </p:nvSpPr>
        <p:spPr bwMode="auto">
          <a:xfrm>
            <a:off x="0" y="0"/>
            <a:ext cx="228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200" dirty="0">
                <a:cs typeface="Courier New" pitchFamily="49" charset="0"/>
              </a:rPr>
              <a:t> </a:t>
            </a:r>
            <a:endParaRPr lang="ru-RU" dirty="0"/>
          </a:p>
        </p:txBody>
      </p:sp>
      <p:sp>
        <p:nvSpPr>
          <p:cNvPr id="88078" name="Rectangle 6"/>
          <p:cNvSpPr>
            <a:spLocks noChangeArrowheads="1"/>
          </p:cNvSpPr>
          <p:nvPr/>
        </p:nvSpPr>
        <p:spPr bwMode="auto">
          <a:xfrm>
            <a:off x="6211888" y="276225"/>
            <a:ext cx="29321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200" dirty="0">
                <a:cs typeface="Courier New" pitchFamily="49" charset="0"/>
              </a:rPr>
              <a:t> </a:t>
            </a:r>
            <a:endParaRPr lang="ru-RU" dirty="0"/>
          </a:p>
        </p:txBody>
      </p:sp>
      <p:sp>
        <p:nvSpPr>
          <p:cNvPr id="88079" name="TextBox 28"/>
          <p:cNvSpPr txBox="1">
            <a:spLocks noChangeArrowheads="1"/>
          </p:cNvSpPr>
          <p:nvPr/>
        </p:nvSpPr>
        <p:spPr bwMode="auto">
          <a:xfrm>
            <a:off x="2840037" y="4750413"/>
            <a:ext cx="25050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VI век-VIII век: в Китае</a:t>
            </a:r>
          </a:p>
        </p:txBody>
      </p:sp>
      <p:sp>
        <p:nvSpPr>
          <p:cNvPr id="20" name="Управляющая кнопка: домой 19">
            <a:hlinkClick r:id="rId6" action="ppaction://hlinksldjump" highlightClick="1"/>
          </p:cNvPr>
          <p:cNvSpPr/>
          <p:nvPr/>
        </p:nvSpPr>
        <p:spPr>
          <a:xfrm>
            <a:off x="7157244" y="5044281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029EB46-83A7-4D3F-B719-D362096715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300" y="539750"/>
            <a:ext cx="1609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ъект 1">
            <a:extLst>
              <a:ext uri="{FF2B5EF4-FFF2-40B4-BE49-F238E27FC236}">
                <a16:creationId xmlns:a16="http://schemas.microsoft.com/office/drawing/2014/main" id="{8E596B26-D735-4E9C-8943-FD6571A5E36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62063" y="825500"/>
            <a:ext cx="6967537" cy="332898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5400" b="1">
                <a:solidFill>
                  <a:srgbClr val="FF0000"/>
                </a:solidFill>
              </a:rPr>
              <a:t>Подсчитаем баллы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5400" b="1">
                <a:solidFill>
                  <a:srgbClr val="FF0000"/>
                </a:solidFill>
              </a:rPr>
              <a:t>Кто же  победитель ?</a:t>
            </a:r>
          </a:p>
        </p:txBody>
      </p:sp>
      <p:pic>
        <p:nvPicPr>
          <p:cNvPr id="69635" name="Рисунок 2">
            <a:extLst>
              <a:ext uri="{FF2B5EF4-FFF2-40B4-BE49-F238E27FC236}">
                <a16:creationId xmlns:a16="http://schemas.microsoft.com/office/drawing/2014/main" id="{6CD7615E-0027-41C6-A82D-3DA26D061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5" y="2773363"/>
            <a:ext cx="2609850" cy="370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4" descr="C:\Users\Пользователь\Pictures\1224786851starshine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013325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Спасибо всем за игру !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0"/>
            <a:ext cx="7288213" cy="4430713"/>
          </a:xfrm>
        </p:spPr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Самое непостижимое в мире то, что он постижим.</a:t>
            </a:r>
          </a:p>
          <a:p>
            <a:pPr algn="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Альберт Эйнштейн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dirty="0">
                <a:solidFill>
                  <a:srgbClr val="0066FF"/>
                </a:solidFill>
              </a:rPr>
              <a:t>Физика «1»</a:t>
            </a:r>
            <a:endParaRPr lang="ru-RU" dirty="0"/>
          </a:p>
        </p:txBody>
      </p:sp>
      <p:sp>
        <p:nvSpPr>
          <p:cNvPr id="10247" name="Text Box 9"/>
          <p:cNvSpPr txBox="1">
            <a:spLocks noChangeArrowheads="1"/>
          </p:cNvSpPr>
          <p:nvPr/>
        </p:nvSpPr>
        <p:spPr bwMode="auto">
          <a:xfrm>
            <a:off x="6995176" y="914817"/>
            <a:ext cx="823119" cy="1446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8800" b="1" dirty="0">
              <a:solidFill>
                <a:srgbClr val="660066"/>
              </a:soli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974797" y="3253790"/>
            <a:ext cx="1041400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245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</a:pPr>
            <a:r>
              <a:rPr lang="ru-RU" sz="3600" b="1" dirty="0"/>
              <a:t>Ответ</a:t>
            </a:r>
            <a:r>
              <a:rPr lang="ru-RU" sz="3600" dirty="0"/>
              <a:t> : так как сила трения </a:t>
            </a:r>
          </a:p>
          <a:p>
            <a:pPr>
              <a:buFont typeface="Arial" pitchFamily="34" charset="0"/>
              <a:buNone/>
            </a:pPr>
            <a:r>
              <a:rPr lang="ru-RU" sz="3600" dirty="0"/>
              <a:t>качения меньше силы</a:t>
            </a:r>
          </a:p>
          <a:p>
            <a:pPr>
              <a:buFont typeface="Arial" pitchFamily="34" charset="0"/>
              <a:buNone/>
            </a:pPr>
            <a:r>
              <a:rPr lang="ru-RU" sz="3600" dirty="0"/>
              <a:t> трения скольжения.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B0BEBEB-51A7-4E57-AF8C-7FC88B3E43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9087" y="914817"/>
            <a:ext cx="1666875" cy="15525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3062</TotalTime>
  <Words>2215</Words>
  <Application>Microsoft Office PowerPoint</Application>
  <PresentationFormat>Экран (4:3)</PresentationFormat>
  <Paragraphs>458</Paragraphs>
  <Slides>87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87</vt:i4>
      </vt:variant>
    </vt:vector>
  </HeadingPairs>
  <TitlesOfParts>
    <vt:vector size="95" baseType="lpstr">
      <vt:lpstr>Arial</vt:lpstr>
      <vt:lpstr>Arial Black</vt:lpstr>
      <vt:lpstr>Calibri</vt:lpstr>
      <vt:lpstr>Garamond</vt:lpstr>
      <vt:lpstr>Impact</vt:lpstr>
      <vt:lpstr>Times New Roman</vt:lpstr>
      <vt:lpstr>Wingdings</vt:lpstr>
      <vt:lpstr>Тема Office</vt:lpstr>
      <vt:lpstr>Презентация PowerPoint</vt:lpstr>
      <vt:lpstr>Презентация PowerPoint</vt:lpstr>
      <vt:lpstr>Первый тур  « Наука  из  наук»  Правила игры:</vt:lpstr>
      <vt:lpstr>Презентация PowerPoint</vt:lpstr>
      <vt:lpstr>Второй тур   «Своя  игра»  Правила игры:</vt:lpstr>
      <vt:lpstr>II тур « Своя  игра»</vt:lpstr>
      <vt:lpstr>III тур</vt:lpstr>
      <vt:lpstr>   Физика   «1»</vt:lpstr>
      <vt:lpstr>Физика «1»</vt:lpstr>
      <vt:lpstr>   Физика «2»</vt:lpstr>
      <vt:lpstr>Физика «2»</vt:lpstr>
      <vt:lpstr>   Физика «3»</vt:lpstr>
      <vt:lpstr>Физика «3»</vt:lpstr>
      <vt:lpstr>   Физика «4»</vt:lpstr>
      <vt:lpstr>  Физика  на «4»</vt:lpstr>
      <vt:lpstr>   Физика «5»</vt:lpstr>
      <vt:lpstr>Физика на «5»</vt:lpstr>
      <vt:lpstr>   Биология  «1»</vt:lpstr>
      <vt:lpstr>Биология   «1»</vt:lpstr>
      <vt:lpstr>   Биология  «2»</vt:lpstr>
      <vt:lpstr>Биология   «2»</vt:lpstr>
      <vt:lpstr>    Биология   «3»</vt:lpstr>
      <vt:lpstr>Биология   «3»</vt:lpstr>
      <vt:lpstr>   Биология   «4»</vt:lpstr>
      <vt:lpstr>Биология   «4»</vt:lpstr>
      <vt:lpstr>   Биология на «5»</vt:lpstr>
      <vt:lpstr>Биология на «5»</vt:lpstr>
      <vt:lpstr>Химия   «1»</vt:lpstr>
      <vt:lpstr>Химия   «1»</vt:lpstr>
      <vt:lpstr>Химия   «2»</vt:lpstr>
      <vt:lpstr>Химия   «2»</vt:lpstr>
      <vt:lpstr>   Химия   «3»</vt:lpstr>
      <vt:lpstr>Химия   «3»</vt:lpstr>
      <vt:lpstr>Химия   «4»</vt:lpstr>
      <vt:lpstr>Химия   «4»</vt:lpstr>
      <vt:lpstr>Химия   «5»</vt:lpstr>
      <vt:lpstr>Химия  «5»</vt:lpstr>
      <vt:lpstr> Великие имена</vt:lpstr>
      <vt:lpstr> Великие имена</vt:lpstr>
      <vt:lpstr> Великие имена</vt:lpstr>
      <vt:lpstr> Великие имена</vt:lpstr>
      <vt:lpstr> Великие имена</vt:lpstr>
      <vt:lpstr> Великие имена</vt:lpstr>
      <vt:lpstr>  История открытий</vt:lpstr>
      <vt:lpstr>История открытий</vt:lpstr>
      <vt:lpstr>  История открытий</vt:lpstr>
      <vt:lpstr>История открытий</vt:lpstr>
      <vt:lpstr>История открытий</vt:lpstr>
      <vt:lpstr>История открытий</vt:lpstr>
      <vt:lpstr>Увлечения    учёных </vt:lpstr>
      <vt:lpstr>Увлечения    учёных </vt:lpstr>
      <vt:lpstr>Увлечения    учёных </vt:lpstr>
      <vt:lpstr>Увлечения    учёных </vt:lpstr>
      <vt:lpstr>Увлечения    учёных </vt:lpstr>
      <vt:lpstr>Увлечения    учёных </vt:lpstr>
      <vt:lpstr>Мир животных и физика </vt:lpstr>
      <vt:lpstr>Мир животных и физика </vt:lpstr>
      <vt:lpstr>Мир животных и физика </vt:lpstr>
      <vt:lpstr>Мир животных и физика </vt:lpstr>
      <vt:lpstr>Мир животных и физика </vt:lpstr>
      <vt:lpstr>Мир животных и физика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Загадки</vt:lpstr>
      <vt:lpstr>   Загадки</vt:lpstr>
      <vt:lpstr>Загадки</vt:lpstr>
      <vt:lpstr>Загадки</vt:lpstr>
      <vt:lpstr>Загадки</vt:lpstr>
      <vt:lpstr>Загадки</vt:lpstr>
      <vt:lpstr> Заморочки</vt:lpstr>
      <vt:lpstr>  Заморочки</vt:lpstr>
      <vt:lpstr>   Заморочки</vt:lpstr>
      <vt:lpstr>  Заморочки</vt:lpstr>
      <vt:lpstr>   Заморочки</vt:lpstr>
      <vt:lpstr> Заморочки</vt:lpstr>
      <vt:lpstr>Расположите в хронологическом порядке изобретения следующие предметы: </vt:lpstr>
      <vt:lpstr>Презентация PowerPoint</vt:lpstr>
      <vt:lpstr>Расположите в хронологическом порядке изобретения следующие предметы: </vt:lpstr>
      <vt:lpstr>  </vt:lpstr>
      <vt:lpstr>Лестница  технической  эволюции</vt:lpstr>
      <vt:lpstr>Лестница технической  эволюции</vt:lpstr>
      <vt:lpstr>Презентация PowerPoint</vt:lpstr>
      <vt:lpstr>Спасибо всем за игру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Марчукова О.Ю.</dc:creator>
  <cp:lastModifiedBy>Оксана Марчукова</cp:lastModifiedBy>
  <cp:revision>326</cp:revision>
  <cp:lastPrinted>1601-01-01T00:00:00Z</cp:lastPrinted>
  <dcterms:created xsi:type="dcterms:W3CDTF">1601-01-01T00:00:00Z</dcterms:created>
  <dcterms:modified xsi:type="dcterms:W3CDTF">2023-06-11T12:25:39Z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