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99" r:id="rId17"/>
    <p:sldId id="318" r:id="rId18"/>
    <p:sldId id="271" r:id="rId19"/>
    <p:sldId id="272" r:id="rId20"/>
    <p:sldId id="273" r:id="rId21"/>
    <p:sldId id="300" r:id="rId22"/>
    <p:sldId id="274" r:id="rId23"/>
    <p:sldId id="275" r:id="rId24"/>
    <p:sldId id="276" r:id="rId25"/>
    <p:sldId id="277" r:id="rId26"/>
    <p:sldId id="278" r:id="rId27"/>
    <p:sldId id="295" r:id="rId28"/>
    <p:sldId id="296" r:id="rId29"/>
    <p:sldId id="280" r:id="rId30"/>
    <p:sldId id="279" r:id="rId31"/>
    <p:sldId id="281" r:id="rId32"/>
    <p:sldId id="297" r:id="rId33"/>
    <p:sldId id="282" r:id="rId34"/>
    <p:sldId id="283" r:id="rId35"/>
    <p:sldId id="284" r:id="rId36"/>
    <p:sldId id="285" r:id="rId37"/>
    <p:sldId id="286" r:id="rId38"/>
    <p:sldId id="287" r:id="rId39"/>
    <p:sldId id="288" r:id="rId40"/>
    <p:sldId id="290" r:id="rId41"/>
    <p:sldId id="291" r:id="rId42"/>
    <p:sldId id="289" r:id="rId43"/>
    <p:sldId id="292" r:id="rId44"/>
    <p:sldId id="298" r:id="rId45"/>
    <p:sldId id="294" r:id="rId46"/>
    <p:sldId id="293"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5/26/2022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5/26/2022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5/26/2022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5/26/2022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ru.wikipedia.org/wiki/%D0%A1%D0%B2%D0%B5%D1%82%D0%BE%D0%B2%D0%BE%D0%B9_%D0%B3%D0%BE%D0%B4" TargetMode="Externa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vokrugsveta.ru/img/bx/iblock/d68/d68d9aabee0cd831d17194a0cb113ad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838200" y="1143000"/>
            <a:ext cx="7543800" cy="1066800"/>
          </a:xfrm>
          <a:solidFill>
            <a:srgbClr val="FFFF00"/>
          </a:solidFill>
        </p:spPr>
        <p:txBody>
          <a:bodyPr>
            <a:normAutofit fontScale="90000"/>
          </a:bodyPr>
          <a:lstStyle/>
          <a:p>
            <a:r>
              <a:rPr lang="ru-RU" b="1" dirty="0" smtClean="0">
                <a:solidFill>
                  <a:srgbClr val="C00000"/>
                </a:solidFill>
              </a:rPr>
              <a:t>Тема: «</a:t>
            </a:r>
            <a:r>
              <a:rPr lang="ru-RU" b="1" u="sng" dirty="0" smtClean="0">
                <a:solidFill>
                  <a:srgbClr val="C00000"/>
                </a:solidFill>
              </a:rPr>
              <a:t>Галактика Млечный Путь. Туманности</a:t>
            </a:r>
            <a:r>
              <a:rPr lang="ru-RU" b="1" dirty="0" smtClean="0">
                <a:solidFill>
                  <a:srgbClr val="C00000"/>
                </a:solidFill>
              </a:rPr>
              <a:t>».</a:t>
            </a:r>
            <a:endParaRPr lang="ru-RU" b="1"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descr="https://in-space.ru/wp-content/uploads/2017/03/tsefeida.gif"/>
          <p:cNvPicPr>
            <a:picLocks noChangeAspect="1" noChangeArrowheads="1" noCrop="1"/>
          </p:cNvPicPr>
          <p:nvPr/>
        </p:nvPicPr>
        <p:blipFill>
          <a:blip r:embed="rId2" cstate="print"/>
          <a:srcRect/>
          <a:stretch>
            <a:fillRect/>
          </a:stretch>
        </p:blipFill>
        <p:spPr bwMode="auto">
          <a:xfrm>
            <a:off x="0" y="2514600"/>
            <a:ext cx="9144000" cy="4343400"/>
          </a:xfrm>
          <a:prstGeom prst="rect">
            <a:avLst/>
          </a:prstGeom>
          <a:noFill/>
        </p:spPr>
      </p:pic>
      <p:sp>
        <p:nvSpPr>
          <p:cNvPr id="22529" name="Rectangle 1"/>
          <p:cNvSpPr>
            <a:spLocks noChangeArrowheads="1"/>
          </p:cNvSpPr>
          <p:nvPr/>
        </p:nvSpPr>
        <p:spPr bwMode="auto">
          <a:xfrm>
            <a:off x="0" y="0"/>
            <a:ext cx="9144000" cy="646331"/>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1923 году </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туманности Андромеды были обнаружены несколько ярких цефеид. </a:t>
            </a:r>
          </a:p>
        </p:txBody>
      </p:sp>
      <p:sp>
        <p:nvSpPr>
          <p:cNvPr id="3" name="Прямоугольник 2"/>
          <p:cNvSpPr/>
          <p:nvPr/>
        </p:nvSpPr>
        <p:spPr>
          <a:xfrm>
            <a:off x="0" y="685800"/>
            <a:ext cx="9144000" cy="707886"/>
          </a:xfrm>
          <a:prstGeom prst="rect">
            <a:avLst/>
          </a:prstGeom>
          <a:solidFill>
            <a:srgbClr val="FFFF00"/>
          </a:solidFill>
        </p:spPr>
        <p:txBody>
          <a:bodyPr wrap="square">
            <a:spAutoFit/>
          </a:bodyPr>
          <a:lstStyle/>
          <a:p>
            <a:pPr lvl="0" indent="449263" fontAlgn="base">
              <a:spcBef>
                <a:spcPct val="0"/>
              </a:spcBef>
              <a:spcAft>
                <a:spcPct val="0"/>
              </a:spcAft>
            </a:pPr>
            <a:r>
              <a:rPr lang="ru-RU" sz="2000" b="1" dirty="0" smtClean="0">
                <a:solidFill>
                  <a:srgbClr val="C00000"/>
                </a:solidFill>
                <a:latin typeface="Arial" pitchFamily="34" charset="0"/>
                <a:ea typeface="Times New Roman" pitchFamily="18" charset="0"/>
                <a:cs typeface="Arial" pitchFamily="34" charset="0"/>
              </a:rPr>
              <a:t>Цефеиды</a:t>
            </a:r>
            <a:r>
              <a:rPr lang="ru-RU" sz="2000" b="1" dirty="0" smtClean="0">
                <a:solidFill>
                  <a:srgbClr val="000000"/>
                </a:solidFill>
                <a:latin typeface="Arial" pitchFamily="34" charset="0"/>
                <a:ea typeface="Times New Roman" pitchFamily="18" charset="0"/>
                <a:cs typeface="Arial" pitchFamily="34" charset="0"/>
              </a:rPr>
              <a:t> — это обширный класс ярких пульсирующих переменных звёзд-сверхгигантов и гигантов классов F и G.</a:t>
            </a:r>
          </a:p>
        </p:txBody>
      </p:sp>
      <p:sp>
        <p:nvSpPr>
          <p:cNvPr id="4" name="Прямоугольник 3"/>
          <p:cNvSpPr/>
          <p:nvPr/>
        </p:nvSpPr>
        <p:spPr>
          <a:xfrm>
            <a:off x="0" y="1371600"/>
            <a:ext cx="9144000" cy="1200329"/>
          </a:xfrm>
          <a:prstGeom prst="rect">
            <a:avLst/>
          </a:prstGeom>
          <a:solidFill>
            <a:schemeClr val="accent1">
              <a:lumMod val="20000"/>
              <a:lumOff val="80000"/>
            </a:schemeClr>
          </a:solidFill>
        </p:spPr>
        <p:txBody>
          <a:bodyPr wrap="square">
            <a:spAutoFit/>
          </a:bodyPr>
          <a:lstStyle/>
          <a:p>
            <a:pPr lvl="0" indent="449263" fontAlgn="base">
              <a:spcBef>
                <a:spcPct val="0"/>
              </a:spcBef>
              <a:spcAft>
                <a:spcPct val="0"/>
              </a:spcAft>
            </a:pPr>
            <a:r>
              <a:rPr lang="ru-RU" dirty="0" smtClean="0">
                <a:solidFill>
                  <a:srgbClr val="000000"/>
                </a:solidFill>
                <a:latin typeface="Arial" pitchFamily="34" charset="0"/>
                <a:ea typeface="Times New Roman" pitchFamily="18" charset="0"/>
                <a:cs typeface="Arial" pitchFamily="34" charset="0"/>
              </a:rPr>
              <a:t>Они являются своеобразными «маяками» Вселенной», так как по известному из наблюдений периоду пульсации можно определить их абсолютную звёздную величину. Сравнив абсолютную звёздную величину цефеида с его видимой звёздной величиной, можно определить и расстояние до него.</a:t>
            </a:r>
            <a:endParaRPr lang="ru-RU" dirty="0" smtClean="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295400"/>
            <a:ext cx="9144000" cy="5562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9698" name="Picture 2" descr="https://cs13.pikabu.ru/post_img/2020/02/24/6/1582536202118033418.jpg"/>
          <p:cNvPicPr>
            <a:picLocks noChangeAspect="1" noChangeArrowheads="1"/>
          </p:cNvPicPr>
          <p:nvPr/>
        </p:nvPicPr>
        <p:blipFill>
          <a:blip r:embed="rId2" cstate="print"/>
          <a:srcRect/>
          <a:stretch>
            <a:fillRect/>
          </a:stretch>
        </p:blipFill>
        <p:spPr bwMode="auto">
          <a:xfrm>
            <a:off x="1905000" y="457200"/>
            <a:ext cx="5638800" cy="8135984"/>
          </a:xfrm>
          <a:prstGeom prst="rect">
            <a:avLst/>
          </a:prstGeom>
          <a:noFill/>
        </p:spPr>
      </p:pic>
      <p:sp>
        <p:nvSpPr>
          <p:cNvPr id="23553" name="Rectangle 1"/>
          <p:cNvSpPr>
            <a:spLocks noChangeArrowheads="1"/>
          </p:cNvSpPr>
          <p:nvPr/>
        </p:nvSpPr>
        <p:spPr bwMode="auto">
          <a:xfrm>
            <a:off x="0" y="62180"/>
            <a:ext cx="9144000" cy="132343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 вот, оказалось, что туманность Андромеды располагается от нас на расстоянии немногим более двух миллионов световых лет. Это дало учёным основание предполагать, что это не просто туманность, а другая звёздная система, подобная нашей.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905000"/>
            <a:ext cx="9144000" cy="4953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577"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Дальнейшее изучение известных туманностей показало, что все они также являются гигантскими удалёнными системами, в которых находятся миллионы и миллиарды звёзд. Такие гигантские гравитационно-связанные системы звёзд и межзвёздного вещества, расположенные вне нашей Галактики, стали называть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галактиками.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Их сравнение с нашей звёздной системой позволило выявить многие черты её строения.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1-galaktika-mlechnyj-put-dvizhenie-zvyozd-v-galaktike.files/image003.jpg"/>
          <p:cNvPicPr/>
          <p:nvPr/>
        </p:nvPicPr>
        <p:blipFill>
          <a:blip r:embed="rId2" cstate="print"/>
          <a:srcRect/>
          <a:stretch>
            <a:fillRect/>
          </a:stretch>
        </p:blipFill>
        <p:spPr bwMode="auto">
          <a:xfrm>
            <a:off x="2057400" y="1981200"/>
            <a:ext cx="5562600" cy="48768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29669"/>
            <a:ext cx="9144000" cy="1015663"/>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Галактика Млечный путь </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гигантская звездная система. Ее диаметр около 30 </a:t>
            </a:r>
            <a:r>
              <a:rPr kumimoji="0" lang="ru-RU" sz="2000" b="1"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кпк</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(30 000 </a:t>
            </a:r>
            <a:r>
              <a:rPr kumimoji="0" lang="ru-RU" sz="2000" b="1"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пк</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а общая масса видимой материи около 10</a:t>
            </a:r>
            <a:r>
              <a:rPr kumimoji="0" lang="ru-RU" sz="2000" b="1" i="0" u="none" strike="noStrike" cap="none" normalizeH="0" baseline="30000" dirty="0" smtClean="0">
                <a:ln>
                  <a:noFill/>
                </a:ln>
                <a:solidFill>
                  <a:srgbClr val="181818"/>
                </a:solidFill>
                <a:effectLst/>
                <a:latin typeface="Arial" pitchFamily="34" charset="0"/>
                <a:ea typeface="Times New Roman" pitchFamily="18" charset="0"/>
                <a:cs typeface="Arial" pitchFamily="34" charset="0"/>
              </a:rPr>
              <a:t>41</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кг, или 10</a:t>
            </a:r>
            <a:r>
              <a:rPr kumimoji="0" lang="ru-RU" sz="2000" b="1" i="0" u="none" strike="noStrike" cap="none" normalizeH="0" baseline="30000" dirty="0" smtClean="0">
                <a:ln>
                  <a:noFill/>
                </a:ln>
                <a:solidFill>
                  <a:srgbClr val="181818"/>
                </a:solidFill>
                <a:effectLst/>
                <a:latin typeface="Arial" pitchFamily="34" charset="0"/>
                <a:ea typeface="Times New Roman" pitchFamily="18" charset="0"/>
                <a:cs typeface="Arial" pitchFamily="34" charset="0"/>
              </a:rPr>
              <a:t>11</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масс Солнца.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3" name="Picture 3" descr="https://avatars.mds.yandex.net/get-zen_doc/1909059/pub_5d17a2b6380a4300ac0712ec_5d17a3499865f000acee48c9/scale_1200"/>
          <p:cNvPicPr>
            <a:picLocks noChangeAspect="1" noChangeArrowheads="1"/>
          </p:cNvPicPr>
          <p:nvPr/>
        </p:nvPicPr>
        <p:blipFill>
          <a:blip r:embed="rId2" cstate="print"/>
          <a:srcRect/>
          <a:stretch>
            <a:fillRect/>
          </a:stretch>
        </p:blipFill>
        <p:spPr bwMode="auto">
          <a:xfrm>
            <a:off x="0" y="1066800"/>
            <a:ext cx="9144000" cy="57912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infuture.ru/images/1a2i5luyqv7k0cqgvnq5defc0.jpg"/>
          <p:cNvPicPr>
            <a:picLocks noChangeAspect="1" noChangeArrowheads="1"/>
          </p:cNvPicPr>
          <p:nvPr/>
        </p:nvPicPr>
        <p:blipFill>
          <a:blip r:embed="rId2" cstate="print"/>
          <a:srcRect/>
          <a:stretch>
            <a:fillRect/>
          </a:stretch>
        </p:blipFill>
        <p:spPr bwMode="auto">
          <a:xfrm>
            <a:off x="0" y="990600"/>
            <a:ext cx="9211734" cy="5867401"/>
          </a:xfrm>
          <a:prstGeom prst="rect">
            <a:avLst/>
          </a:prstGeom>
          <a:noFill/>
        </p:spPr>
      </p:pic>
      <p:sp>
        <p:nvSpPr>
          <p:cNvPr id="2" name="Заголовок 1"/>
          <p:cNvSpPr>
            <a:spLocks noGrp="1"/>
          </p:cNvSpPr>
          <p:nvPr>
            <p:ph type="title"/>
          </p:nvPr>
        </p:nvSpPr>
        <p:spPr>
          <a:xfrm>
            <a:off x="0" y="0"/>
            <a:ext cx="9144000" cy="1143000"/>
          </a:xfrm>
          <a:solidFill>
            <a:srgbClr val="FFFF00"/>
          </a:solidFill>
        </p:spPr>
        <p:txBody>
          <a:bodyPr/>
          <a:lstStyle/>
          <a:p>
            <a:r>
              <a:rPr lang="ru-RU" b="1" dirty="0" smtClean="0">
                <a:solidFill>
                  <a:srgbClr val="C00000"/>
                </a:solidFill>
              </a:rPr>
              <a:t>Строение Галактики</a:t>
            </a:r>
            <a:endParaRPr lang="ru-RU" b="1" dirty="0">
              <a:solidFill>
                <a:srgbClr val="C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0"/>
            <a:ext cx="9144000" cy="255454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Согласно современным представлениям, наша Галактика имеет форму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плоского линзообразного диска.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Его диаметр составляет около 30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кпк</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толщина — около 4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кпк</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Звёздный диск Галактики имеет структуру в виде спиральных ветвей —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рукавов</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 середине диска есть заметное утолщение —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балдж</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(от английского слова «вздутие»). В центральной части Галактики располагается её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ядро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скрытое от нас плотными газопылевыми облаками и звёздами.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1-galaktika-mlechnyj-put-dvizhenie-zvyozd-v-galaktike.files/image004.jpg"/>
          <p:cNvPicPr/>
          <p:nvPr/>
        </p:nvPicPr>
        <p:blipFill>
          <a:blip r:embed="rId2" cstate="print"/>
          <a:srcRect/>
          <a:stretch>
            <a:fillRect/>
          </a:stretch>
        </p:blipFill>
        <p:spPr bwMode="auto">
          <a:xfrm>
            <a:off x="0" y="2438400"/>
            <a:ext cx="9144000" cy="4419600"/>
          </a:xfrm>
          <a:prstGeom prst="rect">
            <a:avLst/>
          </a:prstGeom>
          <a:noFill/>
          <a:ln w="9525">
            <a:noFill/>
            <a:miter lim="800000"/>
            <a:headEnd/>
            <a:tailEnd/>
          </a:ln>
        </p:spPr>
      </p:pic>
      <p:sp>
        <p:nvSpPr>
          <p:cNvPr id="4" name="Прямоугольник 3"/>
          <p:cNvSpPr/>
          <p:nvPr/>
        </p:nvSpPr>
        <p:spPr>
          <a:xfrm>
            <a:off x="0" y="6488668"/>
            <a:ext cx="9144000" cy="369332"/>
          </a:xfrm>
          <a:prstGeom prst="rect">
            <a:avLst/>
          </a:prstGeom>
          <a:solidFill>
            <a:srgbClr val="FFFF00"/>
          </a:solidFill>
        </p:spPr>
        <p:txBody>
          <a:bodyPr wrap="square">
            <a:spAutoFit/>
          </a:bodyPr>
          <a:lstStyle/>
          <a:p>
            <a:r>
              <a:rPr lang="ru-RU" b="1" dirty="0" smtClean="0"/>
              <a:t>1 </a:t>
            </a:r>
            <a:r>
              <a:rPr lang="ru-RU" b="1" dirty="0" err="1" smtClean="0"/>
              <a:t>пк</a:t>
            </a:r>
            <a:r>
              <a:rPr lang="ru-RU" dirty="0" smtClean="0"/>
              <a:t> =206 264,8 </a:t>
            </a:r>
            <a:r>
              <a:rPr lang="ru-RU" dirty="0" err="1" smtClean="0"/>
              <a:t>а.е</a:t>
            </a:r>
            <a:r>
              <a:rPr lang="ru-RU" dirty="0" smtClean="0"/>
              <a:t>. = 3,0856776⋅10</a:t>
            </a:r>
            <a:r>
              <a:rPr lang="ru-RU" baseline="30000" dirty="0" smtClean="0"/>
              <a:t>16</a:t>
            </a:r>
            <a:r>
              <a:rPr lang="ru-RU" dirty="0" smtClean="0"/>
              <a:t> м = 30,8568 </a:t>
            </a:r>
            <a:r>
              <a:rPr lang="ru-RU" dirty="0" err="1" smtClean="0"/>
              <a:t>трлн</a:t>
            </a:r>
            <a:r>
              <a:rPr lang="ru-RU" dirty="0" smtClean="0"/>
              <a:t> </a:t>
            </a:r>
            <a:r>
              <a:rPr lang="ru-RU" dirty="0" err="1" smtClean="0"/>
              <a:t>км=</a:t>
            </a:r>
            <a:r>
              <a:rPr lang="ru-RU" dirty="0" smtClean="0"/>
              <a:t> 3,2616 </a:t>
            </a:r>
            <a:r>
              <a:rPr lang="ru-RU" dirty="0" smtClean="0">
                <a:hlinkClick r:id="rId3" tooltip="Световой год"/>
              </a:rPr>
              <a:t>светового года</a:t>
            </a:r>
            <a:r>
              <a:rPr lang="ru-RU" dirty="0" smtClean="0"/>
              <a:t>.</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46331"/>
          </a:xfrm>
          <a:prstGeom prst="rect">
            <a:avLst/>
          </a:prstGeom>
          <a:solidFill>
            <a:schemeClr val="tx2">
              <a:lumMod val="20000"/>
              <a:lumOff val="80000"/>
            </a:schemeClr>
          </a:solidFill>
        </p:spPr>
        <p:txBody>
          <a:bodyPr wrap="square">
            <a:spAutoFit/>
          </a:bodyPr>
          <a:lstStyle/>
          <a:p>
            <a:r>
              <a:rPr lang="ru-RU" b="1" dirty="0" smtClean="0"/>
              <a:t>	Млечный</a:t>
            </a:r>
            <a:r>
              <a:rPr lang="ru-RU" dirty="0" smtClean="0"/>
              <a:t> </a:t>
            </a:r>
            <a:r>
              <a:rPr lang="ru-RU" b="1" dirty="0" smtClean="0"/>
              <a:t>путь</a:t>
            </a:r>
            <a:r>
              <a:rPr lang="ru-RU" dirty="0" smtClean="0"/>
              <a:t> </a:t>
            </a:r>
            <a:r>
              <a:rPr lang="ru-RU" b="1" dirty="0" smtClean="0"/>
              <a:t>состоит</a:t>
            </a:r>
            <a:r>
              <a:rPr lang="ru-RU" dirty="0" smtClean="0"/>
              <a:t> </a:t>
            </a:r>
            <a:r>
              <a:rPr lang="ru-RU" b="1" dirty="0" smtClean="0"/>
              <a:t>из</a:t>
            </a:r>
            <a:r>
              <a:rPr lang="ru-RU" dirty="0" smtClean="0"/>
              <a:t> </a:t>
            </a:r>
            <a:r>
              <a:rPr lang="ru-RU" b="1" dirty="0" smtClean="0"/>
              <a:t>центра,</a:t>
            </a:r>
            <a:r>
              <a:rPr lang="ru-RU" dirty="0" smtClean="0"/>
              <a:t> </a:t>
            </a:r>
            <a:r>
              <a:rPr lang="ru-RU" b="1" dirty="0" smtClean="0"/>
              <a:t>или</a:t>
            </a:r>
            <a:r>
              <a:rPr lang="ru-RU" dirty="0" smtClean="0"/>
              <a:t> </a:t>
            </a:r>
            <a:r>
              <a:rPr lang="ru-RU" b="1" dirty="0" smtClean="0"/>
              <a:t>ядра,</a:t>
            </a:r>
            <a:r>
              <a:rPr lang="ru-RU" dirty="0" smtClean="0"/>
              <a:t> </a:t>
            </a:r>
            <a:r>
              <a:rPr lang="ru-RU" b="1" dirty="0" smtClean="0"/>
              <a:t>перемычки</a:t>
            </a:r>
            <a:r>
              <a:rPr lang="ru-RU" dirty="0" smtClean="0"/>
              <a:t> </a:t>
            </a:r>
            <a:r>
              <a:rPr lang="ru-RU" b="1" dirty="0" smtClean="0"/>
              <a:t>рядом</a:t>
            </a:r>
            <a:r>
              <a:rPr lang="ru-RU" dirty="0" smtClean="0"/>
              <a:t> </a:t>
            </a:r>
            <a:r>
              <a:rPr lang="ru-RU" b="1" dirty="0" smtClean="0"/>
              <a:t>с</a:t>
            </a:r>
            <a:r>
              <a:rPr lang="ru-RU" dirty="0" smtClean="0"/>
              <a:t> </a:t>
            </a:r>
            <a:r>
              <a:rPr lang="ru-RU" b="1" dirty="0" smtClean="0"/>
              <a:t>ним,</a:t>
            </a:r>
            <a:r>
              <a:rPr lang="ru-RU" dirty="0" smtClean="0"/>
              <a:t> </a:t>
            </a:r>
            <a:r>
              <a:rPr lang="ru-RU" b="1" dirty="0" smtClean="0"/>
              <a:t>самого</a:t>
            </a:r>
            <a:r>
              <a:rPr lang="ru-RU" dirty="0" smtClean="0"/>
              <a:t> </a:t>
            </a:r>
            <a:r>
              <a:rPr lang="ru-RU" b="1" dirty="0" smtClean="0"/>
              <a:t>диска,</a:t>
            </a:r>
            <a:r>
              <a:rPr lang="ru-RU" dirty="0" smtClean="0"/>
              <a:t> </a:t>
            </a:r>
            <a:r>
              <a:rPr lang="ru-RU" b="1" dirty="0" smtClean="0"/>
              <a:t>рукавов-спиралей</a:t>
            </a:r>
            <a:r>
              <a:rPr lang="ru-RU" dirty="0" smtClean="0"/>
              <a:t> </a:t>
            </a:r>
            <a:r>
              <a:rPr lang="ru-RU" b="1" dirty="0" smtClean="0"/>
              <a:t>и</a:t>
            </a:r>
            <a:r>
              <a:rPr lang="ru-RU" dirty="0" smtClean="0"/>
              <a:t> </a:t>
            </a:r>
            <a:r>
              <a:rPr lang="ru-RU" b="1" dirty="0" smtClean="0"/>
              <a:t>короны</a:t>
            </a:r>
            <a:r>
              <a:rPr lang="ru-RU" dirty="0" smtClean="0"/>
              <a:t>. </a:t>
            </a:r>
            <a:endParaRPr lang="ru-RU" dirty="0"/>
          </a:p>
        </p:txBody>
      </p:sp>
      <p:pic>
        <p:nvPicPr>
          <p:cNvPr id="1026" name="Picture 2" descr="https://ds05.infourok.ru/uploads/ex/0795/0000a3d4-b8307e95/img10.jpg"/>
          <p:cNvPicPr>
            <a:picLocks noChangeAspect="1" noChangeArrowheads="1"/>
          </p:cNvPicPr>
          <p:nvPr/>
        </p:nvPicPr>
        <p:blipFill>
          <a:blip r:embed="rId2" cstate="print"/>
          <a:srcRect/>
          <a:stretch>
            <a:fillRect/>
          </a:stretch>
        </p:blipFill>
        <p:spPr bwMode="auto">
          <a:xfrm>
            <a:off x="0" y="609600"/>
            <a:ext cx="9144000" cy="6248401"/>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s://i.ytimg.com/vi/LusWI0_UTd8/maxresdefault.jpg"/>
          <p:cNvPicPr>
            <a:picLocks noChangeAspect="1" noChangeArrowheads="1"/>
          </p:cNvPicPr>
          <p:nvPr/>
        </p:nvPicPr>
        <p:blipFill>
          <a:blip r:embed="rId2" cstate="print"/>
          <a:srcRect/>
          <a:stretch>
            <a:fillRect/>
          </a:stretch>
        </p:blipFill>
        <p:spPr bwMode="auto">
          <a:xfrm>
            <a:off x="0" y="0"/>
            <a:ext cx="9211731"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0"/>
            <a:ext cx="9144000" cy="378565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Ядро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представляет собой высокоплотный объект (вероятнее всего, сверхмассивную чёрную дыру), окружённый горячим радиоизлучающим газовым облаком диаметром не более 1,8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пк</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По некоторым оценкам, масса галактического ядра в 4,31 ∙ 10</a:t>
            </a:r>
            <a:r>
              <a:rPr kumimoji="0" lang="ru-RU" sz="2000" b="0"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6</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раз больше массы Солнца.</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Недавно получены данные, свидетельствующие о наличии в Галактике массивной (несколько миллионов масс Солнца) </a:t>
            </a:r>
            <a:r>
              <a:rPr kumimoji="0" lang="ru-RU" sz="2000"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черной дыры</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Черные дыры наблюдаются, когда на ее поверхность падает газ (в галактиках это межзвездный газ). При падении на дыру газ разогревается до миллионов кельвин и светится в рентгеновском диапазоне. В Галактике, по-видимому, несколько миллионов лет назад произошло падение на черную дыру массивного тела. Это вызвало мощнейший взрыв, в результате которого межзвездный газ выбросило из окрестностей черной дыры.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s://scientificrussia.ru/images/x/t2x-full.jpg"/>
          <p:cNvPicPr>
            <a:picLocks noChangeAspect="1" noChangeArrowheads="1"/>
          </p:cNvPicPr>
          <p:nvPr/>
        </p:nvPicPr>
        <p:blipFill>
          <a:blip r:embed="rId2" cstate="print"/>
          <a:srcRect/>
          <a:stretch>
            <a:fillRect/>
          </a:stretch>
        </p:blipFill>
        <p:spPr bwMode="auto">
          <a:xfrm>
            <a:off x="0" y="3733800"/>
            <a:ext cx="9144000" cy="437940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0" y="0"/>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Часть звёзд нашей Галактики не входит в состав диска, а образует его сферическую составляющую —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звёздное гало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Оно имеет сферическую форму и состоит в основном из очень старых звёзд, разреженного горячего газа и тёмной материи. Гало выходит за пределы Галактики на 5—10 тысяч световых лет.</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1-galaktika-mlechnyj-put-dvizhenie-zvyozd-v-galaktike.files/image005.jpg"/>
          <p:cNvPicPr/>
          <p:nvPr/>
        </p:nvPicPr>
        <p:blipFill>
          <a:blip r:embed="rId2" cstate="print"/>
          <a:srcRect/>
          <a:stretch>
            <a:fillRect/>
          </a:stretch>
        </p:blipFill>
        <p:spPr bwMode="auto">
          <a:xfrm>
            <a:off x="0" y="1676400"/>
            <a:ext cx="9144000" cy="51816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llo_html_5e639497.jpg"/>
          <p:cNvPicPr/>
          <p:nvPr/>
        </p:nvPicPr>
        <p:blipFill>
          <a:blip r:embed="rId2" cstate="print"/>
          <a:srcRect/>
          <a:stretch>
            <a:fillRect/>
          </a:stretch>
        </p:blipFill>
        <p:spPr bwMode="auto">
          <a:xfrm>
            <a:off x="0" y="1066800"/>
            <a:ext cx="9144000" cy="5791201"/>
          </a:xfrm>
          <a:prstGeom prst="rect">
            <a:avLst/>
          </a:prstGeom>
          <a:noFill/>
          <a:ln w="9525">
            <a:noFill/>
            <a:miter lim="800000"/>
            <a:headEnd/>
            <a:tailEnd/>
          </a:ln>
        </p:spPr>
      </p:pic>
      <p:sp>
        <p:nvSpPr>
          <p:cNvPr id="14337" name="Rectangle 1"/>
          <p:cNvSpPr>
            <a:spLocks noChangeArrowheads="1"/>
          </p:cNvSpPr>
          <p:nvPr/>
        </p:nvSpPr>
        <p:spPr bwMode="auto">
          <a:xfrm>
            <a:off x="0" y="-53608"/>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Если посмотреть на небо в ясную безлунную ночь, подальше от городских огней, то можно увидеть звёздное небо во всей его красе. Его примечательным объектом является широкая светлая полоса, тянущаяся с запада на восток и являющаяся скоплением огромного числа звёзд и ярких туманностей.</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04800"/>
            <a:ext cx="9144000" cy="6553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21" name="Rectangle 1"/>
          <p:cNvSpPr>
            <a:spLocks noChangeArrowheads="1"/>
          </p:cNvSpPr>
          <p:nvPr/>
        </p:nvSpPr>
        <p:spPr bwMode="auto">
          <a:xfrm>
            <a:off x="0" y="0"/>
            <a:ext cx="9144000" cy="36933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Масса всей Галактики оценивается примерно </a:t>
            </a:r>
            <a:r>
              <a:rPr kumimoji="0" lang="ru-RU"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в полтриллиона масс Солнца.</a:t>
            </a:r>
            <a:endParaRPr kumimoji="0" lang="ru-RU" b="1" i="0" u="none" strike="noStrike" cap="none" normalizeH="0" baseline="0" dirty="0" smtClean="0">
              <a:ln>
                <a:noFill/>
              </a:ln>
              <a:solidFill>
                <a:srgbClr val="C00000"/>
              </a:solidFill>
              <a:effectLst/>
              <a:latin typeface="Arial" pitchFamily="34" charset="0"/>
              <a:cs typeface="Arial" pitchFamily="34" charset="0"/>
            </a:endParaRPr>
          </a:p>
        </p:txBody>
      </p:sp>
      <p:pic>
        <p:nvPicPr>
          <p:cNvPr id="3" name="Рисунок 2" descr="hello_html_m190142c4.jpg"/>
          <p:cNvPicPr/>
          <p:nvPr/>
        </p:nvPicPr>
        <p:blipFill>
          <a:blip r:embed="rId2" cstate="print"/>
          <a:srcRect/>
          <a:stretch>
            <a:fillRect/>
          </a:stretch>
        </p:blipFill>
        <p:spPr bwMode="auto">
          <a:xfrm>
            <a:off x="990600" y="381000"/>
            <a:ext cx="7620000" cy="6477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0" y="685800"/>
            <a:ext cx="9144000" cy="6172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370" name="AutoShape 2" descr="Современная модель галактики Млечный пут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 name="Прямоугольник 2"/>
          <p:cNvSpPr/>
          <p:nvPr/>
        </p:nvSpPr>
        <p:spPr>
          <a:xfrm>
            <a:off x="1" y="0"/>
            <a:ext cx="9144000" cy="707886"/>
          </a:xfrm>
          <a:prstGeom prst="rect">
            <a:avLst/>
          </a:prstGeom>
          <a:solidFill>
            <a:srgbClr val="FFFF00"/>
          </a:solidFill>
        </p:spPr>
        <p:txBody>
          <a:bodyPr wrap="square">
            <a:spAutoFit/>
          </a:bodyPr>
          <a:lstStyle/>
          <a:p>
            <a:pPr algn="ctr"/>
            <a:r>
              <a:rPr lang="ru-RU" sz="4000" b="1" dirty="0" smtClean="0"/>
              <a:t>Современная модель Млечного пути</a:t>
            </a:r>
            <a:endParaRPr lang="ru-RU" sz="4000" b="1" dirty="0"/>
          </a:p>
        </p:txBody>
      </p:sp>
      <p:sp>
        <p:nvSpPr>
          <p:cNvPr id="58372" name="AutoShape 4" descr="Современная модель галактики Млечный пут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8374" name="AutoShape 6" descr="Фронтальный вид галакти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8376" name="AutoShape 8" descr="Фронтальный вид галакти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8378" name="AutoShape 10" descr="Фронтальный вид галактик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4034" name="AutoShape 2" descr="Современная модель галактики Млечный пут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4036" name="AutoShape 4" descr="Современная модель галактики Млечный путь"/>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4037" name="Picture 5" descr="C:\Users\890\Documents\Desktop\вст астрономия\наша Галактика\3d-model-milky-way.gif"/>
          <p:cNvPicPr>
            <a:picLocks noChangeAspect="1" noChangeArrowheads="1" noCrop="1"/>
          </p:cNvPicPr>
          <p:nvPr/>
        </p:nvPicPr>
        <p:blipFill>
          <a:blip r:embed="rId2" cstate="print"/>
          <a:srcRect/>
          <a:stretch>
            <a:fillRect/>
          </a:stretch>
        </p:blipFill>
        <p:spPr bwMode="auto">
          <a:xfrm>
            <a:off x="990600" y="654863"/>
            <a:ext cx="7696200" cy="620313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0" y="0"/>
            <a:ext cx="9144000" cy="132343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Исследование звёзд в нашей звёздной системе показало, что в ней есть как и очень молодые звёзды (возрастом около 100 тысяч лет), так и очень старые звёзды, возраст которых сравним с возрастом самой Галактики (13,2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млрд</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лет).</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6" name="Picture 2" descr="https://avatars.mds.yandex.net/get-zen_doc/912331/pub_5bee62f8e7ed4e00a99dce8b_5bee631939d19f00ab232b5d/scale_1200"/>
          <p:cNvPicPr>
            <a:picLocks noChangeAspect="1" noChangeArrowheads="1"/>
          </p:cNvPicPr>
          <p:nvPr/>
        </p:nvPicPr>
        <p:blipFill>
          <a:blip r:embed="rId2" cstate="print"/>
          <a:srcRect/>
          <a:stretch>
            <a:fillRect/>
          </a:stretch>
        </p:blipFill>
        <p:spPr bwMode="auto">
          <a:xfrm>
            <a:off x="0" y="1276986"/>
            <a:ext cx="9144000" cy="558101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838200"/>
            <a:ext cx="9144000" cy="6019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0" y="0"/>
            <a:ext cx="9144000" cy="838200"/>
          </a:xfrm>
          <a:solidFill>
            <a:srgbClr val="FFFF00"/>
          </a:solidFill>
        </p:spPr>
        <p:txBody>
          <a:bodyPr/>
          <a:lstStyle/>
          <a:p>
            <a:r>
              <a:rPr lang="ru-RU" b="1" dirty="0" smtClean="0">
                <a:solidFill>
                  <a:srgbClr val="C00000"/>
                </a:solidFill>
              </a:rPr>
              <a:t>Вращение Галактики</a:t>
            </a:r>
            <a:endParaRPr lang="ru-RU" dirty="0">
              <a:solidFill>
                <a:srgbClr val="C00000"/>
              </a:solidFill>
            </a:endParaRPr>
          </a:p>
        </p:txBody>
      </p:sp>
      <p:pic>
        <p:nvPicPr>
          <p:cNvPr id="32770" name="Picture 2" descr="https://samolit.com/images/BookImages/87922/62042e03a5b45e73843c7033253d8dde.gif"/>
          <p:cNvPicPr>
            <a:picLocks noChangeAspect="1" noChangeArrowheads="1" noCrop="1"/>
          </p:cNvPicPr>
          <p:nvPr/>
        </p:nvPicPr>
        <p:blipFill>
          <a:blip r:embed="rId2" cstate="print"/>
          <a:srcRect/>
          <a:stretch>
            <a:fillRect/>
          </a:stretch>
        </p:blipFill>
        <p:spPr bwMode="auto">
          <a:xfrm>
            <a:off x="1828800" y="838200"/>
            <a:ext cx="6032106" cy="597756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0" y="0"/>
            <a:ext cx="9144000" cy="286232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Также изучение лучевых скоростей звёзд в различных направлениях от Солнца позволило профессору Казанского университета </a:t>
            </a:r>
            <a:r>
              <a:rPr kumimoji="0" lang="ru-RU"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Мариану</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Альбертовичу Ковальскому в 1857</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году доказать вращение нашей звёздной системы и сформулировать законы этого вращения.</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Оказалось, что все звёзды диска Галактики обращаются вокруг её ядра по орбитам, близким к круговым, по ходу часовой стрелки (если смотреть на Галактику со стороны её северного полюса). При этом угловая скорость вращения убывает по мере удаления от центра. А вот линейная скорость вращения сначала возрастает с удалением от центра Галактики, достигая максимума (около 220 км/с) на расстоянии Солнца, после чего очень медленно начинает убывать. </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37709f55.jpg"/>
          <p:cNvPicPr/>
          <p:nvPr/>
        </p:nvPicPr>
        <p:blipFill>
          <a:blip r:embed="rId2" cstate="print"/>
          <a:srcRect/>
          <a:stretch>
            <a:fillRect/>
          </a:stretch>
        </p:blipFill>
        <p:spPr bwMode="auto">
          <a:xfrm>
            <a:off x="0" y="2895600"/>
            <a:ext cx="9144000" cy="39624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066800"/>
            <a:ext cx="9144000" cy="5791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17" name="Rectangle 1"/>
          <p:cNvSpPr>
            <a:spLocks noChangeArrowheads="1"/>
          </p:cNvSpPr>
          <p:nvPr/>
        </p:nvSpPr>
        <p:spPr bwMode="auto">
          <a:xfrm>
            <a:off x="0" y="0"/>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Аналогичное распределение скоростей вращения характерно и для других галактик.</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Такая зависимость скорости вращения звезд от расстояния до центров галактик не согласуется с наблюдаемым распределением звезд</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6ced0735.jpg"/>
          <p:cNvPicPr/>
          <p:nvPr/>
        </p:nvPicPr>
        <p:blipFill>
          <a:blip r:embed="rId2" cstate="print"/>
          <a:srcRect/>
          <a:stretch>
            <a:fillRect/>
          </a:stretch>
        </p:blipFill>
        <p:spPr bwMode="auto">
          <a:xfrm>
            <a:off x="1066800" y="1295400"/>
            <a:ext cx="7315200" cy="55626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514600"/>
            <a:ext cx="9144000" cy="4343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841" name="Rectangle 1"/>
          <p:cNvSpPr>
            <a:spLocks noChangeArrowheads="1"/>
          </p:cNvSpPr>
          <p:nvPr/>
        </p:nvSpPr>
        <p:spPr bwMode="auto">
          <a:xfrm>
            <a:off x="0" y="0"/>
            <a:ext cx="9144000" cy="255454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что и привело к заключению о существовании у галактик ненаблюдаемых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галактических корон.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Многочисленные наблюдения скоростей галактик в их скоплениях привели к заключению, что </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масса ненаблюдаемой (темной) материи в 10 раз превышает массу видимых звезд. </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Природа этой массы пока остается неизвестной.</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 например, наше Солнце совершает один оборот вокруг ядра Галактики примерно за 220 миллионов лет.</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0" name="Picture 2" descr="https://royallib.com/zip_emu/br/318/318377/Autogen_eBook_id3"/>
          <p:cNvPicPr>
            <a:picLocks noChangeAspect="1" noChangeArrowheads="1"/>
          </p:cNvPicPr>
          <p:nvPr/>
        </p:nvPicPr>
        <p:blipFill>
          <a:blip r:embed="rId2" cstate="print"/>
          <a:srcRect/>
          <a:stretch>
            <a:fillRect/>
          </a:stretch>
        </p:blipFill>
        <p:spPr bwMode="auto">
          <a:xfrm>
            <a:off x="1828800" y="2548647"/>
            <a:ext cx="5943600" cy="4309353"/>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s://forexdengi.com/filedata/fetch?id=27932107"/>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4274" name="Picture 2" descr="https://img-fotki.yandex.ru/get/4138/46912807.a4/0_a75b7_dd04d37e_XL.jpg"/>
          <p:cNvPicPr>
            <a:picLocks noChangeAspect="1" noChangeArrowheads="1"/>
          </p:cNvPicPr>
          <p:nvPr/>
        </p:nvPicPr>
        <p:blipFill>
          <a:blip r:embed="rId2" cstate="print"/>
          <a:srcRect/>
          <a:stretch>
            <a:fillRect/>
          </a:stretch>
        </p:blipFill>
        <p:spPr bwMode="auto">
          <a:xfrm>
            <a:off x="2438400" y="0"/>
            <a:ext cx="4860608" cy="6858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381000" y="533400"/>
            <a:ext cx="8229600" cy="1143000"/>
          </a:xfrm>
          <a:solidFill>
            <a:srgbClr val="FFFF00"/>
          </a:solidFill>
        </p:spPr>
        <p:txBody>
          <a:bodyPr>
            <a:normAutofit fontScale="90000"/>
          </a:bodyPr>
          <a:lstStyle/>
          <a:p>
            <a:r>
              <a:rPr lang="ru-RU" b="1" dirty="0" smtClean="0">
                <a:solidFill>
                  <a:srgbClr val="C00000"/>
                </a:solidFill>
              </a:rPr>
              <a:t/>
            </a:r>
            <a:br>
              <a:rPr lang="ru-RU" b="1" dirty="0" smtClean="0">
                <a:solidFill>
                  <a:srgbClr val="C00000"/>
                </a:solidFill>
              </a:rPr>
            </a:br>
            <a:r>
              <a:rPr lang="ru-RU" b="1" dirty="0" smtClean="0">
                <a:solidFill>
                  <a:srgbClr val="C00000"/>
                </a:solidFill>
              </a:rPr>
              <a:t>Звёздные скопления</a:t>
            </a:r>
            <a:r>
              <a:rPr lang="ru-RU" dirty="0" smtClean="0"/>
              <a:t/>
            </a:r>
            <a:br>
              <a:rPr lang="ru-RU" dirty="0" smtClean="0"/>
            </a:br>
            <a:endParaRPr lang="ru-RU" dirty="0"/>
          </a:p>
        </p:txBody>
      </p:sp>
      <p:sp>
        <p:nvSpPr>
          <p:cNvPr id="16386" name="AutoShape 2" descr="https://yandex-images.clstorage.net/5AoJ51m45/87e42a_WvaCo/pz9xVTadKjHTd6gA6PPQiSC7DHuR5J07DkydNlxkWskNXz8ZlJO5Y00JpmMQPj1al5aPKMBc8X0lt6BPN6nEmfeehbVHmHsUx1MPFWiC9Cil24kb0DBt6x9daEYdda5cPZyqPZWXfGboP9bjEA_PqDWnaFsCv5P6J2AE_0ccofgWeqT21Ak7o9KkPsKIEUdp4ahuqSMCTVoPeF40LCIpqP9_3FjGNSzFSh0DtxUobri1FjvqAu4ze1VgJ49Hb9KrYniWJHTMm9ER1b1DeOGU2zHa3aqCIh8pDovNh59hqUsvzm2pxpX8F2qsotdEC4z7pRQK6-IOk9okkKesFvwwyhOIxfdnH4pjkNQdcwoSVloCOW-o8uKPKd-ZXFb_wxkIz0xO-DS2bET77LM2J9q8-dVmKmugPlFIJuNmDMS-gtqxueY3FT9qEvMGHnOporUr8Dv8KYDBPPpfKf2VHhI4Ki-vjvuUNtz3Sv6TxZWY7KhkpFhZsqxSWrWRp5x1v2Hrgij1hxaeqQHh1r_QiGBH6yCYvgkhESxJP4tPp32zqAj9r42pJHY8xFo-c6e1Kc_4hUQr66Ju8Vo1UbXOda5wiDHI5VdkrEoxoWc9cUriVLswyZ9K8gE9mhxLzdbvEwmoHU_uGuc3L1eInINk5FqMa0Un6wizLKMqx9NlLsfOkJtBirW1B665UdPEPCBK8bdYI7muiUCQ7kgMmJxXD2B6ya6_z0kF5u1WuQwxtySLjHvm1jiZkW-iSWSxRY_lP2Irs-knlCWOGSKihT7BK-IEmSGJvhqTIf57zztuNh3gCVlOv2xbh_VchSstscQXy8x4ZjcrG6C-8al0UobtpX5Sy0BK1gQ3DCvQsoed8LvChjuSevyKk8APan_6_mZ-sFtJrM2_C7UHzJQKzQOFpGtdCfalGPmwLvB79qL2LcaPcRvT69cVRtxJU3Fm3EAL4FVIQvluaKASzqgPuu4l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88" name="AutoShape 4" descr="https://yandex-images.clstorage.net/5AoJ51m45/87e42a_WvaCo/pz9xVTadKjHTd6gA6PPQiSC7DHuR5J07DkydNlxkWskNXz8ZlJO5Y00JpmMQPj1al5aPKMBc8X0lt6BPN6nEmfeehbVHmHsUx1MPFWiC9Cil24kb0DBt6x9daEYdda5cPZyqPZWXfGboP9bjEA_PqDWnaFsCv5P6J2AE_0ccofgWeqT21Ak7o9KkPsKIEUdp4ahuqSMCTVoPeF40LCIpqP9_3FjGNSzFSh0DtxUobri1FjvqAu4ze1VgJ49Hb9KrYniWJHTMm9ER1b1DeOGU2zHa3aqCIh8pDovNh59hqUsvzm2pxpX8F2qsotdEC4z7pRQK6-IOk9okkKesFvwwyhOIxfdnH4pjkNQdcwoSVloCOW-o8uKPKd-ZXFb_wxkIz0xO-DS2bET77LM2J9q8-dVmKmugPlFIJuNmDMS-gtqxueY3FT9qEvMGHnOporUr8Dv8KYDBPPpfKf2VHhI4Ki-vjvuUNtz3Sv6TxZWY7KhkpFhZsqxSWrWRp5x1v2Hrgij1hxaeqQHh1r_QiGBH6yCYvgkhESxJP4tPp32zqAj9r42pJHY8xFo-c6e1Kc_4hUQr66Ju8Vo1UbXOda5wiDHI5VdkrEoxoWc9cUriVLswyZ9K8gE9mhxLzdbvEwmoHU_uGuc3L1eInINk5FqMa0Un6wizLKMqx9NlLsfOkJtBirW1B665UdPEPCBK8bdYI7muiUCQ7kgMmJxXD2B6ya6_z0kF5u1WuQwxtySLjHvm1jiZkW-iSWSxRY_lP2Irs-knlCWOGSKihT7BK-IEmSGJvhqTIf57zztuNh3gCVlOv2xbh_VchSstscQXy8x4ZjcrG6C-8al0UobtpX5Sy0BK1gQ3DCvQsoed8LvChjuSevyKk8APan_6_mZ-sFtJrM2_C7UHzJQKzQOFpGtdCfalGPmwLvB79qL2LcaPcRvT69cVRtxJU3Fm3EAL4FVIQvluaKASzqgPuu4l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90" name="AutoShape 6" descr="https://yandex-images.clstorage.net/5AoJ51m45/87e42a_WvaCo/pz9xVTadKjHTd6gA6PPQiSC7DHuR5J07DkydNlxkWskNXz8ZlJO5Y00JpmMQPj1al5aPKMBc8X0lt6BPN6nEmfeehbVHmHsUx1MPFWiC9Cil24kb0DBt6x9daEYdda5cPZyqPZWXfGboP9bjEA_PqDWnaFsCv5P6J2AE_0ccofgWeqT21Ak7o9KkPsKIEUdp4ahuqSMCTVoPeF40LCIpqP9_3FjGNSzFSh0DtxUobri1FjvqAu4ze1VgJ49Hb9KrYniWJHTMm9ER1b1DeOGU2zHa3aqCIh8pDovNh59hqUsvzm2pxpX8F2qsotdEC4z7pRQK6-IOk9okkKesFvwwyhOIxfdnH4pjkNQdcwoSVloCOW-o8uKPKd-ZXFb_wxkIz0xO-DS2bET77LM2J9q8-dVmKmugPlFIJuNmDMS-gtqxueY3FT9qEvMGHnOporUr8Dv8KYDBPPpfKf2VHhI4Ki-vjvuUNtz3Sv6TxZWY7KhkpFhZsqxSWrWRp5x1v2Hrgij1hxaeqQHh1r_QiGBH6yCYvgkhESxJP4tPp32zqAj9r42pJHY8xFo-c6e1Kc_4hUQr66Ju8Vo1UbXOda5wiDHI5VdkrEoxoWc9cUriVLswyZ9K8gE9mhxLzdbvEwmoHU_uGuc3L1eInINk5FqMa0Un6wizLKMqx9NlLsfOkJtBirW1B665UdPEPCBK8bdYI7muiUCQ7kgMmJxXD2B6ya6_z0kF5u1WuQwxtySLjHvm1jiZkW-iSWSxRY_lP2Irs-knlCWOGSKihT7BK-IEmSGJvhqTIf57zztuNh3gCVlOv2xbh_VchSstscQXy8x4ZjcrG6C-8al0UobtpX5Sy0BK1gQ3DCvQsoed8LvChjuSevyKk8APan_6_mZ-sFtJrM2_C7UHzJQKzQOFpGtdCfalGPmwLvB79qL2LcaPcRvT69cVRtxJU3Fm3EAL4FVIQvluaKASzqgPuu4l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92" name="AutoShape 8" descr="https://yandex-images.clstorage.net/5AoJ51m45/87e42a_WvaCo/pz9xVTadKjHTd6gA6PPQiSC7DHuR5J07DkydNlxkWskNXz8ZlJO5Y00JpmMQPj1al5aPKMBc8X0lt6BPN6nEmfeehbVHmHsUx1MPFWiC9Cil24kb0DBt6x9daEYdda5cPZyqPZWXfGboP9bjEA_PqDWnaFsCv5P6J2AE_0ccofgWeqT21Ak7o9KkPsKIEUdp4ahuqSMCTVoPeF40LCIpqP9_3FjGNSzFSh0DtxUobri1FjvqAu4ze1VgJ49Hb9KrYniWJHTMm9ER1b1DeOGU2zHa3aqCIh8pDovNh59hqUsvzm2pxpX8F2qsotdEC4z7pRQK6-IOk9okkKesFvwwyhOIxfdnH4pjkNQdcwoSVloCOW-o8uKPKd-ZXFb_wxkIz0xO-DS2bET77LM2J9q8-dVmKmugPlFIJuNmDMS-gtqxueY3FT9qEvMGHnOporUr8Dv8KYDBPPpfKf2VHhI4Ki-vjvuUNtz3Sv6TxZWY7KhkpFhZsqxSWrWRp5x1v2Hrgij1hxaeqQHh1r_QiGBH6yCYvgkhESxJP4tPp32zqAj9r42pJHY8xFo-c6e1Kc_4hUQr66Ju8Vo1UbXOda5wiDHI5VdkrEoxoWc9cUriVLswyZ9K8gE9mhxLzdbvEwmoHU_uGuc3L1eInINk5FqMa0Un6wizLKMqx9NlLsfOkJtBirW1B665UdPEPCBK8bdYI7muiUCQ7kgMmJxXD2B6ya6_z0kF5u1WuQwxtySLjHvm1jiZkW-iSWSxRY_lP2Irs-knlCWOGSKihT7BK-IEmSGJvhqTIf57zztuNh3gCVlOv2xbh_VchSstscQXy8x4ZjcrG6C-8al0UobtpX5Sy0BK1gQ3DCvQsoed8LvChjuSevyKk8APan_6_mZ-sFtJrM2_C7UHzJQKzQOFpGtdCfalGPmwLvB79qL2LcaPcRvT69cVRtxJU3Fm3EAL4FVIQvluaKASzqgPuu4l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 name="AutoShape 2" descr="https://yandex-images.clstorage.net/5AoJ51m45/87e42a_WvaCo/pz9xVTadKjHTd6gA6PPQiSC7DHuR5J07DkydNlxkWskNXz8ZlJO5Y00JpmMQPj1al5aPKMBc8X0lt6BPN6nEmfeehbVHmHsUx1MPFWiC9Cil24kb0DBt6x9daEYdda5cPZyqPZWXfGboP9bjEA_PqDWnaFsCv5P6J2AE_0ccofgWeqT21Ak7o9KkPsKIEUdp4ahuqSMCTVoPeF40LCIpqP9_3FjGNSzFSh0DtxUobri1FjvqAu4ze1VgJ49Hb9KrYniWJHTMm9ER1b1DeOGU2zHa3aqCIh8pDovNh59hqUsvzm2pxpX8F2qsotdEC4z7pRQK6-IOk9okkKesFvwwyhOIxfdnH4pjkNQdcwoSVloCOW-o8uKPKd-ZXFb_wxkIz0xO-DS2bET77LM2J9q8-dVmKmugPlFIJuNmDMS-gtqxueY3FT9qEvMGHnOporUr8Dv8KYDBPPpfKf2VHhI4Ki-vjvuUNtz3Sv6TxZWY7KhkpFhZsqxSWrWRp5x1v2Hrgij1hxaeqQHh1r_QiGBH6yCYvgkhESxJP4tPp32zqAj9r42pJHY8xFo-c6e1Kc_4hUQr66Ju8Vo1UbXOda5wiDHI5VdkrEoxoWc9cUriVLswyZ9K8gE9mhxLzdbvEwmoHU_uGuc3L1eInINk5FqMa0Un6wizLKMqx9NlLsfOkJtBirW1B665UdPEPCBK8bdYI7muiUCQ7kgMmJxXD2B6ya6_z0kF5u1WuQwxtySLjHvm1jiZkW-iSWSxRY_lP2Irs-knlCWOGSKihT7BK-IEmSGJvhqTIf57zztuNh3gCVlOv2xbh_VchSstscQXy8x4ZjcrG6C-8al0UobtpX5Sy0BK1gQ3DCvQsoed8LvChjuSevyKk8APan_6_mZ-sFtJrM2_C7UHzJQKzQOFpGtdCfalGPmwLvB79qL2LcaPcRvT69cVRtxJU3Fm3EAL4FVIQvluaKASzqgPuu4l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015663"/>
          </a:xfrm>
          <a:prstGeom prst="rect">
            <a:avLst/>
          </a:prstGeom>
          <a:solidFill>
            <a:schemeClr val="accent1">
              <a:lumMod val="20000"/>
              <a:lumOff val="80000"/>
            </a:schemeClr>
          </a:solidFill>
        </p:spPr>
        <p:txBody>
          <a:bodyPr wrap="square">
            <a:spAutoFit/>
          </a:bodyPr>
          <a:lstStyle/>
          <a:p>
            <a:r>
              <a:rPr lang="ru-RU" dirty="0" smtClean="0"/>
              <a:t>	</a:t>
            </a:r>
            <a:r>
              <a:rPr lang="ru-RU" sz="2000" dirty="0" smtClean="0"/>
              <a:t>Эта полоса древними греками была названа</a:t>
            </a:r>
            <a:r>
              <a:rPr lang="ru-RU" sz="2000" b="1" dirty="0" smtClean="0"/>
              <a:t> Галактикой</a:t>
            </a:r>
            <a:r>
              <a:rPr lang="ru-RU" sz="2000" dirty="0" smtClean="0"/>
              <a:t>, что переводится как «млечный» или «молочный». Мы же с вами эту полосу называем </a:t>
            </a:r>
            <a:r>
              <a:rPr lang="ru-RU" sz="2000" b="1" dirty="0" smtClean="0"/>
              <a:t>Млечным Путём.</a:t>
            </a:r>
            <a:r>
              <a:rPr lang="ru-RU" sz="2000" dirty="0" smtClean="0"/>
              <a:t> </a:t>
            </a:r>
            <a:endParaRPr lang="ru-RU" sz="2000" dirty="0"/>
          </a:p>
        </p:txBody>
      </p:sp>
      <p:pic>
        <p:nvPicPr>
          <p:cNvPr id="16386" name="Picture 2" descr="https://avatars.mds.yandex.net/get-zen_doc/1596193/pub_5ce8109fda618900b37d308d_5ce810c0cb1ea900b242b4b2/scale_1200"/>
          <p:cNvPicPr>
            <a:picLocks noChangeAspect="1" noChangeArrowheads="1"/>
          </p:cNvPicPr>
          <p:nvPr/>
        </p:nvPicPr>
        <p:blipFill>
          <a:blip r:embed="rId2" cstate="print"/>
          <a:srcRect/>
          <a:stretch>
            <a:fillRect/>
          </a:stretch>
        </p:blipFill>
        <p:spPr bwMode="auto">
          <a:xfrm>
            <a:off x="0" y="990601"/>
            <a:ext cx="9144000" cy="58674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2133600"/>
            <a:ext cx="9372600" cy="4724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913" name="Rectangle 1"/>
          <p:cNvSpPr>
            <a:spLocks noChangeArrowheads="1"/>
          </p:cNvSpPr>
          <p:nvPr/>
        </p:nvSpPr>
        <p:spPr bwMode="auto">
          <a:xfrm>
            <a:off x="0" y="0"/>
            <a:ext cx="9144000" cy="1323439"/>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Основными структурными составляющими нашей звёздной системы являются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звёздные скопления</a:t>
            </a:r>
            <a:r>
              <a:rPr lang="ru-RU" sz="2000" u="sng" dirty="0" smtClean="0">
                <a:solidFill>
                  <a:srgbClr val="C00000"/>
                </a:solidFill>
                <a:latin typeface="Arial" pitchFamily="34" charset="0"/>
                <a:ea typeface="Times New Roman" pitchFamily="18" charset="0"/>
                <a:cs typeface="Arial" pitchFamily="34" charset="0"/>
              </a:rPr>
              <a:t>- </a:t>
            </a:r>
            <a:r>
              <a:rPr lang="ru-RU" sz="2000" dirty="0" smtClean="0">
                <a:solidFill>
                  <a:srgbClr val="000000"/>
                </a:solidFill>
                <a:latin typeface="Arial" pitchFamily="34" charset="0"/>
                <a:ea typeface="Times New Roman" pitchFamily="18" charset="0"/>
                <a:cs typeface="Arial" pitchFamily="34" charset="0"/>
              </a:rPr>
              <a:t>это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гравитационно-связанные группы звёзд, которые имеют общее происхождение и движутся в поле тяготения Галактики как одно целое.</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sp>
        <p:nvSpPr>
          <p:cNvPr id="3" name="Прямоугольник 2"/>
          <p:cNvSpPr/>
          <p:nvPr/>
        </p:nvSpPr>
        <p:spPr>
          <a:xfrm>
            <a:off x="0" y="1295400"/>
            <a:ext cx="9144000" cy="830997"/>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По внешнему виду они делятся на две группы: </a:t>
            </a:r>
            <a:r>
              <a:rPr lang="ru-RU" sz="2400" b="1" dirty="0" smtClean="0">
                <a:solidFill>
                  <a:srgbClr val="000000"/>
                </a:solidFill>
                <a:latin typeface="Arial" pitchFamily="34" charset="0"/>
                <a:ea typeface="Times New Roman" pitchFamily="18" charset="0"/>
                <a:cs typeface="Arial" pitchFamily="34" charset="0"/>
              </a:rPr>
              <a:t>рассеянные и шаровые скопления.</a:t>
            </a:r>
            <a:endParaRPr lang="ru-RU" sz="2400" b="1" dirty="0" smtClean="0">
              <a:latin typeface="Arial" pitchFamily="34" charset="0"/>
              <a:cs typeface="Arial" pitchFamily="34" charset="0"/>
            </a:endParaRPr>
          </a:p>
        </p:txBody>
      </p:sp>
      <p:pic>
        <p:nvPicPr>
          <p:cNvPr id="15362" name="Picture 2" descr="https://media.kpfu.ru/sites/default/files/2018-03/%D0%B7%D0%B2.jpg"/>
          <p:cNvPicPr>
            <a:picLocks noChangeAspect="1" noChangeArrowheads="1"/>
          </p:cNvPicPr>
          <p:nvPr/>
        </p:nvPicPr>
        <p:blipFill>
          <a:blip r:embed="rId2" cstate="print"/>
          <a:srcRect/>
          <a:stretch>
            <a:fillRect/>
          </a:stretch>
        </p:blipFill>
        <p:spPr bwMode="auto">
          <a:xfrm>
            <a:off x="0" y="2438400"/>
            <a:ext cx="4419600" cy="4419600"/>
          </a:xfrm>
          <a:prstGeom prst="rect">
            <a:avLst/>
          </a:prstGeom>
          <a:noFill/>
        </p:spPr>
      </p:pic>
      <p:pic>
        <p:nvPicPr>
          <p:cNvPr id="15364" name="Picture 4" descr="https://s1.travelask.ru/system/images/files/001/467/093/wysiwyg_jpg/galakticheskie-i-sharovyie-zvezdnyie-skopleniya-1.jpg?1617799201"/>
          <p:cNvPicPr>
            <a:picLocks noChangeAspect="1" noChangeArrowheads="1"/>
          </p:cNvPicPr>
          <p:nvPr/>
        </p:nvPicPr>
        <p:blipFill>
          <a:blip r:embed="rId3" cstate="print"/>
          <a:srcRect/>
          <a:stretch>
            <a:fillRect/>
          </a:stretch>
        </p:blipFill>
        <p:spPr bwMode="auto">
          <a:xfrm>
            <a:off x="4337660" y="2514600"/>
            <a:ext cx="4806340" cy="4038601"/>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avatars.mds.yandex.net/i?id=e5c57d911eb7a58c7173a706f9b8fcb5_l-4724533-images-thumbs&amp;n=13"/>
          <p:cNvPicPr>
            <a:picLocks noChangeAspect="1" noChangeArrowheads="1"/>
          </p:cNvPicPr>
          <p:nvPr/>
        </p:nvPicPr>
        <p:blipFill>
          <a:blip r:embed="rId2" cstate="print"/>
          <a:srcRect/>
          <a:stretch>
            <a:fillRect/>
          </a:stretch>
        </p:blipFill>
        <p:spPr bwMode="auto">
          <a:xfrm>
            <a:off x="0" y="998537"/>
            <a:ext cx="9144000" cy="5859463"/>
          </a:xfrm>
          <a:prstGeom prst="rect">
            <a:avLst/>
          </a:prstGeom>
          <a:noFill/>
        </p:spPr>
      </p:pic>
      <p:sp>
        <p:nvSpPr>
          <p:cNvPr id="39937" name="Rectangle 1"/>
          <p:cNvSpPr>
            <a:spLocks noChangeArrowheads="1"/>
          </p:cNvSpPr>
          <p:nvPr/>
        </p:nvSpPr>
        <p:spPr bwMode="auto">
          <a:xfrm>
            <a:off x="0" y="0"/>
            <a:ext cx="9144000" cy="1938992"/>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Рассеянное звёздное скопление</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это не имеющая правильной формы сравнительно неплотная группа, содержащая от нескольких десятков до нескольких тысяч звёзд, образованных из одного молекулярного облака и имеющих примерно одинаковый возраст.</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600200"/>
            <a:ext cx="9982200" cy="5257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0" y="0"/>
            <a:ext cx="9144000" cy="1631216"/>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000" dirty="0" smtClean="0">
                <a:solidFill>
                  <a:srgbClr val="000000"/>
                </a:solidFill>
                <a:latin typeface="Arial" pitchFamily="34" charset="0"/>
                <a:ea typeface="Times New Roman" pitchFamily="18" charset="0"/>
                <a:cs typeface="Arial" pitchFamily="34" charset="0"/>
              </a:rPr>
              <a:t>В нашей Галактике обнаружено более </a:t>
            </a:r>
            <a:r>
              <a:rPr lang="ru-RU" sz="2000" b="1" dirty="0" smtClean="0">
                <a:solidFill>
                  <a:srgbClr val="000000"/>
                </a:solidFill>
                <a:latin typeface="Arial" pitchFamily="34" charset="0"/>
                <a:ea typeface="Times New Roman" pitchFamily="18" charset="0"/>
                <a:cs typeface="Arial" pitchFamily="34" charset="0"/>
              </a:rPr>
              <a:t>1100 рассеянных скоплений </a:t>
            </a:r>
            <a:r>
              <a:rPr lang="ru-RU" sz="2000" dirty="0" smtClean="0">
                <a:solidFill>
                  <a:srgbClr val="000000"/>
                </a:solidFill>
                <a:latin typeface="Arial" pitchFamily="34" charset="0"/>
                <a:ea typeface="Times New Roman" pitchFamily="18" charset="0"/>
                <a:cs typeface="Arial" pitchFamily="34" charset="0"/>
              </a:rPr>
              <a:t>вблизи галактического центра. Однако считается, что их может быть гораздо больше. Типичный возраст рассеянных скоплений оценивается в несколько сотен миллионов лет, и состоят они в основном из </a:t>
            </a:r>
            <a:r>
              <a:rPr lang="ru-RU" sz="2000" dirty="0" err="1" smtClean="0">
                <a:solidFill>
                  <a:srgbClr val="000000"/>
                </a:solidFill>
                <a:latin typeface="Arial" pitchFamily="34" charset="0"/>
                <a:ea typeface="Times New Roman" pitchFamily="18" charset="0"/>
                <a:cs typeface="Arial" pitchFamily="34" charset="0"/>
              </a:rPr>
              <a:t>бело-голубых</a:t>
            </a:r>
            <a:r>
              <a:rPr lang="ru-RU" sz="2000" dirty="0" smtClean="0">
                <a:solidFill>
                  <a:srgbClr val="000000"/>
                </a:solidFill>
                <a:latin typeface="Arial" pitchFamily="34" charset="0"/>
                <a:ea typeface="Times New Roman" pitchFamily="18" charset="0"/>
                <a:cs typeface="Arial" pitchFamily="34" charset="0"/>
              </a:rPr>
              <a:t> звёзд главной последовательности.</a:t>
            </a:r>
            <a:endParaRPr lang="ru-RU" sz="2000" dirty="0" smtClean="0">
              <a:latin typeface="Arial" pitchFamily="34" charset="0"/>
              <a:cs typeface="Arial" pitchFamily="34" charset="0"/>
            </a:endParaRPr>
          </a:p>
        </p:txBody>
      </p:sp>
      <p:pic>
        <p:nvPicPr>
          <p:cNvPr id="55300" name="Picture 4" descr="http://planetatain.ru/_nw/426/25629979.jpg"/>
          <p:cNvPicPr>
            <a:picLocks noChangeAspect="1" noChangeArrowheads="1"/>
          </p:cNvPicPr>
          <p:nvPr/>
        </p:nvPicPr>
        <p:blipFill>
          <a:blip r:embed="rId2" cstate="print"/>
          <a:srcRect/>
          <a:stretch>
            <a:fillRect/>
          </a:stretch>
        </p:blipFill>
        <p:spPr bwMode="auto">
          <a:xfrm>
            <a:off x="838200" y="1627643"/>
            <a:ext cx="7848600" cy="5230357"/>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371600"/>
            <a:ext cx="9372600" cy="5486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961" name="Rectangle 1"/>
          <p:cNvSpPr>
            <a:spLocks noChangeArrowheads="1"/>
          </p:cNvSpPr>
          <p:nvPr/>
        </p:nvSpPr>
        <p:spPr bwMode="auto">
          <a:xfrm>
            <a:off x="0" y="0"/>
            <a:ext cx="9144000" cy="132343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Самыми известными рассеянными скоплениями, видными невооружённым глазом, являются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Плеяды,</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Гиады</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находятся в созвездии Тельца. Невооружённым глазом можно различить в Плеядах 5–7 слабых звёздочек, располагающихся в виде маленького ковша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62587941.jpg"/>
          <p:cNvPicPr/>
          <p:nvPr/>
        </p:nvPicPr>
        <p:blipFill>
          <a:blip r:embed="rId2" cstate="print"/>
          <a:srcRect/>
          <a:stretch>
            <a:fillRect/>
          </a:stretch>
        </p:blipFill>
        <p:spPr bwMode="auto">
          <a:xfrm>
            <a:off x="762000" y="1371600"/>
            <a:ext cx="7848600" cy="54864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fsd.videouroki.net/products/conspekty/astr11/31-galaktika-mlechnyj-put-dvizhenie-zvyozd-v-galaktike.files/image006.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525000" cy="1905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971800" y="228600"/>
            <a:ext cx="3911199" cy="461665"/>
          </a:xfrm>
          <a:prstGeom prst="rect">
            <a:avLst/>
          </a:prstGeom>
          <a:solidFill>
            <a:schemeClr val="accent1">
              <a:lumMod val="20000"/>
              <a:lumOff val="80000"/>
            </a:schemeClr>
          </a:solidFill>
        </p:spPr>
        <p:txBody>
          <a:bodyPr wrap="none">
            <a:spAutoFit/>
          </a:bodyPr>
          <a:lstStyle/>
          <a:p>
            <a:r>
              <a:rPr lang="ru-RU" sz="2400" b="1" dirty="0" smtClean="0"/>
              <a:t>и Скопление Альфа Персея.</a:t>
            </a:r>
            <a:endParaRPr lang="ru-RU" sz="2400" b="1" dirty="0"/>
          </a:p>
        </p:txBody>
      </p:sp>
      <p:pic>
        <p:nvPicPr>
          <p:cNvPr id="3" name="Рисунок 2" descr="C:\Users\890\Documents\Desktop\вст астрономия\эволюция звезд\Cresent Nebula NGC 6888.jpg"/>
          <p:cNvPicPr/>
          <p:nvPr/>
        </p:nvPicPr>
        <p:blipFill>
          <a:blip r:embed="rId2" cstate="print"/>
          <a:srcRect/>
          <a:stretch>
            <a:fillRect/>
          </a:stretch>
        </p:blipFill>
        <p:spPr bwMode="auto">
          <a:xfrm>
            <a:off x="0" y="990600"/>
            <a:ext cx="9144000" cy="5867401"/>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0" y="0"/>
            <a:ext cx="9144000" cy="984885"/>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Шаровым скоплением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называется звёздное скопление, в котором содержится до миллиона звёзд, тесно связанных гравитацией. </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20bbce25.jpg"/>
          <p:cNvPicPr/>
          <p:nvPr/>
        </p:nvPicPr>
        <p:blipFill>
          <a:blip r:embed="rId2" cstate="print"/>
          <a:srcRect/>
          <a:stretch>
            <a:fillRect/>
          </a:stretch>
        </p:blipFill>
        <p:spPr bwMode="auto">
          <a:xfrm>
            <a:off x="0" y="685800"/>
            <a:ext cx="9144000" cy="5105400"/>
          </a:xfrm>
          <a:prstGeom prst="rect">
            <a:avLst/>
          </a:prstGeom>
          <a:noFill/>
          <a:ln w="9525">
            <a:noFill/>
            <a:miter lim="800000"/>
            <a:headEnd/>
            <a:tailEnd/>
          </a:ln>
        </p:spPr>
      </p:pic>
      <p:sp>
        <p:nvSpPr>
          <p:cNvPr id="4" name="Прямоугольник 3"/>
          <p:cNvSpPr/>
          <p:nvPr/>
        </p:nvSpPr>
        <p:spPr>
          <a:xfrm>
            <a:off x="0" y="5842337"/>
            <a:ext cx="9144000" cy="1015663"/>
          </a:xfrm>
          <a:prstGeom prst="rect">
            <a:avLst/>
          </a:prstGeom>
          <a:solidFill>
            <a:schemeClr val="accent1">
              <a:lumMod val="20000"/>
              <a:lumOff val="80000"/>
            </a:schemeClr>
          </a:solidFill>
        </p:spPr>
        <p:txBody>
          <a:bodyPr wrap="square">
            <a:spAutoFit/>
          </a:bodyPr>
          <a:lstStyle/>
          <a:p>
            <a:r>
              <a:rPr lang="ru-RU" sz="2000" dirty="0" smtClean="0">
                <a:solidFill>
                  <a:srgbClr val="000000"/>
                </a:solidFill>
                <a:latin typeface="Arial" pitchFamily="34" charset="0"/>
                <a:ea typeface="Times New Roman" pitchFamily="18" charset="0"/>
                <a:cs typeface="Arial" pitchFamily="34" charset="0"/>
              </a:rPr>
              <a:t>Они обладают симметричной сферической формой и характеризуются увеличением концентрации звёзд к центру скопления.</a:t>
            </a:r>
            <a:r>
              <a:rPr lang="ru-RU" sz="2000" dirty="0" smtClean="0">
                <a:solidFill>
                  <a:srgbClr val="181818"/>
                </a:solidFill>
                <a:latin typeface="Arial" pitchFamily="34" charset="0"/>
                <a:ea typeface="Times New Roman" pitchFamily="18" charset="0"/>
                <a:cs typeface="Arial" pitchFamily="34" charset="0"/>
              </a:rPr>
              <a:t> они насчитывают от десятков тысяч до миллионов звёзд. (см. на рис. шаровое скопление М13),</a:t>
            </a:r>
            <a:endParaRPr lang="ru-RU"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fsd.videouroki.net/products/conspekty/astr11/31-galaktika-mlechnyj-put-dvizhenie-zvyozd-v-galaktike.files/image007.jpg"/>
          <p:cNvPicPr/>
          <p:nvPr/>
        </p:nvPicPr>
        <p:blipFill>
          <a:blip r:embed="rId2" cstate="print"/>
          <a:srcRect/>
          <a:stretch>
            <a:fillRect/>
          </a:stretch>
        </p:blipFill>
        <p:spPr bwMode="auto">
          <a:xfrm>
            <a:off x="0" y="0"/>
            <a:ext cx="9144000" cy="5410200"/>
          </a:xfrm>
          <a:prstGeom prst="rect">
            <a:avLst/>
          </a:prstGeom>
          <a:noFill/>
          <a:ln w="9525">
            <a:noFill/>
            <a:miter lim="800000"/>
            <a:headEnd/>
            <a:tailEnd/>
          </a:ln>
        </p:spPr>
      </p:pic>
      <p:sp>
        <p:nvSpPr>
          <p:cNvPr id="46081" name="Rectangle 1"/>
          <p:cNvSpPr>
            <a:spLocks noChangeArrowheads="1"/>
          </p:cNvSpPr>
          <p:nvPr/>
        </p:nvSpPr>
        <p:spPr bwMode="auto">
          <a:xfrm>
            <a:off x="0" y="4919008"/>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Шаровые скопления образуют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протяжённое гало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вокруг центра Галактики, сильно концентрируясь к нему.</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На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2017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год открыто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158 шаровых скоплений</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Их звёздное население состоит из давно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проэволюционировавших</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звёзд — красных гигантов и сверхгигантов. Возраст шаровых скоплений может достигать 11—13 миллиардов лет.</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990600"/>
            <a:ext cx="9144000" cy="5867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057" name="Rectangle 1"/>
          <p:cNvSpPr>
            <a:spLocks noChangeArrowheads="1"/>
          </p:cNvSpPr>
          <p:nvPr/>
        </p:nvSpPr>
        <p:spPr bwMode="auto">
          <a:xfrm>
            <a:off x="0" y="0"/>
            <a:ext cx="9144000" cy="1015663"/>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июне 2011 года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стало известно об открытии нового класса скоплений в созвездии Лиры (NGC 6791), который сочетает в себе признаки и шаровых, и рассеянных скоплений.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software.starkeeper.it/wp-content/uploads/2015/07/NGC1931.jpg"/>
          <p:cNvPicPr/>
          <p:nvPr/>
        </p:nvPicPr>
        <p:blipFill>
          <a:blip r:embed="rId2" cstate="print"/>
          <a:srcRect/>
          <a:stretch>
            <a:fillRect/>
          </a:stretch>
        </p:blipFill>
        <p:spPr bwMode="auto">
          <a:xfrm>
            <a:off x="1600200" y="990600"/>
            <a:ext cx="5410200" cy="58674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s://avatars.mds.yandex.net/i?id=d05ce70bc0020c98380161fe8a7d2fd6_l-4903222-images-thumbs&amp;ref=rim&amp;n=13&amp;w=1974&amp;h=2311"/>
          <p:cNvPicPr>
            <a:picLocks noChangeAspect="1" noChangeArrowheads="1"/>
          </p:cNvPicPr>
          <p:nvPr/>
        </p:nvPicPr>
        <p:blipFill>
          <a:blip r:embed="rId2" cstate="print"/>
          <a:srcRect/>
          <a:stretch>
            <a:fillRect/>
          </a:stretch>
        </p:blipFill>
        <p:spPr bwMode="auto">
          <a:xfrm>
            <a:off x="3657600" y="2449556"/>
            <a:ext cx="5923025" cy="4614771"/>
          </a:xfrm>
          <a:prstGeom prst="rect">
            <a:avLst/>
          </a:prstGeom>
          <a:noFill/>
        </p:spPr>
      </p:pic>
      <p:pic>
        <p:nvPicPr>
          <p:cNvPr id="7170" name="Picture 2" descr="https://infuture.ru/filemanager/0050265.jpeg"/>
          <p:cNvPicPr>
            <a:picLocks noChangeAspect="1" noChangeArrowheads="1"/>
          </p:cNvPicPr>
          <p:nvPr/>
        </p:nvPicPr>
        <p:blipFill>
          <a:blip r:embed="rId3" cstate="print"/>
          <a:srcRect/>
          <a:stretch>
            <a:fillRect/>
          </a:stretch>
        </p:blipFill>
        <p:spPr bwMode="auto">
          <a:xfrm>
            <a:off x="0" y="2413874"/>
            <a:ext cx="4038600" cy="4444126"/>
          </a:xfrm>
          <a:prstGeom prst="rect">
            <a:avLst/>
          </a:prstGeom>
          <a:noFill/>
        </p:spPr>
      </p:pic>
      <p:sp>
        <p:nvSpPr>
          <p:cNvPr id="47105" name="Rectangle 1"/>
          <p:cNvSpPr>
            <a:spLocks noChangeArrowheads="1"/>
          </p:cNvSpPr>
          <p:nvPr/>
        </p:nvSpPr>
        <p:spPr bwMode="auto">
          <a:xfrm>
            <a:off x="0" y="0"/>
            <a:ext cx="9144000" cy="267765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Группы звёзд, которые не связаны силами гравитации, или слабосвязанных молодых звёзд, объединённых общим происхождением, называют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звёздными ассоциациями.</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Таким образом, существование в Галактике звёздных скоплений и ассоциаций различных возрастов указывает на то, что звёзды формируются не в одиночку, а группами, а сам процесс звёздообразования продолжается и по сей день.</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0" y="0"/>
            <a:ext cx="9144000" cy="2308324"/>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Он проходит через оба полушария по большому кругу небесной сферы. Линия, идущая вдоль середины Млечного Пути, была названа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галактическим экватором</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образующая его плоскость —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галактической плоскостью</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которая наклонена к плоскости небесного экватора под углом 63°.</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363" name="Picture 3" descr="https://cvc.cervantes.es/img/sorpresas_cosmos/cosmos13_hemisferios_lactea.jpg"/>
          <p:cNvPicPr>
            <a:picLocks noChangeAspect="1" noChangeArrowheads="1"/>
          </p:cNvPicPr>
          <p:nvPr/>
        </p:nvPicPr>
        <p:blipFill>
          <a:blip r:embed="rId2" cstate="print"/>
          <a:srcRect/>
          <a:stretch>
            <a:fillRect/>
          </a:stretch>
        </p:blipFill>
        <p:spPr bwMode="auto">
          <a:xfrm>
            <a:off x="0" y="2209800"/>
            <a:ext cx="9289249" cy="46482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csn-tv.ru/uploads/images/2021/nauka/0913/1%20(52).jpg"/>
          <p:cNvPicPr>
            <a:picLocks noChangeAspect="1" noChangeArrowheads="1"/>
          </p:cNvPicPr>
          <p:nvPr/>
        </p:nvPicPr>
        <p:blipFill>
          <a:blip r:embed="rId2" cstate="print"/>
          <a:srcRect/>
          <a:stretch>
            <a:fillRect/>
          </a:stretch>
        </p:blipFill>
        <p:spPr bwMode="auto">
          <a:xfrm>
            <a:off x="0" y="1"/>
            <a:ext cx="10001250" cy="6858000"/>
          </a:xfrm>
          <a:prstGeom prst="rect">
            <a:avLst/>
          </a:prstGeom>
          <a:noFill/>
        </p:spPr>
      </p:pic>
      <p:sp>
        <p:nvSpPr>
          <p:cNvPr id="2" name="Заголовок 1"/>
          <p:cNvSpPr>
            <a:spLocks noGrp="1"/>
          </p:cNvSpPr>
          <p:nvPr>
            <p:ph type="title"/>
          </p:nvPr>
        </p:nvSpPr>
        <p:spPr>
          <a:solidFill>
            <a:srgbClr val="FFFF00"/>
          </a:solidFill>
        </p:spPr>
        <p:txBody>
          <a:bodyPr>
            <a:normAutofit fontScale="90000"/>
          </a:bodyPr>
          <a:lstStyle/>
          <a:p>
            <a:r>
              <a:rPr lang="ru-RU" b="1" dirty="0" smtClean="0">
                <a:solidFill>
                  <a:srgbClr val="C00000"/>
                </a:solidFill>
              </a:rPr>
              <a:t/>
            </a:r>
            <a:br>
              <a:rPr lang="ru-RU" b="1" dirty="0" smtClean="0">
                <a:solidFill>
                  <a:srgbClr val="C00000"/>
                </a:solidFill>
              </a:rPr>
            </a:br>
            <a:r>
              <a:rPr lang="ru-RU" b="1" dirty="0" smtClean="0">
                <a:solidFill>
                  <a:srgbClr val="C00000"/>
                </a:solidFill>
              </a:rPr>
              <a:t>Межзвёздная среда.</a:t>
            </a:r>
            <a:r>
              <a:rPr lang="ru-RU" dirty="0" smtClean="0"/>
              <a:t/>
            </a:r>
            <a:br>
              <a:rPr lang="ru-RU" dirty="0" smtClean="0"/>
            </a:b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первый взгляд кажется, что между звёздами ничего нет. Так ли это? Природа межзвёздной среды столетиями привлекала внимание астрономов и учёных. А сам термин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«межзвёздная среда»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впервые был использован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1626 году в работе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Фрэнсиса</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Бэкона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Sylva</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Sylvarum</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 Небеса между звёздами, они имеют так много общего со звёздами, вращаясь (вокруг Земли), так же, как любая другая звезда».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1.jpg"/>
          <p:cNvPicPr/>
          <p:nvPr/>
        </p:nvPicPr>
        <p:blipFill>
          <a:blip r:embed="rId2" cstate="print"/>
          <a:srcRect/>
          <a:stretch>
            <a:fillRect/>
          </a:stretch>
        </p:blipFill>
        <p:spPr bwMode="auto">
          <a:xfrm>
            <a:off x="0" y="1981200"/>
            <a:ext cx="9144000" cy="48768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fotooboimoi.ru/upload/iblock/8bf/8bf98aa44d6e63ae66b7607488400360.jpg"/>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p:spPr>
      </p:pic>
      <p:sp>
        <p:nvSpPr>
          <p:cNvPr id="50177" name="Rectangle 1"/>
          <p:cNvSpPr>
            <a:spLocks noChangeArrowheads="1"/>
          </p:cNvSpPr>
          <p:nvPr/>
        </p:nvSpPr>
        <p:spPr bwMode="auto">
          <a:xfrm>
            <a:off x="0" y="-134273"/>
            <a:ext cx="9144000" cy="255454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Хотя большинство деятелей того времени, и в частности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Ро́берт</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Бойль, считали, что «межзвёздная область небес, как полагают некоторые &lt;…&gt;, должна быть пустой».</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Сейчас мы точно знаем, что всё межзвёздное пространство внутри Галактики заполнено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межзвёздной средой</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Её большая часть массы приходится на разреженный газ и пыль.</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Основным компонентом межзвёздной среды является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межзвёздный газ</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Он на 70 % состоит из водорода и 28 % — из гелия.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image.winudf.com/v2/image/Y29tLmdhbGF4eXdhbGxwYXBlci5oZC5nYWxheHlwaWN0dXJlcy5waG90b3MuYmFja2dyb3VuZC5jdXRlLmNvb2wuYXJ0LmdhbGF4eWltYWdlcy5oZC5mcmVlX3NjcmVlbl8yM18xNTMyNzE5OTcxXzA1Nw/screen-23.jpg?fakeurl=1&amp;type=.jpg"/>
          <p:cNvPicPr>
            <a:picLocks noChangeAspect="1" noChangeArrowheads="1"/>
          </p:cNvPicPr>
          <p:nvPr/>
        </p:nvPicPr>
        <p:blipFill>
          <a:blip r:embed="rId2" cstate="print"/>
          <a:srcRect/>
          <a:stretch>
            <a:fillRect/>
          </a:stretch>
        </p:blipFill>
        <p:spPr bwMode="auto">
          <a:xfrm>
            <a:off x="0" y="1714501"/>
            <a:ext cx="9144000" cy="5143500"/>
          </a:xfrm>
          <a:prstGeom prst="rect">
            <a:avLst/>
          </a:prstGeom>
          <a:noFill/>
        </p:spPr>
      </p:pic>
      <p:sp>
        <p:nvSpPr>
          <p:cNvPr id="51201"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Помимо газа, в межзвёздном пространстве рассеяно бесчисленное количество микроскопических твёрдых частиц. Их типичный размер колеблется от 0,01 до 0,2 мкм. Считается, что эти частицы образовываются и поставляются в межзвёздную среду за счёт расширения оболочек новых и сверхновых звёзд, холодных красных гигантов и сверхгигантов.</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6" name="Picture 6" descr="https://get.wallhere.com/photo/1680x1050-px-space-673039.jpg"/>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p:spPr>
      </p:pic>
      <p:sp>
        <p:nvSpPr>
          <p:cNvPr id="2" name="Прямоугольник 1"/>
          <p:cNvSpPr/>
          <p:nvPr/>
        </p:nvSpPr>
        <p:spPr>
          <a:xfrm>
            <a:off x="0" y="0"/>
            <a:ext cx="9144000" cy="1631216"/>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000" b="1" dirty="0" smtClean="0">
                <a:solidFill>
                  <a:srgbClr val="000000"/>
                </a:solidFill>
                <a:latin typeface="Arial" pitchFamily="34" charset="0"/>
                <a:ea typeface="Times New Roman" pitchFamily="18" charset="0"/>
                <a:cs typeface="Arial" pitchFamily="34" charset="0"/>
              </a:rPr>
              <a:t>Межзвёздная пыль всегда сопутствует газу. </a:t>
            </a:r>
            <a:r>
              <a:rPr lang="ru-RU" sz="2000" dirty="0" smtClean="0">
                <a:solidFill>
                  <a:srgbClr val="000000"/>
                </a:solidFill>
                <a:latin typeface="Arial" pitchFamily="34" charset="0"/>
                <a:ea typeface="Times New Roman" pitchFamily="18" charset="0"/>
                <a:cs typeface="Arial" pitchFamily="34" charset="0"/>
              </a:rPr>
              <a:t>На её долю приходится около 1 % от массы межзвёздного газа. И хотя газ и пыль в Галактике очень сильно разрежены, в некоторых её областях они могут концентрироваться. В этих местах мы наблюдаем так называемые </a:t>
            </a:r>
            <a:r>
              <a:rPr lang="ru-RU" sz="2000" b="1" u="sng" dirty="0" smtClean="0">
                <a:solidFill>
                  <a:srgbClr val="C00000"/>
                </a:solidFill>
                <a:latin typeface="Arial" pitchFamily="34" charset="0"/>
                <a:ea typeface="Times New Roman" pitchFamily="18" charset="0"/>
                <a:cs typeface="Arial" pitchFamily="34" charset="0"/>
              </a:rPr>
              <a:t>газопылевые туманности.</a:t>
            </a:r>
            <a:endParaRPr lang="ru-RU" sz="2000" u="sng" dirty="0" smtClean="0">
              <a:solidFill>
                <a:srgbClr val="C00000"/>
              </a:solidFill>
              <a:latin typeface="Arial" pitchFamily="34" charset="0"/>
              <a:ea typeface="Times New Roman" pitchFamily="18" charset="0"/>
              <a:cs typeface="Arial" pitchFamily="34" charset="0"/>
            </a:endParaRPr>
          </a:p>
        </p:txBody>
      </p:sp>
      <p:sp>
        <p:nvSpPr>
          <p:cNvPr id="56322" name="AutoShape 2" descr="https://3d-linker.ru/components/com_jshopping/files/img_products/napolnoe-pokritie-cosmos2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6324" name="AutoShape 4" descr="https://3d-linker.ru/components/com_jshopping/files/img_products/napolnoe-pokritie-cosmos2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printstorm.ru/wp-content/uploads/2021/03/d219e4a96798ca99ce1dd73a0deab35a-1.jpg"/>
          <p:cNvPicPr>
            <a:picLocks noChangeAspect="1" noChangeArrowheads="1"/>
          </p:cNvPicPr>
          <p:nvPr/>
        </p:nvPicPr>
        <p:blipFill>
          <a:blip r:embed="rId2" cstate="print"/>
          <a:srcRect/>
          <a:stretch>
            <a:fillRect/>
          </a:stretch>
        </p:blipFill>
        <p:spPr bwMode="auto">
          <a:xfrm>
            <a:off x="0" y="1"/>
            <a:ext cx="9753600" cy="6858000"/>
          </a:xfrm>
          <a:prstGeom prst="rect">
            <a:avLst/>
          </a:prstGeom>
          <a:noFill/>
        </p:spPr>
      </p:pic>
      <p:sp>
        <p:nvSpPr>
          <p:cNvPr id="2" name="Заголовок 1"/>
          <p:cNvSpPr>
            <a:spLocks noGrp="1"/>
          </p:cNvSpPr>
          <p:nvPr>
            <p:ph type="title"/>
          </p:nvPr>
        </p:nvSpPr>
        <p:spPr>
          <a:solidFill>
            <a:srgbClr val="FFFF00"/>
          </a:solidFill>
        </p:spPr>
        <p:txBody>
          <a:bodyPr>
            <a:normAutofit fontScale="90000"/>
          </a:bodyPr>
          <a:lstStyle/>
          <a:p>
            <a:r>
              <a:rPr lang="ru-RU" b="1" dirty="0" smtClean="0">
                <a:solidFill>
                  <a:srgbClr val="C00000"/>
                </a:solidFill>
              </a:rPr>
              <a:t/>
            </a:r>
            <a:br>
              <a:rPr lang="ru-RU" b="1" dirty="0" smtClean="0">
                <a:solidFill>
                  <a:srgbClr val="C00000"/>
                </a:solidFill>
              </a:rPr>
            </a:br>
            <a:r>
              <a:rPr lang="ru-RU" b="1" dirty="0" smtClean="0">
                <a:solidFill>
                  <a:srgbClr val="C00000"/>
                </a:solidFill>
              </a:rPr>
              <a:t>Туманности.</a:t>
            </a:r>
            <a:r>
              <a:rPr lang="ru-RU" dirty="0" smtClean="0"/>
              <a:t/>
            </a:r>
            <a:br>
              <a:rPr lang="ru-RU" dirty="0" smtClean="0"/>
            </a:br>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cdn.pixabay.com/photo/2010/12/16/17/30/space-3657_1280.jpg"/>
          <p:cNvPicPr>
            <a:picLocks noChangeAspect="1" noChangeArrowheads="1"/>
          </p:cNvPicPr>
          <p:nvPr/>
        </p:nvPicPr>
        <p:blipFill>
          <a:blip r:embed="rId2" cstate="print"/>
          <a:srcRect/>
          <a:stretch>
            <a:fillRect/>
          </a:stretch>
        </p:blipFill>
        <p:spPr bwMode="auto">
          <a:xfrm>
            <a:off x="0" y="678656"/>
            <a:ext cx="9144000" cy="6179344"/>
          </a:xfrm>
          <a:prstGeom prst="rect">
            <a:avLst/>
          </a:prstGeom>
          <a:noFill/>
        </p:spPr>
      </p:pic>
      <p:sp>
        <p:nvSpPr>
          <p:cNvPr id="2049" name="Rectangle 1"/>
          <p:cNvSpPr>
            <a:spLocks noChangeArrowheads="1"/>
          </p:cNvSpPr>
          <p:nvPr/>
        </p:nvSpPr>
        <p:spPr bwMode="auto">
          <a:xfrm>
            <a:off x="0" y="0"/>
            <a:ext cx="9144000" cy="193899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В различных созвездиях можно увидеть в телескоп туманные пятна, которые (в основном) состоят из газа и пыли, – это </a:t>
            </a:r>
            <a:r>
              <a:rPr kumimoji="0" lang="ru-RU" sz="2000" b="1" i="1"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туманности</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они тоже входят в состав нашей Галактики.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Туманности неправильной, клочковатой формы называют диффузными, а те, которые имеют правильную форму и в небольшие телескопы напоминают по виду планеты, – планетарными.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246769"/>
          </a:xfrm>
          <a:prstGeom prst="rect">
            <a:avLst/>
          </a:prstGeom>
          <a:solidFill>
            <a:schemeClr val="tx2">
              <a:lumMod val="20000"/>
              <a:lumOff val="80000"/>
            </a:schemeClr>
          </a:solidFill>
        </p:spPr>
        <p:txBody>
          <a:bodyPr wrap="square">
            <a:spAutoFit/>
          </a:bodyPr>
          <a:lstStyle/>
          <a:p>
            <a:r>
              <a:rPr lang="ru-RU" sz="2000" dirty="0" smtClean="0"/>
              <a:t>	Если вблизи большого газопылевого облака находится яркая звезда, то туманность, отражая или </a:t>
            </a:r>
            <a:r>
              <a:rPr lang="ru-RU" sz="2000" dirty="0" err="1" smtClean="0"/>
              <a:t>переизлучая</a:t>
            </a:r>
            <a:r>
              <a:rPr lang="ru-RU" sz="2000" dirty="0" smtClean="0"/>
              <a:t> излучение этой звезды, становится видимой как светлая диффузная туманность.</a:t>
            </a:r>
          </a:p>
          <a:p>
            <a:r>
              <a:rPr lang="ru-RU" sz="2000" dirty="0" smtClean="0"/>
              <a:t>	 Пример светлой диффузной туманности – большая газопылевая туманность в созвездии Ориона М42 (см. рис.). Расстояние до нее около 500 </a:t>
            </a:r>
            <a:r>
              <a:rPr lang="ru-RU" sz="2000" dirty="0" err="1" smtClean="0"/>
              <a:t>пк</a:t>
            </a:r>
            <a:r>
              <a:rPr lang="ru-RU" sz="2000" dirty="0" smtClean="0"/>
              <a:t>, диаметр центральной части туманности – 6 </a:t>
            </a:r>
            <a:r>
              <a:rPr lang="ru-RU" sz="2000" dirty="0" err="1" smtClean="0"/>
              <a:t>пк</a:t>
            </a:r>
            <a:r>
              <a:rPr lang="ru-RU" sz="2000" dirty="0" smtClean="0"/>
              <a:t>, масса примерно в 100 раз больше массы Солнца.</a:t>
            </a:r>
            <a:endParaRPr lang="ru-RU" sz="2000" dirty="0"/>
          </a:p>
        </p:txBody>
      </p:sp>
      <p:pic>
        <p:nvPicPr>
          <p:cNvPr id="3" name="Рисунок 2" descr="hello_html_7c16fc32.jpg"/>
          <p:cNvPicPr/>
          <p:nvPr/>
        </p:nvPicPr>
        <p:blipFill>
          <a:blip r:embed="rId2" cstate="print"/>
          <a:srcRect/>
          <a:stretch>
            <a:fillRect/>
          </a:stretch>
        </p:blipFill>
        <p:spPr bwMode="auto">
          <a:xfrm>
            <a:off x="0" y="1905000"/>
            <a:ext cx="9144000" cy="4953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0" y="0"/>
            <a:ext cx="9144000" cy="224676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Как правило такие туманности содержат большое количество межзвёздной пыли, которая рассеивает свет ближайшей звезды. Причём рассеяние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голубого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цвета более эффективно, чем красного. Поэтому отражательные туманности, как правило, имеют синеватый оттенок. Примером такой светлой туманности является туманность в скоплении Плеяды в созвездии Тельца. А также туманность Голова Ведьмы, которая связана с яркой звездой Ригель.</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3.jpg"/>
          <p:cNvPicPr/>
          <p:nvPr/>
        </p:nvPicPr>
        <p:blipFill>
          <a:blip r:embed="rId2" cstate="print"/>
          <a:srcRect/>
          <a:stretch>
            <a:fillRect/>
          </a:stretch>
        </p:blipFill>
        <p:spPr bwMode="auto">
          <a:xfrm>
            <a:off x="0" y="2209801"/>
            <a:ext cx="9144000" cy="46482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0" y="0"/>
            <a:ext cx="9144000" cy="255454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Интересна небольшая диффузная туманность, названная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Крабовидной</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туманностью (см. рис.) за свою необычную сетку из ажурных газовых волокон. Установлено, что эта туманность – остаток сверхновой звезды, вспыхнувшей в 1054 г. в созвездии Тельца. Значит, возраст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Крабовидной</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туманности чуть более 950 лет.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Крабовидная</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туманность удалена от нас на расстояние не менее 1,5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кпк</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Ее диаметр около 1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пк</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масса всех волокон около 0,1 массы Солнца. Туманность расширяется со скоростью более 1000 км/с.</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m62623666.jpg"/>
          <p:cNvPicPr/>
          <p:nvPr/>
        </p:nvPicPr>
        <p:blipFill>
          <a:blip r:embed="rId2" cstate="print"/>
          <a:srcRect/>
          <a:stretch>
            <a:fillRect/>
          </a:stretch>
        </p:blipFill>
        <p:spPr bwMode="auto">
          <a:xfrm>
            <a:off x="0" y="2514600"/>
            <a:ext cx="9144000" cy="4343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www.ukazka.ru/img/g/uk222312.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81000"/>
            <a:ext cx="9144000" cy="6477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0" y="0"/>
            <a:ext cx="9144000" cy="400110"/>
          </a:xfrm>
          <a:prstGeom prst="rect">
            <a:avLst/>
          </a:prstGeom>
          <a:solidFill>
            <a:schemeClr val="tx2">
              <a:lumMod val="20000"/>
              <a:lumOff val="80000"/>
            </a:schemeClr>
          </a:solidFill>
        </p:spPr>
        <p:txBody>
          <a:bodyPr wrap="square">
            <a:spAutoFit/>
          </a:bodyPr>
          <a:lstStyle/>
          <a:p>
            <a:pPr algn="ctr"/>
            <a:r>
              <a:rPr lang="ru-RU" sz="2000" dirty="0" smtClean="0"/>
              <a:t>Пример планетарной туманности – туманность NGC 7293 </a:t>
            </a:r>
            <a:r>
              <a:rPr lang="ru-RU" sz="2000" b="1" dirty="0" smtClean="0"/>
              <a:t>Улитка или Глаз бога</a:t>
            </a:r>
            <a:endParaRPr lang="ru-RU" sz="2000" b="1" dirty="0"/>
          </a:p>
        </p:txBody>
      </p:sp>
      <p:pic>
        <p:nvPicPr>
          <p:cNvPr id="3" name="Рисунок 2" descr="hello_html_m7d969be1.jpg"/>
          <p:cNvPicPr/>
          <p:nvPr/>
        </p:nvPicPr>
        <p:blipFill>
          <a:blip r:embed="rId2" cstate="print"/>
          <a:srcRect/>
          <a:stretch>
            <a:fillRect/>
          </a:stretch>
        </p:blipFill>
        <p:spPr bwMode="auto">
          <a:xfrm>
            <a:off x="1066800" y="381000"/>
            <a:ext cx="7391400" cy="64770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s00.yaplakal.com/pics/pics_original/1/8/8/11645881.jpg"/>
          <p:cNvPicPr>
            <a:picLocks noChangeAspect="1" noChangeArrowheads="1"/>
          </p:cNvPicPr>
          <p:nvPr/>
        </p:nvPicPr>
        <p:blipFill>
          <a:blip r:embed="rId2" cstate="print"/>
          <a:srcRect/>
          <a:stretch>
            <a:fillRect/>
          </a:stretch>
        </p:blipFill>
        <p:spPr bwMode="auto">
          <a:xfrm>
            <a:off x="0" y="1066800"/>
            <a:ext cx="9144000" cy="6858000"/>
          </a:xfrm>
          <a:prstGeom prst="rect">
            <a:avLst/>
          </a:prstGeom>
          <a:noFill/>
        </p:spPr>
      </p:pic>
      <p:sp>
        <p:nvSpPr>
          <p:cNvPr id="63489" name="Rectangle 1"/>
          <p:cNvSpPr>
            <a:spLocks noChangeArrowheads="1"/>
          </p:cNvSpPr>
          <p:nvPr/>
        </p:nvSpPr>
        <p:spPr bwMode="auto">
          <a:xfrm>
            <a:off x="0" y="0"/>
            <a:ext cx="9144000" cy="193899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В центре планетарной туманности находится горячая звезда. Газ, из которого состоит планетарная туманность, входил когда-то в состав атмосферы этой звезды. Коротковолновое излучение звезды </a:t>
            </a:r>
            <a:r>
              <a:rPr kumimoji="0" lang="ru-RU" sz="2000" b="0" i="0" u="none" strike="noStrike" cap="none" normalizeH="0" baseline="0" dirty="0" err="1" smtClean="0">
                <a:ln>
                  <a:noFill/>
                </a:ln>
                <a:solidFill>
                  <a:srgbClr val="181818"/>
                </a:solidFill>
                <a:effectLst/>
                <a:latin typeface="Arial" pitchFamily="34" charset="0"/>
                <a:ea typeface="Times New Roman" pitchFamily="18" charset="0"/>
                <a:cs typeface="Arial" pitchFamily="34" charset="0"/>
              </a:rPr>
              <a:t>переизлучается</a:t>
            </a:r>
            <a:r>
              <a:rPr kumimoji="0" lang="ru-RU" sz="2000"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газом планетарной туманности в видимое излучение. 	Таким процессом (флуоресценцией), а не простым отражением объясняется свечение планетарных туманностей.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838200"/>
            <a:ext cx="9144000" cy="6019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0" y="0"/>
            <a:ext cx="9144000" cy="830997"/>
          </a:xfrm>
          <a:prstGeom prst="rect">
            <a:avLst/>
          </a:prstGeom>
          <a:solidFill>
            <a:schemeClr val="tx2">
              <a:lumMod val="20000"/>
              <a:lumOff val="80000"/>
            </a:schemeClr>
          </a:solidFill>
        </p:spPr>
        <p:txBody>
          <a:bodyPr wrap="square">
            <a:spAutoFit/>
          </a:bodyPr>
          <a:lstStyle/>
          <a:p>
            <a:r>
              <a:rPr lang="ru-RU" sz="2400" dirty="0" smtClean="0"/>
              <a:t>Туманность NGC 6302 </a:t>
            </a:r>
            <a:r>
              <a:rPr lang="ru-RU" sz="2400" b="1" dirty="0" smtClean="0"/>
              <a:t>Бабочка</a:t>
            </a:r>
            <a:r>
              <a:rPr lang="ru-RU" sz="2400" dirty="0" smtClean="0"/>
              <a:t>, несмотря на то, что визуально она не напоминает планету, тоже относится к планетарным </a:t>
            </a:r>
            <a:endParaRPr lang="ru-RU" sz="2400" dirty="0"/>
          </a:p>
        </p:txBody>
      </p:sp>
      <p:pic>
        <p:nvPicPr>
          <p:cNvPr id="3" name="Рисунок 2" descr="hello_html_m22891de.jpg"/>
          <p:cNvPicPr/>
          <p:nvPr/>
        </p:nvPicPr>
        <p:blipFill>
          <a:blip r:embed="rId2" cstate="print"/>
          <a:srcRect/>
          <a:stretch>
            <a:fillRect/>
          </a:stretch>
        </p:blipFill>
        <p:spPr bwMode="auto">
          <a:xfrm>
            <a:off x="914400" y="838200"/>
            <a:ext cx="7848600" cy="60198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0" y="0"/>
            <a:ext cx="9144000" cy="132343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Также планетарные туманности образовываются в результате взрыва сверхновых звёзд. После взрыва оболочка сверхновой разлетается в разные стороны, образуя ударную волну, которая самым причудливым образом может взаимодействовать с межзвёздным газом и пылью.</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5.jpg"/>
          <p:cNvPicPr/>
          <p:nvPr/>
        </p:nvPicPr>
        <p:blipFill>
          <a:blip r:embed="rId2" cstate="print"/>
          <a:srcRect/>
          <a:stretch>
            <a:fillRect/>
          </a:stretch>
        </p:blipFill>
        <p:spPr bwMode="auto">
          <a:xfrm>
            <a:off x="0" y="1295401"/>
            <a:ext cx="9144000" cy="55626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1371600"/>
            <a:ext cx="9144000" cy="5486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44" name="Picture 4" descr="https://live.staticflickr.com/65535/49474562431_db2693067d_b.jpg"/>
          <p:cNvPicPr>
            <a:picLocks noChangeAspect="1" noChangeArrowheads="1"/>
          </p:cNvPicPr>
          <p:nvPr/>
        </p:nvPicPr>
        <p:blipFill>
          <a:blip r:embed="rId2" cstate="print"/>
          <a:srcRect/>
          <a:stretch>
            <a:fillRect/>
          </a:stretch>
        </p:blipFill>
        <p:spPr bwMode="auto">
          <a:xfrm>
            <a:off x="990600" y="695324"/>
            <a:ext cx="7050927" cy="6162676"/>
          </a:xfrm>
          <a:prstGeom prst="rect">
            <a:avLst/>
          </a:prstGeom>
          <a:noFill/>
        </p:spPr>
      </p:pic>
      <p:sp>
        <p:nvSpPr>
          <p:cNvPr id="67585" name="Rectangle 1"/>
          <p:cNvSpPr>
            <a:spLocks noChangeArrowheads="1"/>
          </p:cNvSpPr>
          <p:nvPr/>
        </p:nvSpPr>
        <p:spPr bwMode="auto">
          <a:xfrm>
            <a:off x="0" y="24080"/>
            <a:ext cx="9144000" cy="132343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Самой известной такой туманностью является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Крабовидная</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Туманность в созвездии Стрельца. Напомним, что появилась она в результате вспышки сверхновой в 1054 году. В её центре располагается пульсар.</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219200"/>
            <a:ext cx="9144000" cy="56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609" name="Rectangle 1"/>
          <p:cNvSpPr>
            <a:spLocks noChangeArrowheads="1"/>
          </p:cNvSpPr>
          <p:nvPr/>
        </p:nvSpPr>
        <p:spPr bwMode="auto">
          <a:xfrm>
            <a:off x="0" y="0"/>
            <a:ext cx="9144000" cy="120032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Туманности, в основном состоящие из пыли, выделяются на фотографиях звездного неба в виде темных участков (туманность IC 434 </a:t>
            </a:r>
            <a:r>
              <a:rPr kumimoji="0" lang="ru-RU" b="1"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Конская голова</a:t>
            </a:r>
            <a:r>
              <a:rPr kumimoji="0" lang="ru-RU"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 Многие темные туманности расположены сравнительно близко от нас и сильно поглощают свет находящихся за ними звезд.</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ello_html_2133a94d.jpg"/>
          <p:cNvPicPr/>
          <p:nvPr/>
        </p:nvPicPr>
        <p:blipFill>
          <a:blip r:embed="rId2" cstate="print"/>
          <a:srcRect/>
          <a:stretch>
            <a:fillRect/>
          </a:stretch>
        </p:blipFill>
        <p:spPr bwMode="auto">
          <a:xfrm>
            <a:off x="1600200" y="1143000"/>
            <a:ext cx="6324600" cy="57150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286000"/>
            <a:ext cx="9144000" cy="4572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633" name="Rectangle 1"/>
          <p:cNvSpPr>
            <a:spLocks noChangeArrowheads="1"/>
          </p:cNvSpPr>
          <p:nvPr/>
        </p:nvSpPr>
        <p:spPr bwMode="auto">
          <a:xfrm>
            <a:off x="0" y="57715"/>
            <a:ext cx="9144000" cy="224676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последние годы при помощи снимков, полученных космическим телескопом «Хаббл», удалось выяснить, что многие планетарные туманности имеют очень сложную и своеобразную структуру. При этом большинство из них не обладают какой бы то ни было симметрией. 	Механизмы, благодаря которым возможно образование такого многообразия форм, остаются на сегодняшний день до конца не выясненными.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4" name="Picture 2" descr="https://scitechdaily.com/images/Crab-Nebula-Supernova-Remnant.-2048x1493.jpg"/>
          <p:cNvPicPr>
            <a:picLocks noChangeAspect="1" noChangeArrowheads="1"/>
          </p:cNvPicPr>
          <p:nvPr/>
        </p:nvPicPr>
        <p:blipFill>
          <a:blip r:embed="rId2" cstate="print"/>
          <a:srcRect/>
          <a:stretch>
            <a:fillRect/>
          </a:stretch>
        </p:blipFill>
        <p:spPr bwMode="auto">
          <a:xfrm>
            <a:off x="1600200" y="2358443"/>
            <a:ext cx="6172200" cy="4499557"/>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0" y="0"/>
            <a:ext cx="9144000" cy="1631216"/>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Очень часто на фоне светлых туманностей видны тёмные пятна и прожилки — это </a:t>
            </a:r>
            <a:r>
              <a:rPr kumimoji="0" lang="ru-RU" sz="20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глобулы</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молекулярные облака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которые иногда называют «звёздной колыбелью». Такое название не случайно, так как именно в них происходит формирование молодых звёзд. Масса глобул может колебаться 1—100</a:t>
            </a:r>
            <a:r>
              <a:rPr kumimoji="0" lang="ru-RU" sz="20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a:t>
            </a:r>
            <a:r>
              <a:rPr kumimoji="0" lang="ru-RU" sz="2000" b="0" i="0" u="none" strike="noStrike" cap="none" normalizeH="0" baseline="-30000" dirty="0" smtClean="0">
                <a:ln>
                  <a:noFill/>
                </a:ln>
                <a:solidFill>
                  <a:srgbClr val="000000"/>
                </a:solidFill>
                <a:effectLst/>
                <a:latin typeface="Cambria Math" pitchFamily="18" charset="0"/>
                <a:ea typeface="Times New Roman" pitchFamily="18" charset="0"/>
                <a:cs typeface="Arial" pitchFamily="34" charset="0"/>
              </a:rPr>
              <a:t>⨀</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6.jpg"/>
          <p:cNvPicPr/>
          <p:nvPr/>
        </p:nvPicPr>
        <p:blipFill>
          <a:blip r:embed="rId2" cstate="print"/>
          <a:srcRect/>
          <a:stretch>
            <a:fillRect/>
          </a:stretch>
        </p:blipFill>
        <p:spPr bwMode="auto">
          <a:xfrm>
            <a:off x="0" y="1600200"/>
            <a:ext cx="9144000" cy="52578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0" y="0"/>
            <a:ext cx="9144000" cy="203132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Эти зародыши будущих звёзд принято называть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протозвёздами</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Продолжительность процесса образования протозвёзд невелика — всего около нескольких миллионов лет.</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Ближайшим к Земле звёздными яслями является хорошо известная нам Туманность Ориона. Она интересна ещё и тем, что в её центре с помощью космического телескопа «Хаббл» были обнаружены протозвёзды, окружённые протопланетными дисками.</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7.jpg"/>
          <p:cNvPicPr/>
          <p:nvPr/>
        </p:nvPicPr>
        <p:blipFill>
          <a:blip r:embed="rId2" cstate="print"/>
          <a:srcRect/>
          <a:stretch>
            <a:fillRect/>
          </a:stretch>
        </p:blipFill>
        <p:spPr bwMode="auto">
          <a:xfrm>
            <a:off x="0" y="1981201"/>
            <a:ext cx="9144000" cy="48768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0" y="0"/>
            <a:ext cx="9144000" cy="101566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Скорее всего, из вещества одного из таких дисков, который образовался вместе с будущим Солнцем, около 5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млрд</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лет назад сформировалась наша Земля и все другие тела Солнечной системы.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2" descr="https://avatars.mds.yandex.net/get-zen_doc/98843/pub_5bd73d0501677300aa1698aa_5bd73df0d0549400ab5b6b7e/scale_1200"/>
          <p:cNvPicPr>
            <a:picLocks noChangeAspect="1" noChangeArrowheads="1"/>
          </p:cNvPicPr>
          <p:nvPr/>
        </p:nvPicPr>
        <p:blipFill>
          <a:blip r:embed="rId2" cstate="print"/>
          <a:srcRect/>
          <a:stretch>
            <a:fillRect/>
          </a:stretch>
        </p:blipFill>
        <p:spPr bwMode="auto">
          <a:xfrm>
            <a:off x="0" y="962406"/>
            <a:ext cx="9144000" cy="589559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752600"/>
            <a:ext cx="9144000" cy="5105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33" name="Rectangle 1"/>
          <p:cNvSpPr>
            <a:spLocks noChangeArrowheads="1"/>
          </p:cNvSpPr>
          <p:nvPr/>
        </p:nvSpPr>
        <p:spPr bwMode="auto">
          <a:xfrm>
            <a:off x="0" y="0"/>
            <a:ext cx="9144000" cy="175432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Ещё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Галилео Галилей в 1609 </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году обнаружил, что Млечный Путь является скоплением огромного числа слабых звёзд (порядка 200—400 миллиардов) и ярких туманностей. Все они вместе образуют гигантскую гравитационно-связанную систему тел —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Галактику</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b="0" i="0" u="none" strike="noStrike" cap="none" normalizeH="0" baseline="0" dirty="0" smtClean="0">
                <a:ln>
                  <a:noFill/>
                </a:ln>
                <a:solidFill>
                  <a:srgbClr val="181818"/>
                </a:solidFill>
                <a:effectLst/>
                <a:latin typeface="Arial" pitchFamily="34" charset="0"/>
                <a:ea typeface="Times New Roman" pitchFamily="18" charset="0"/>
                <a:cs typeface="Arial" pitchFamily="34" charset="0"/>
              </a:rPr>
              <a:t>Если речь идет о нашей звездной системе, то Галактика – имя собственное и пишется с большой буквы; если говорится о других звездных системах, то галактика – имя нарицательное и пишется с маленькой буквы.</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5" name="Picture 3" descr="https://storage.myseldon.com/news-pict-ef/EF519941C1204E1263861267D0C61A19"/>
          <p:cNvPicPr>
            <a:picLocks noChangeAspect="1" noChangeArrowheads="1"/>
          </p:cNvPicPr>
          <p:nvPr/>
        </p:nvPicPr>
        <p:blipFill>
          <a:blip r:embed="rId2" cstate="print"/>
          <a:srcRect/>
          <a:stretch>
            <a:fillRect/>
          </a:stretch>
        </p:blipFill>
        <p:spPr bwMode="auto">
          <a:xfrm>
            <a:off x="1143000" y="1752600"/>
            <a:ext cx="6705600" cy="5105400"/>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0" y="0"/>
            <a:ext cx="9144000" cy="646331"/>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Космические лучи и магнитные поля</a:t>
            </a:r>
            <a:endParaRPr kumimoji="0" lang="ru-RU" sz="36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4102" name="Picture 6" descr="https://avatars.mds.yandex.net/get-zen_doc/4524946/pub_605a445f31b1a108bfa45293_605a44fb4807e8528be156df/scale_1200"/>
          <p:cNvPicPr>
            <a:picLocks noChangeAspect="1" noChangeArrowheads="1"/>
          </p:cNvPicPr>
          <p:nvPr/>
        </p:nvPicPr>
        <p:blipFill>
          <a:blip r:embed="rId2" cstate="print"/>
          <a:srcRect/>
          <a:stretch>
            <a:fillRect/>
          </a:stretch>
        </p:blipFill>
        <p:spPr bwMode="auto">
          <a:xfrm>
            <a:off x="-1" y="685800"/>
            <a:ext cx="9375339" cy="6172201"/>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cont.ws/uploads/pic/2016/7/the_black_hole_ejection_into_space_20150716_1310157087.jpg"/>
          <p:cNvPicPr>
            <a:picLocks noChangeAspect="1" noChangeArrowheads="1"/>
          </p:cNvPicPr>
          <p:nvPr/>
        </p:nvPicPr>
        <p:blipFill>
          <a:blip r:embed="rId2" cstate="print"/>
          <a:srcRect/>
          <a:stretch>
            <a:fillRect/>
          </a:stretch>
        </p:blipFill>
        <p:spPr bwMode="auto">
          <a:xfrm>
            <a:off x="0" y="2133600"/>
            <a:ext cx="9144000" cy="4973836"/>
          </a:xfrm>
          <a:prstGeom prst="rect">
            <a:avLst/>
          </a:prstGeom>
          <a:noFill/>
        </p:spPr>
      </p:pic>
      <p:sp>
        <p:nvSpPr>
          <p:cNvPr id="2" name="Прямоугольник 1"/>
          <p:cNvSpPr/>
          <p:nvPr/>
        </p:nvSpPr>
        <p:spPr>
          <a:xfrm>
            <a:off x="0" y="0"/>
            <a:ext cx="9144000" cy="2554545"/>
          </a:xfrm>
          <a:prstGeom prst="rect">
            <a:avLst/>
          </a:prstGeom>
          <a:solidFill>
            <a:schemeClr val="tx2">
              <a:lumMod val="20000"/>
              <a:lumOff val="80000"/>
            </a:schemeClr>
          </a:solidFill>
        </p:spPr>
        <p:txBody>
          <a:bodyPr wrap="square">
            <a:spAutoFit/>
          </a:bodyPr>
          <a:lstStyle/>
          <a:p>
            <a:r>
              <a:rPr lang="ru-RU" sz="2000" dirty="0" smtClean="0"/>
              <a:t>	Но даже там, где не видно ни звезд, ни туманностей, пространство не пусто. Оно заполнено очень разреженным межзвездным газом и межзвездной пылью. В межзвездном пространстве существуют и различные поля (</a:t>
            </a:r>
            <a:r>
              <a:rPr lang="ru-RU" sz="2000" b="1" dirty="0" smtClean="0"/>
              <a:t>гравитационное и магнитное).</a:t>
            </a:r>
          </a:p>
          <a:p>
            <a:r>
              <a:rPr lang="ru-RU" sz="2000" dirty="0" smtClean="0"/>
              <a:t>	 Пронизывают межзвездное пространство и космические лучи, представляющие собой потоки электрически заряженных частиц, которые при движении в магнитных полях разогнались до скоростей, близких к скорости света, и приобрели огромную энергию.</a:t>
            </a:r>
            <a:endParaRPr lang="ru-RU" sz="2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0" y="0"/>
            <a:ext cx="9144000" cy="101566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Изучение космических лучей позволило итальянскому учёному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Энрико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Ферми получить свидетельства существования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межзвёздного магнитного поля</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2-mezhzvyozdnaya-sreda-gaz-i-pyl.files/image009.jpg"/>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38200"/>
          </a:xfrm>
          <a:solidFill>
            <a:srgbClr val="FFFF00"/>
          </a:solidFill>
        </p:spPr>
        <p:txBody>
          <a:bodyPr/>
          <a:lstStyle/>
          <a:p>
            <a:r>
              <a:rPr lang="ru-RU" b="1" dirty="0" smtClean="0">
                <a:solidFill>
                  <a:srgbClr val="C00000"/>
                </a:solidFill>
              </a:rPr>
              <a:t>Домашнее задание</a:t>
            </a:r>
            <a:endParaRPr lang="ru-RU" b="1" dirty="0">
              <a:solidFill>
                <a:srgbClr val="C00000"/>
              </a:solidFill>
            </a:endParaRPr>
          </a:p>
        </p:txBody>
      </p:sp>
      <p:sp>
        <p:nvSpPr>
          <p:cNvPr id="3" name="Прямоугольник 2"/>
          <p:cNvSpPr/>
          <p:nvPr/>
        </p:nvSpPr>
        <p:spPr>
          <a:xfrm>
            <a:off x="0" y="838200"/>
            <a:ext cx="9144000" cy="838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Запишите определение понятия «звёздное скопление» и заполните таблицу, используя материал учебника §25.2</a:t>
            </a:r>
            <a:endParaRPr lang="ru-RU" sz="2400" dirty="0">
              <a:solidFill>
                <a:schemeClr val="tx1"/>
              </a:solidFill>
            </a:endParaRPr>
          </a:p>
        </p:txBody>
      </p:sp>
      <p:graphicFrame>
        <p:nvGraphicFramePr>
          <p:cNvPr id="4" name="Таблица 3"/>
          <p:cNvGraphicFramePr>
            <a:graphicFrameLocks noGrp="1"/>
          </p:cNvGraphicFramePr>
          <p:nvPr/>
        </p:nvGraphicFramePr>
        <p:xfrm>
          <a:off x="0" y="1752600"/>
          <a:ext cx="9144000" cy="5105400"/>
        </p:xfrm>
        <a:graphic>
          <a:graphicData uri="http://schemas.openxmlformats.org/drawingml/2006/table">
            <a:tbl>
              <a:tblPr firstRow="1" bandRow="1">
                <a:tableStyleId>{5C22544A-7EE6-4342-B048-85BDC9FD1C3A}</a:tableStyleId>
              </a:tblPr>
              <a:tblGrid>
                <a:gridCol w="1371600"/>
                <a:gridCol w="1676400"/>
                <a:gridCol w="1524000"/>
                <a:gridCol w="1524000"/>
                <a:gridCol w="1524000"/>
                <a:gridCol w="1524000"/>
              </a:tblGrid>
              <a:tr h="1276350">
                <a:tc>
                  <a:txBody>
                    <a:bodyPr/>
                    <a:lstStyle/>
                    <a:p>
                      <a:pPr algn="ctr"/>
                      <a:r>
                        <a:rPr lang="ru-RU" dirty="0" smtClean="0"/>
                        <a:t>Название скопления</a:t>
                      </a:r>
                      <a:endParaRPr lang="ru-RU" dirty="0"/>
                    </a:p>
                  </a:txBody>
                  <a:tcPr/>
                </a:tc>
                <a:tc>
                  <a:txBody>
                    <a:bodyPr/>
                    <a:lstStyle/>
                    <a:p>
                      <a:pPr algn="ctr"/>
                      <a:r>
                        <a:rPr lang="ru-RU" dirty="0" smtClean="0"/>
                        <a:t>Пример, расположение в Галактике</a:t>
                      </a:r>
                      <a:endParaRPr lang="ru-RU" dirty="0"/>
                    </a:p>
                  </a:txBody>
                  <a:tcPr/>
                </a:tc>
                <a:tc>
                  <a:txBody>
                    <a:bodyPr/>
                    <a:lstStyle/>
                    <a:p>
                      <a:pPr algn="ctr"/>
                      <a:r>
                        <a:rPr lang="ru-RU" dirty="0" smtClean="0"/>
                        <a:t>Звёздное «население»</a:t>
                      </a:r>
                      <a:endParaRPr lang="ru-RU" dirty="0"/>
                    </a:p>
                  </a:txBody>
                  <a:tcPr/>
                </a:tc>
                <a:tc>
                  <a:txBody>
                    <a:bodyPr/>
                    <a:lstStyle/>
                    <a:p>
                      <a:pPr algn="ctr"/>
                      <a:r>
                        <a:rPr lang="ru-RU" dirty="0" smtClean="0"/>
                        <a:t>Возраст скопления</a:t>
                      </a:r>
                      <a:endParaRPr lang="ru-RU" dirty="0"/>
                    </a:p>
                  </a:txBody>
                  <a:tcPr/>
                </a:tc>
                <a:tc>
                  <a:txBody>
                    <a:bodyPr/>
                    <a:lstStyle/>
                    <a:p>
                      <a:pPr algn="ctr"/>
                      <a:r>
                        <a:rPr lang="ru-RU" dirty="0" smtClean="0"/>
                        <a:t>Количество звёзд в скоплении</a:t>
                      </a:r>
                      <a:endParaRPr lang="ru-RU" dirty="0"/>
                    </a:p>
                  </a:txBody>
                  <a:tcPr/>
                </a:tc>
                <a:tc>
                  <a:txBody>
                    <a:bodyPr/>
                    <a:lstStyle/>
                    <a:p>
                      <a:pPr algn="ctr"/>
                      <a:r>
                        <a:rPr lang="ru-RU" dirty="0" smtClean="0"/>
                        <a:t>Особенности</a:t>
                      </a:r>
                      <a:endParaRPr lang="ru-RU" dirty="0"/>
                    </a:p>
                  </a:txBody>
                  <a:tcPr/>
                </a:tc>
              </a:tr>
              <a:tr h="1276350">
                <a:tc>
                  <a:txBody>
                    <a:bodyPr/>
                    <a:lstStyle/>
                    <a:p>
                      <a:r>
                        <a:rPr lang="ru-RU" dirty="0" smtClean="0"/>
                        <a:t>Шаровые скопления</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1276350">
                <a:tc>
                  <a:txBody>
                    <a:bodyPr/>
                    <a:lstStyle/>
                    <a:p>
                      <a:r>
                        <a:rPr lang="ru-RU" dirty="0" smtClean="0"/>
                        <a:t>Рассеянные скопления</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1276350">
                <a:tc>
                  <a:txBody>
                    <a:bodyPr/>
                    <a:lstStyle/>
                    <a:p>
                      <a:r>
                        <a:rPr lang="ru-RU" dirty="0" smtClean="0"/>
                        <a:t>Звёздные ассоциации</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15270"/>
            <a:ext cx="9144000" cy="156966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Из числа этих объектов в состав Галактики не входит лишь слабо заметное туманное пятно, видимое в созвездии Андромеды и напоминающее по форме пламя свечи. Это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туманность Андромеды.</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1-galaktika-mlechnyj-put-dvizhenie-zvyozd-v-galaktike.files/image001.jpg"/>
          <p:cNvPicPr/>
          <p:nvPr/>
        </p:nvPicPr>
        <p:blipFill>
          <a:blip r:embed="rId2" cstate="print"/>
          <a:srcRect/>
          <a:stretch>
            <a:fillRect/>
          </a:stretch>
        </p:blipFill>
        <p:spPr bwMode="auto">
          <a:xfrm>
            <a:off x="0" y="1524000"/>
            <a:ext cx="9144000" cy="5334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fsd.videouroki.net/products/conspekty/astr11/33-drugie-zvyozdnye-sistemy-galaktiki.files/image001.jpg"/>
          <p:cNvPicPr>
            <a:picLocks noChangeAspect="1" noChangeArrowheads="1"/>
          </p:cNvPicPr>
          <p:nvPr/>
        </p:nvPicPr>
        <p:blipFill>
          <a:blip r:embed="rId2" cstate="print"/>
          <a:srcRect/>
          <a:stretch>
            <a:fillRect/>
          </a:stretch>
        </p:blipFill>
        <p:spPr bwMode="auto">
          <a:xfrm>
            <a:off x="0" y="0"/>
            <a:ext cx="9223869" cy="685800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209800"/>
            <a:ext cx="9144000" cy="4648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505" name="Rectangle 1"/>
          <p:cNvSpPr>
            <a:spLocks noChangeArrowheads="1"/>
          </p:cNvSpPr>
          <p:nvPr/>
        </p:nvSpPr>
        <p:spPr bwMode="auto">
          <a:xfrm>
            <a:off x="0" y="0"/>
            <a:ext cx="9144000" cy="224676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Первая попытка построить модель нашей Галактики принадлежит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Уильяму Гершелю.</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70-ых годах XVIII века он решил выборочно посчитать количество звёзд в разных направлениях от галактического экватора. Его подсчёты показали, что число звёзд резко убывает по обе стороны от галактической плоскости. Тогда он предположил, что слабые звёзды Млечного Пути вместе с более яркими образуют единую звёздную систему, по форме напоминающую диск конечных размеров.</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31-galaktika-mlechnyj-put-dvizhenie-zvyozd-v-galaktike.files/image002.jpg"/>
          <p:cNvPicPr/>
          <p:nvPr/>
        </p:nvPicPr>
        <p:blipFill>
          <a:blip r:embed="rId2" cstate="print"/>
          <a:srcRect/>
          <a:stretch>
            <a:fillRect/>
          </a:stretch>
        </p:blipFill>
        <p:spPr bwMode="auto">
          <a:xfrm>
            <a:off x="2971800" y="2286000"/>
            <a:ext cx="6172200" cy="4572000"/>
          </a:xfrm>
          <a:prstGeom prst="rect">
            <a:avLst/>
          </a:prstGeom>
          <a:noFill/>
          <a:ln w="9525">
            <a:noFill/>
            <a:miter lim="800000"/>
            <a:headEnd/>
            <a:tailEnd/>
          </a:ln>
        </p:spPr>
      </p:pic>
      <p:pic>
        <p:nvPicPr>
          <p:cNvPr id="21507" name="Picture 3" descr="https://images.fineartamerica.com/images-medium-large/sir-john-frederick-william-herschel-everett.jpg"/>
          <p:cNvPicPr>
            <a:picLocks noChangeAspect="1" noChangeArrowheads="1"/>
          </p:cNvPicPr>
          <p:nvPr/>
        </p:nvPicPr>
        <p:blipFill>
          <a:blip r:embed="rId3" cstate="print"/>
          <a:srcRect/>
          <a:stretch>
            <a:fillRect/>
          </a:stretch>
        </p:blipFill>
        <p:spPr bwMode="auto">
          <a:xfrm>
            <a:off x="0" y="2590800"/>
            <a:ext cx="2985008" cy="39624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TotalTime>
  <Words>1682</Words>
  <Application>Microsoft Office PowerPoint</Application>
  <PresentationFormat>Экран (4:3)</PresentationFormat>
  <Paragraphs>86</Paragraphs>
  <Slides>63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63</vt:i4>
      </vt:variant>
    </vt:vector>
  </HeadingPairs>
  <TitlesOfParts>
    <vt:vector size="64" baseType="lpstr">
      <vt:lpstr>Office Theme</vt:lpstr>
      <vt:lpstr>Тема: «Галактика Млечный Путь. Туманности».</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Строение Галактики</vt:lpstr>
      <vt:lpstr>Слайд 15</vt:lpstr>
      <vt:lpstr>Слайд 16</vt:lpstr>
      <vt:lpstr>Слайд 17</vt:lpstr>
      <vt:lpstr>Слайд 18</vt:lpstr>
      <vt:lpstr>Слайд 19</vt:lpstr>
      <vt:lpstr>Слайд 20</vt:lpstr>
      <vt:lpstr>Слайд 21</vt:lpstr>
      <vt:lpstr>Слайд 22</vt:lpstr>
      <vt:lpstr>Вращение Галактики</vt:lpstr>
      <vt:lpstr>Слайд 24</vt:lpstr>
      <vt:lpstr>Слайд 25</vt:lpstr>
      <vt:lpstr>Слайд 26</vt:lpstr>
      <vt:lpstr>Слайд 27</vt:lpstr>
      <vt:lpstr>Слайд 28</vt:lpstr>
      <vt:lpstr> Звёздные скопления </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 Межзвёздная среда. </vt:lpstr>
      <vt:lpstr>Слайд 41</vt:lpstr>
      <vt:lpstr>Слайд 42</vt:lpstr>
      <vt:lpstr>Слайд 43</vt:lpstr>
      <vt:lpstr>Слайд 44</vt:lpstr>
      <vt:lpstr> Туманности. </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«Галактика Млечный Путь. Туманности».</dc:title>
  <dc:creator>Евгений</dc:creator>
  <cp:lastModifiedBy>Евгений</cp:lastModifiedBy>
  <cp:revision>42</cp:revision>
  <dcterms:created xsi:type="dcterms:W3CDTF">2022-05-04T12:46:00Z</dcterms:created>
  <dcterms:modified xsi:type="dcterms:W3CDTF">2022-05-26T13:14:00Z</dcterms:modified>
</cp:coreProperties>
</file>