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13"/>
  </p:notesMasterIdLst>
  <p:sldIdLst>
    <p:sldId id="263" r:id="rId2"/>
    <p:sldId id="261" r:id="rId3"/>
    <p:sldId id="256" r:id="rId4"/>
    <p:sldId id="260" r:id="rId5"/>
    <p:sldId id="258" r:id="rId6"/>
    <p:sldId id="257" r:id="rId7"/>
    <p:sldId id="265" r:id="rId8"/>
    <p:sldId id="266" r:id="rId9"/>
    <p:sldId id="267" r:id="rId10"/>
    <p:sldId id="270" r:id="rId11"/>
    <p:sldId id="27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9E89D6-40E7-449C-96B1-C91D3E6C48D4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91CAA9-F9C0-4BCF-9696-6AB6F070CAC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91CAA9-F9C0-4BCF-9696-6AB6F070CACE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&#1040;&#1058;&#1058;&#1045;&#1057;&#1058;&#1040;&#1062;&#1048;&#1071;-2020\&#1052;&#1072;&#1090;&#1077;&#1088;&#1080;&#1072;&#1083;&#1099;%20&#1088;&#1072;&#1079;&#1085;&#1099;&#1077;\&#1055;&#1088;&#1077;&#1079;&#1077;&#1085;&#1090;\&#1050;.%20&#1044;&#1077;&#1073;&#1102;&#1089;&#1089;&#1080;.%20&#1052;&#1072;&#1083;&#1077;&#1085;&#1100;&#1082;&#1082;&#1080;&#1081;%20&#1085;&#1077;&#1075;&#1088;&#1080;&#1090;&#1077;&#1085;&#1086;&#1082;.mp3" TargetMode="External"/><Relationship Id="rId1" Type="http://schemas.openxmlformats.org/officeDocument/2006/relationships/audio" Target="file:///D:\&#1040;&#1058;&#1058;&#1045;&#1057;&#1058;&#1040;&#1062;&#1048;&#1071;-2020\&#1052;&#1072;&#1090;&#1077;&#1088;&#1080;&#1072;&#1083;&#1099;%20&#1088;&#1072;&#1079;&#1085;&#1099;&#1077;\&#1055;&#1088;&#1077;&#1079;&#1077;&#1085;&#1090;\&#1064;&#1091;&#1084;&#1072;&#1085;%20&#1057;&#1084;&#1077;&#1083;&#1099;&#1081;%20&#1085;&#1072;&#1077;&#1079;&#1076;&#1085;&#1080;&#1082;.mp3" TargetMode="Externa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&#1040;&#1058;&#1058;&#1045;&#1057;&#1058;&#1040;&#1062;&#1048;&#1071;-2020\&#1052;&#1072;&#1090;&#1077;&#1088;&#1080;&#1072;&#1083;&#1099;%20&#1088;&#1072;&#1079;&#1085;&#1099;&#1077;\&#1055;&#1088;&#1077;&#1079;&#1077;&#1085;&#1090;\&#1043;&#1088;&#1080;&#1075;%20-%20&#1056;&#1091;&#1095;&#1077;&#1105;&#1082;%20Op%2062.%20&#8470;4%20(&#1052;&#1080;&#1093;&#1072;&#1080;&#1083;%20&#1055;&#1083;&#1077;&#1090;&#1085;&#1105;&#1074;).mp3" TargetMode="External"/><Relationship Id="rId1" Type="http://schemas.openxmlformats.org/officeDocument/2006/relationships/audio" Target="file:///D:\&#1040;&#1058;&#1058;&#1045;&#1057;&#1058;&#1040;&#1062;&#1048;&#1071;-2020\&#1052;&#1072;&#1090;&#1077;&#1088;&#1080;&#1072;&#1083;&#1099;%20&#1088;&#1072;&#1079;&#1085;&#1099;&#1077;\&#1055;&#1088;&#1077;&#1079;&#1077;&#1085;&#1090;\&#1069;&#1076;&#1074;&#1072;&#1088;&#1076;%20&#1043;&#1088;&#1080;&#1075;,%20&#1051;&#1080;&#1088;&#1080;&#1095;&#1077;&#1089;&#1082;&#1080;&#1077;%20&#1087;&#1100;&#1077;&#1089;&#1099;%20-%201%20&#1090;&#1077;&#1090;&#1088;&#1072;&#1076;&#1100;%20-%20&#1042;&#1077;&#1089;&#1085;&#1086;&#1081;%20&#8470;6,%20kn.3,%20op.43.mp3" TargetMode="Externa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audio" Target="file:///D:\&#1040;&#1058;&#1058;&#1045;&#1057;&#1058;&#1040;&#1062;&#1048;&#1071;-2020\&#1052;&#1072;&#1090;&#1077;&#1088;&#1080;&#1072;&#1083;&#1099;%20&#1088;&#1072;&#1079;&#1085;&#1099;&#1077;\&#1055;&#1088;&#1077;&#1079;&#1077;&#1085;&#1090;\chasy_005.mp3" TargetMode="External"/><Relationship Id="rId7" Type="http://schemas.openxmlformats.org/officeDocument/2006/relationships/image" Target="../media/image7.jpeg"/><Relationship Id="rId12" Type="http://schemas.openxmlformats.org/officeDocument/2006/relationships/image" Target="../media/image12.png"/><Relationship Id="rId2" Type="http://schemas.openxmlformats.org/officeDocument/2006/relationships/audio" Target="file:///D:\&#1040;&#1058;&#1058;&#1045;&#1057;&#1058;&#1040;&#1062;&#1048;&#1071;-2020\&#1052;&#1072;&#1090;&#1077;&#1088;&#1080;&#1072;&#1083;&#1099;%20&#1088;&#1072;&#1079;&#1085;&#1099;&#1077;\&#1055;&#1088;&#1077;&#1079;&#1077;&#1085;&#1090;\chasy_009.mp3" TargetMode="External"/><Relationship Id="rId1" Type="http://schemas.openxmlformats.org/officeDocument/2006/relationships/audio" Target="file:///D:\&#1040;&#1058;&#1058;&#1045;&#1057;&#1058;&#1040;&#1062;&#1048;&#1071;-2020\&#1052;&#1072;&#1090;&#1077;&#1088;&#1080;&#1072;&#1083;&#1099;%20&#1088;&#1072;&#1079;&#1085;&#1099;&#1077;\&#1055;&#1088;&#1077;&#1079;&#1077;&#1085;&#1090;\&#1047;&#1074;&#1091;&#1082;&#1080;%20&#1087;&#1088;&#1080;&#1088;&#1086;&#1076;&#1099;%20%20-%20&#1055;&#1077;&#1085;&#1080;&#1077;%20&#1087;&#1090;&#1080;&#1094;.mp3" TargetMode="External"/><Relationship Id="rId6" Type="http://schemas.openxmlformats.org/officeDocument/2006/relationships/image" Target="../media/image6.jpeg"/><Relationship Id="rId11" Type="http://schemas.openxmlformats.org/officeDocument/2006/relationships/image" Target="../media/image11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0.png"/><Relationship Id="rId4" Type="http://schemas.openxmlformats.org/officeDocument/2006/relationships/audio" Target="file:///D:\&#1040;&#1058;&#1058;&#1045;&#1057;&#1058;&#1040;&#1062;&#1048;&#1071;-2020\&#1052;&#1072;&#1090;&#1077;&#1088;&#1080;&#1072;&#1083;&#1099;%20&#1088;&#1072;&#1079;&#1085;&#1099;&#1077;\&#1055;&#1088;&#1077;&#1079;&#1077;&#1085;&#1090;\&#1052;.%20&#1056;&#1086;&#1073;&#1082;&#1072;&#1085;&#1086;&#1074;%20-%20&#1044;&#1077;&#1090;&#1089;&#1082;&#1072;&#1103;%20&#1089;&#1102;&#1080;&#1090;&#1072;%20&#1076;&#1083;&#1103;%20&#1089;&#1082;&#1088;&#1080;&#1087;&#1082;&#1080;%20&#1080;%20&#1092;&#1086;&#1088;&#1090;&#1077;&#1087;&#1080;&#1072;&#1085;&#1086;.%203%20&#1095;&#1072;&#1089;&#1090;&#1100;-_&#1042;&#1086;&#1083;&#1096;&#1077;&#1073;&#1085;&#1072;&#1103;%20&#1096;&#1082;&#1072;&#1090;&#1091;&#1083;&#1082;&#1072;_.mp3" TargetMode="External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&#1040;&#1058;&#1058;&#1045;&#1057;&#1058;&#1040;&#1062;&#1048;&#1071;-2020\&#1052;&#1072;&#1090;&#1077;&#1088;&#1080;&#1072;&#1083;&#1099;%20&#1088;&#1072;&#1079;&#1085;&#1099;&#1077;\&#1055;&#1088;&#1077;&#1079;&#1077;&#1085;&#1090;\&#1051;.&#1050;.%20&#1044;&#1072;&#1082;&#1077;&#1085;.%20&#1050;&#1091;&#1082;&#1091;&#1096;&#1082;&#1072;.mp3" TargetMode="External"/><Relationship Id="rId1" Type="http://schemas.openxmlformats.org/officeDocument/2006/relationships/audio" Target="file:///D:\&#1040;&#1058;&#1058;&#1045;&#1057;&#1058;&#1040;&#1062;&#1048;&#1071;-2020\&#1052;&#1072;&#1090;&#1077;&#1088;&#1080;&#1072;&#1083;&#1099;%20&#1088;&#1072;&#1079;&#1085;&#1099;&#1077;\&#1055;&#1088;&#1077;&#1079;&#1077;&#1085;&#1090;\&#1050;.%20&#1057;&#1077;&#1085;-&#1057;&#1072;&#1085;&#1089;.%20&#1057;&#1102;&#1080;&#1090;&#1072;%20&#1050;&#1072;&#1088;&#1085;&#1072;&#1074;&#1072;&#1083;%20&#1078;&#1080;&#1074;&#1086;&#1090;&#1085;&#1099;&#1093;.%20&#1051;&#1077;&#1073;&#1077;&#1076;&#1100;.mp3" TargetMode="Externa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Nadezhda\Documents\78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84584" y="0"/>
            <a:ext cx="10336873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57200" y="274638"/>
            <a:ext cx="8291264" cy="4810546"/>
          </a:xfrm>
          <a:prstGeom prst="rect">
            <a:avLst/>
          </a:prstGeom>
        </p:spPr>
        <p:txBody>
          <a:bodyPr vert="horz" anchor="ctr">
            <a:normAutofit lnSpcReduction="1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 smtClean="0">
              <a:ln w="6350">
                <a:noFill/>
              </a:ln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ln w="6350">
                  <a:noFill/>
                </a:ln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Презентация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000" b="1" dirty="0" smtClean="0">
              <a:ln w="6350">
                <a:noFill/>
              </a:ln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«Музыка окружающего мира. Фоновая музыка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в работе с детьми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дошкольного возраста»</a:t>
            </a:r>
            <a:r>
              <a:rPr kumimoji="0" lang="ru-RU" sz="4000" b="1" i="0" u="none" strike="noStrike" kern="1200" cap="none" spc="0" normalizeH="0" baseline="0" noProof="0" dirty="0" smtClean="0">
                <a:ln w="6350"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000" b="1" i="0" u="none" strike="noStrike" kern="1200" cap="none" spc="0" normalizeH="0" baseline="0" noProof="0" dirty="0" smtClean="0">
                <a:ln w="6350"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000" b="1" i="0" u="none" strike="noStrike" kern="1200" cap="none" spc="0" normalizeH="0" baseline="0" noProof="0" dirty="0" smtClean="0">
              <a:ln w="6350"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07904" y="5229200"/>
            <a:ext cx="62646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Автор: </a:t>
            </a:r>
            <a:r>
              <a:rPr lang="ru-RU" sz="20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Конюшихина</a:t>
            </a:r>
            <a:r>
              <a:rPr lang="ru-RU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Н.В.</a:t>
            </a:r>
          </a:p>
          <a:p>
            <a:r>
              <a:rPr lang="ru-RU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Музыкальный руководитель </a:t>
            </a:r>
          </a:p>
          <a:p>
            <a:r>
              <a:rPr lang="ru-RU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МБДОУ «Детский сад </a:t>
            </a:r>
            <a:r>
              <a:rPr lang="ru-RU" sz="20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общеразвивающего</a:t>
            </a:r>
            <a:r>
              <a:rPr lang="ru-RU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вида № 116»</a:t>
            </a:r>
            <a:endParaRPr lang="ru-RU" sz="2000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0" y="-171400"/>
            <a:ext cx="9144000" cy="936104"/>
          </a:xfrm>
        </p:spPr>
        <p:txBody>
          <a:bodyPr>
            <a:noAutofit/>
          </a:bodyPr>
          <a:lstStyle/>
          <a:p>
            <a:r>
              <a:rPr lang="ru-RU" sz="3200" dirty="0" smtClean="0"/>
              <a:t> </a:t>
            </a:r>
            <a:br>
              <a:rPr lang="ru-RU" sz="3200" dirty="0" smtClean="0"/>
            </a:br>
            <a:endParaRPr lang="ru-RU" sz="3200" dirty="0" smtClean="0">
              <a:solidFill>
                <a:schemeClr val="tx1"/>
              </a:solidFill>
              <a:effectLst/>
            </a:endParaRPr>
          </a:p>
        </p:txBody>
      </p:sp>
      <p:pic>
        <p:nvPicPr>
          <p:cNvPr id="26628" name="Picture 4" descr="C:\Users\Nadezhda\Documents\100561387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56546" y="548680"/>
            <a:ext cx="3932460" cy="547260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23528" y="1844824"/>
            <a:ext cx="344139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Р. Шуман.</a:t>
            </a:r>
          </a:p>
          <a:p>
            <a:r>
              <a:rPr lang="ru-RU" sz="2400" dirty="0" smtClean="0"/>
              <a:t> Альбом для юношества.</a:t>
            </a:r>
          </a:p>
          <a:p>
            <a:r>
              <a:rPr lang="ru-RU" sz="2400" dirty="0" smtClean="0"/>
              <a:t>Смелый наездник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4725144"/>
            <a:ext cx="331321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К. Дебюсси. </a:t>
            </a:r>
          </a:p>
          <a:p>
            <a:r>
              <a:rPr lang="ru-RU" sz="2400" dirty="0" smtClean="0"/>
              <a:t>Маленький негритенок.</a:t>
            </a:r>
            <a:endParaRPr lang="ru-RU" sz="2400" dirty="0"/>
          </a:p>
        </p:txBody>
      </p:sp>
      <p:pic>
        <p:nvPicPr>
          <p:cNvPr id="9" name="Шуман Смелый наездн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475656" y="764704"/>
            <a:ext cx="576064" cy="576064"/>
          </a:xfrm>
          <a:prstGeom prst="rect">
            <a:avLst/>
          </a:prstGeom>
        </p:spPr>
      </p:pic>
      <p:pic>
        <p:nvPicPr>
          <p:cNvPr id="10" name="К. Дебюсси. Маленьккий негритенок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1475656" y="3645024"/>
            <a:ext cx="648072" cy="648072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31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012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Эдвард Григ, Лирические пьесы - 1 тетрадь - Весной №6, kn.3, op.43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732240" y="421432"/>
            <a:ext cx="576064" cy="576064"/>
          </a:xfrm>
          <a:prstGeom prst="rect">
            <a:avLst/>
          </a:prstGeom>
        </p:spPr>
      </p:pic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0" y="-171400"/>
            <a:ext cx="9144000" cy="936104"/>
          </a:xfrm>
        </p:spPr>
        <p:txBody>
          <a:bodyPr>
            <a:noAutofit/>
          </a:bodyPr>
          <a:lstStyle/>
          <a:p>
            <a:r>
              <a:rPr lang="ru-RU" sz="3200" dirty="0" smtClean="0"/>
              <a:t> </a:t>
            </a:r>
            <a:br>
              <a:rPr lang="ru-RU" sz="3200" dirty="0" smtClean="0"/>
            </a:br>
            <a:endParaRPr lang="ru-RU" sz="3200" dirty="0" smtClean="0">
              <a:solidFill>
                <a:schemeClr val="tx1"/>
              </a:solidFill>
              <a:effectLst/>
            </a:endParaRPr>
          </a:p>
        </p:txBody>
      </p:sp>
      <p:pic>
        <p:nvPicPr>
          <p:cNvPr id="26626" name="Picture 2" descr="C:\Users\Nadezhda\Documents\6404894368.jpg"/>
          <p:cNvPicPr>
            <a:picLocks noChangeAspect="1" noChangeArrowheads="1"/>
          </p:cNvPicPr>
          <p:nvPr/>
        </p:nvPicPr>
        <p:blipFill>
          <a:blip r:embed="rId5" cstate="print"/>
          <a:srcRect l="13235" r="14706"/>
          <a:stretch>
            <a:fillRect/>
          </a:stretch>
        </p:blipFill>
        <p:spPr bwMode="auto">
          <a:xfrm>
            <a:off x="539552" y="260648"/>
            <a:ext cx="4248472" cy="589584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932040" y="1340768"/>
            <a:ext cx="39604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Эдвард Григ.</a:t>
            </a:r>
          </a:p>
          <a:p>
            <a:r>
              <a:rPr lang="ru-RU" sz="2400" dirty="0" smtClean="0"/>
              <a:t> Лирические пьесы.</a:t>
            </a:r>
          </a:p>
          <a:p>
            <a:r>
              <a:rPr lang="ru-RU" sz="2400" dirty="0" smtClean="0"/>
              <a:t> Весной, </a:t>
            </a:r>
            <a:r>
              <a:rPr lang="ru-RU" sz="2400" dirty="0" err="1" smtClean="0"/>
              <a:t>op</a:t>
            </a:r>
            <a:r>
              <a:rPr lang="ru-RU" sz="2400" dirty="0" smtClean="0"/>
              <a:t>. 43 № 6.</a:t>
            </a:r>
            <a:endParaRPr lang="ru-RU" sz="2400" dirty="0"/>
          </a:p>
        </p:txBody>
      </p:sp>
      <p:pic>
        <p:nvPicPr>
          <p:cNvPr id="9" name="Григ - Ручеёк Op 62. №4 (Михаил Плетнёв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6732240" y="3373760"/>
            <a:ext cx="576064" cy="57606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004048" y="4725144"/>
            <a:ext cx="37444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Эдвард Григ. </a:t>
            </a:r>
          </a:p>
          <a:p>
            <a:r>
              <a:rPr lang="ru-RU" sz="2400" dirty="0" smtClean="0"/>
              <a:t>Лирические пьесы. </a:t>
            </a:r>
          </a:p>
          <a:p>
            <a:r>
              <a:rPr lang="ru-RU" sz="2400" dirty="0" smtClean="0"/>
              <a:t> Ручеёк, </a:t>
            </a:r>
            <a:r>
              <a:rPr lang="ru-RU" sz="2400" dirty="0" err="1" smtClean="0"/>
              <a:t>оp</a:t>
            </a:r>
            <a:r>
              <a:rPr lang="ru-RU" sz="2400" dirty="0" smtClean="0"/>
              <a:t>.  62. № 4</a:t>
            </a:r>
            <a:endParaRPr lang="ru-RU" sz="24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36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206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Схема распространения звука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643063"/>
            <a:ext cx="2247081" cy="11378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FF00"/>
                </a:solidFill>
              </a:rPr>
              <a:t>Источник звука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516216" y="4869160"/>
            <a:ext cx="2304256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FF00"/>
                </a:solidFill>
              </a:rPr>
              <a:t>Приемник звука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059832" y="3284984"/>
            <a:ext cx="2796902" cy="12224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FF00"/>
                </a:solidFill>
              </a:rPr>
              <a:t>Передающая среда</a:t>
            </a:r>
          </a:p>
        </p:txBody>
      </p:sp>
      <p:sp>
        <p:nvSpPr>
          <p:cNvPr id="7" name="Стрелка вниз 6"/>
          <p:cNvSpPr/>
          <p:nvPr/>
        </p:nvSpPr>
        <p:spPr>
          <a:xfrm rot="18542789">
            <a:off x="2421575" y="3018000"/>
            <a:ext cx="428625" cy="7858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18542789">
            <a:off x="5805950" y="4674185"/>
            <a:ext cx="428625" cy="7858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273" name="TextBox 9"/>
          <p:cNvSpPr txBox="1">
            <a:spLocks noChangeArrowheads="1"/>
          </p:cNvSpPr>
          <p:nvPr/>
        </p:nvSpPr>
        <p:spPr bwMode="auto">
          <a:xfrm>
            <a:off x="285750" y="3429000"/>
            <a:ext cx="3000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libri" pitchFamily="34" charset="0"/>
              </a:rPr>
              <a:t>Воздух </a:t>
            </a:r>
          </a:p>
        </p:txBody>
      </p:sp>
      <p:sp>
        <p:nvSpPr>
          <p:cNvPr id="11274" name="TextBox 10"/>
          <p:cNvSpPr txBox="1">
            <a:spLocks noChangeArrowheads="1"/>
          </p:cNvSpPr>
          <p:nvPr/>
        </p:nvSpPr>
        <p:spPr bwMode="auto">
          <a:xfrm>
            <a:off x="3286125" y="5214938"/>
            <a:ext cx="3000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latin typeface="Calibri" pitchFamily="34" charset="0"/>
              </a:rPr>
              <a:t>Орган слуха</a:t>
            </a:r>
          </a:p>
        </p:txBody>
      </p:sp>
      <p:sp>
        <p:nvSpPr>
          <p:cNvPr id="2052" name="AutoShape 4" descr="data:image/png;base64,iVBORw0KGgoAAAANSUhEUgAAAhQAAAH7CAYAAACUgAYvAAAAAXNSR0IArs4c6QAAFqJJREFUeF7t1qERADAMA7F4/6UzxFOVN0Bn8DuPAAECBAgQIBAFFv/7ToAAAQIECBA4QWEEBAgQIECAQBYQFJnQAQIECBAgQEBQ2AABAgQIECCQBQRFJnSAAAECBAgQEBQ2QIAAAQIECGQBQZEJHSBAgAABAgQEhQ0QIECAAAECWUBQZEIHCBAgQIAAAUFhAwQIECBAgEAWEBSZ0AECBAgQIEBAUNgAAQIECBAgkAUERSZ0gAABAgQIEBAUNkCAAAECBAhkAUGRCR0gQIAAAQIEBIUNECBAgAABAllAUGRCBwgQIECAAAFBYQMECBAgQIBAFhAUmdABAgQIECBAQFDYAAECBAgQIJAFBEUmdIAAAQIECBAQFDZAgAABAgQIZAFBkQkdIECAAAECBASFDRAgQIAAAQJZQFBkQgcIECBAgAABQWEDBAgQIECAQBYQFJnQAQIECBAgQEBQ2AABAgQIECCQBQRFJnSAAAECBAgQEBQ2QIAAAQIECGQBQZEJHSBAgAABAgQEhQ0QIECAAAECWUBQZEIHCBAgQIAAAUFhAwQIECBAgEAWEBSZ0AECBAgQIEBAUNgAAQIECBAgkAUERSZ0gAABAgQIEBAUNkCAAAECBAhkAUGRCR0gQIAAAQIEBIUNECBAgAABAllAUGRCBwgQIECAAAFBYQMECBAgQIBAFhAUmdABAgQIECBAQFDYAAECBAgQIJAFBEUmdIAAAQIECBAQFDZAgAABAgQIZAFBkQkdIECAAAECBASFDRAgQIAAAQJZQFBkQgcIECBAgAABQWEDBAgQIECAQBYQFJnQAQIECBAgQEBQ2AABAgQIECCQBQRFJnSAAAECBAgQEBQ2QIAAAQIECGQBQZEJHSBAgAABAgQEhQ0QIECAAAECWUBQZEIHCBAgQIAAAUFhAwQIECBAgEAWEBSZ0AECBAgQIEBAUNgAAQIECBAgkAUERSZ0gAABAgQIEBAUNkCAAAECBAhkAUGRCR0gQIAAAQIEBIUNECBAgAABAllAUGRCBwgQIECAAAFBYQMECBAgQIBAFhAUmdABAgQIECBAQFDYAAECBAgQIJAFBEUmdIAAAQIECBAQFDZAgAABAgQIZAFBkQkdIECAAAECBASFDRAgQIAAAQJZQFBkQgcIECBAgAABQWEDBAgQIECAQBYQFJnQAQIECBAgQEBQ2AABAgQIECCQBQRFJnSAAAECBAgQEBQ2QIAAAQIECGQBQZEJHSBAgAABAgQEhQ0QIECAAAECWUBQZEIHCBAgQIAAAUFhAwQIECBAgEAWEBSZ0AECBAgQIEBAUNgAAQIECBAgkAUERSZ0gAABAgQIEBAUNkCAAAECBAhkAUGRCR0gQIAAAQIEBIUNECBAgAABAllAUGRCBwgQIECAAAFBYQMECBAgQIBAFhAUmdABAgQIECBAQFDYAAECBAgQIJAFBEUmdIAAAQIECBAQFDZAgAABAgQIZAFBkQkdIECAAAECBASFDRAgQIAAAQJZQFBkQgcIECBAgAABQWEDBAgQIECAQBYQFJnQAQIECBAgQEBQ2AABAgQIECCQBQRFJnSAAAECBAgQEBQ2QIAAAQIECGQBQZEJHSBAgAABAgQEhQ0QIECAAAECWUBQZEIHCBAgQIAAAUFhAwQIECBAgEAWEBSZ0AECBAgQIEBAUNgAAQIECBAgkAUERSZ0gAABAgQIEBAUNkCAAAECBAhkAUGRCR0gQIAAAQIEBIUNECBAgAABAllAUGRCBwgQIECAAAFBYQMECBAgQIBAFhAUmdABAgQIECBAQFDYAAECBAgQIJAFBEUmdIAAAQIECBAQFDZAgAABAgQIZAFBkQkdIECAAAECBASFDRAgQIAAAQJZQFBkQgcIECBAgAABQWEDBAgQIECAQBYQFJnQAQIECBAgQEBQ2AABAgQIECCQBQRFJnSAAAECBAgQEBQ2QIAAAQIECGQBQZEJHSBAgAABAgQEhQ0QIECAAAECWUBQZEIHCBAgQIAAAUFhAwQIECBAgEAWEBSZ0AECBAgQIEBAUNgAAQIECBAgkAUERSZ0gAABAgQIEBAUNkCAAAECBAhkAUGRCR0gQIAAAQIEBIUNECBAgAABAllAUGRCBwgQIECAAAFBYQMECBAgQIBAFhAUmdABAgQIECBAQFDYAAECBAgQIJAFBEUmdIAAAQIECBAQFDZAgAABAgQIZAFBkQkdIECAAAECBASFDRAgQIAAAQJZQFBkQgcIECBAgAABQWEDBAgQIECAQBYQFJnQAQIECBAgQEBQ2AABAgQIECCQBQRFJnSAAAECBAgQEBQ2QIAAAQIECGQBQZEJHSBAgAABAgQEhQ0QIECAAAECWUBQZEIHCBAgQIAAAUFhAwQIECBAgEAWEBSZ0AECBAgQIEBAUNgAAQIECBAgkAUERSZ0gAABAgQIEBAUNkCAAAECBAhkAUGRCR0gQIAAAQIEBIUNECBAgAABAllAUGRCBwgQIECAAAFBYQMECBAgQIBAFhAUmdABAgQIECBAQFDYAAECBAgQIJAFBEUmdIAAAQIECBAQFDZAgAABAgQIZAFBkQkdIECAAAECBASFDRAgQIAAAQJZQFBkQgcIECBAgAABQWEDBAgQIECAQBYQFJnQAQIECBAgQEBQ2AABAgQIECCQBQRFJnSAAAECBAgQEBQ2QIAAAQIECGQBQZEJHSBAgAABAgQEhQ0QIECAAAECWUBQZEIHCBAgQIAAAUFhAwQIECBAgEAWEBSZ0AECBAgQIEBAUNgAAQIECBAgkAUERSZ0gAABAgQIEBAUNkCAAAECBAhkAUGRCR0gQIAAAQIEBIUNECBAgAABAllAUGRCBwgQIECAAAFBYQMECBAgQIBAFhAUmdABAgQIECBAQFDYAAECBAgQIJAFBEUmdIAAAQIECBAQFDZAgAABAgQIZAFBkQkdIECAAAECBASFDRAgQIAAAQJZQFBkQgcIECBAgAABQWEDBAgQIECAQBYQFJnQAQIECBAgQEBQ2AABAgQIECCQBQRFJnSAAAECBAgQEBQ2QIAAAQIECGQBQZEJHSBAgAABAgQEhQ0QIECAAAECWUBQZEIHCBAgQIAAAUFhAwQIECBAgEAWEBSZ0AECBAgQIEBAUNgAAQIECBAgkAUERSZ0gAABAgQIEBAUNkCAAAECBAhkAUGRCR0gQIAAAQIEBIUNECBAgAABAllAUGRCBwgQIECAAAFBYQMECBAgQIBAFhAUmdABAgQIECBAQFDYAAECBAgQIJAFBEUmdIAAAQIECBAQFDZAgAABAgQIZAFBkQkdIECAAAECBASFDRAgQIAAAQJZQFBkQgcIECBAgAABQWEDBAgQIECAQBYQFJnQAQIECBAgQEBQ2AABAgQIECCQBQRFJnSAAAECBAgQEBQ2QIAAAQIECGQBQZEJHSBAgAABAgQEhQ0QIECAAAECWUBQZEIHCBAgQIAAAUFhAwQIECBAgEAWEBSZ0AECBAgQIEBAUNgAAQIECBAgkAUERSZ0gAABAgQIEBAUNkCAAAECBAhkAUGRCR0gQIAAAQIEBIUNECBAgAABAllAUGRCBwgQIECAAAFBYQMECBAgQIBAFhAUmdABAgQIECBAQFDYAAECBAgQIJAFBEUmdIAAAQIECBAQFDZAgAABAgQIZAFBkQkdIECAAAECBASFDRAgQIAAAQJZQFBkQgcIECBAgAABQWEDBAgQIECAQBYQFJnQAQIECBAgQEBQ2AABAgQIECCQBQRFJnSAAAECBAgQEBQ2QIAAAQIECGQBQZEJHSBAgAABAgQEhQ0QIECAAAECWUBQZEIHCBAgQIAAAUFhAwQIECBAgEAWEBSZ0AECBAgQIEBAUNgAAQIECBAgkAUERSZ0gAABAgQIEBAUNkCAAAECBAhkAUGRCR0gQIAAAQIEBIUNECBAgAABAllAUGRCBwgQIECAAAFBYQMECBAgQIBAFhAUmdABAgQIECBAQFDYAAECBAgQIJAFBEUmdIAAAQIECBAQFDZAgAABAgQIZAFBkQkdIECAAAECBASFDRAgQIAAAQJZQFBkQgcIECBAgAABQWEDBAgQIECAQBYQFJnQAQIECBAgQEBQ2AABAgQIECCQBQRFJnSAAAECBAgQEBQ2QIAAAQIECGQBQZEJHSBAgAABAgQEhQ0QIECAAAECWUBQZEIHCBAgQIAAAUFhAwQIECBAgEAWEBSZ0AECBAgQIEBAUNgAAQIECBAgkAUERSZ0gAABAgQIEBAUNkCAAAECBAhkAUGRCR0gQIAAAQIEBIUNECBAgAABAllAUGRCBwgQIECAAAFBYQMECBAgQIBAFhAUmdABAgQIECBAQFDYAAECBAgQIJAFBEUmdIAAAQIECBAQFDZAgAABAgQIZAFBkQkdIECAAAECBASFDRAgQIAAAQJZQFBkQgcIECBAgAABQWEDBAgQIECAQBYQFJnQAQIECBAgQEBQ2AABAgQIECCQBQRFJnSAAAECBAgQEBQ2QIAAAQIECGQBQZEJHSBAgAABAgQEhQ0QIECAAAECWUBQZEIHCBAgQIAAAUFhAwQIECBAgEAWEBSZ0AECBAgQIEBAUNgAAQIECBAgkAUERSZ0gAABAgQIEBAUNkCAAAECBAhkAUGRCR0gQIAAAQIEBIUNECBAgAABAllAUGRCBwgQIECAAAFBYQMECBAgQIBAFhAUmdABAgQIECBAQFDYAAECBAgQIJAFBEUmdIAAAQIECBAQFDZAgAABAgQIZAFBkQkdIECAAAECBASFDRAgQIAAAQJZQFBkQgcIECBAgAABQWEDBAgQIECAQBYQFJnQAQIECBAgQEBQ2AABAgQIECCQBQRFJnSAAAECBAgQEBQ2QIAAAQIECGQBQZEJHSBAgAABAgQEhQ0QIECAAAECWUBQZEIHCBAgQIAAAUFhAwQIECBAgEAWEBSZ0AECBAgQIEBAUNgAAQIECBAgkAUERSZ0gAABAgQIEBAUNkCAAAECBAhkAUGRCR0gQIAAAQIEBIUNECBAgAABAllAUGRCBwgQIECAAAFBYQMECBAgQIBAFhAUmdABAgQIECBAQFDYAAECBAgQIJAFBEUmdIAAAQIECBAQFDZAgAABAgQIZAFBkQkdIECAAAECBASFDRAgQIAAAQJZQFBkQgcIECBAgAABQWEDBAgQIECAQBYQFJnQAQIECBAgQEBQ2AABAgQIECCQBQRFJnSAAAECBAgQEBQ2QIAAAQIECGQBQZEJHSBAgAABAgQEhQ0QIECAAAECWUBQZEIHCBAgQIAAAUFhAwQIECBAgEAWEBSZ0AECBAgQIEBAUNgAAQIECBAgkAUERSZ0gAABAgQIEBAUNkCAAAECBAhkAUGRCR0gQIAAAQIEBIUNECBAgAABAllAUGRCBwgQIECAAAFBYQMECBAgQIBAFhAUmdABAgQIECBAQFDYAAECBAgQIJAFBEUmdIAAAQIECBAQFDZAgAABAgQIZAFBkQkdIECAAAECBASFDRAgQIAAAQJZQFBkQgcIECBAgAABQWEDBAgQIECAQBYQFJnQAQIECBAgQEBQ2AABAgQIECCQBQRFJnSAAAECBAgQEBQ2QIAAAQIECGQBQZEJHSBAgAABAgQEhQ0QIECAAAECWUBQZEIHCBAgQIAAAUFhAwQIECBAgEAWEBSZ0AECBAgQIEBAUNgAAQIECBAgkAUERSZ0gAABAgQIEBAUNkCAAAECBAhkAUGRCR0gQIAAAQIEBIUNECBAgAABAllAUGRCBwgQIECAAAFBYQMECBAgQIBAFhAUmdABAgQIECBAQFDYAAECBAgQIJAFBEUmdIAAAQIECBAQFDZAgAABAgQIZAFBkQkdIECAAAECBASFDRAgQIAAAQJZQFBkQgcIECBAgAABQWEDBAgQIECAQBYQFJnQAQIECBAgQEBQ2AABAgQIECCQBQRFJnSAAAECBAgQEBQ2QIAAAQIECGQBQZEJHSBAgAABAgQEhQ0QIECAAAECWUBQZEIHCBAgQIAAAUFhAwQIECBAgEAWEBSZ0AECBAgQIEBAUNgAAQIECBAgkAUERSZ0gAABAgQIEBAUNkCAAAECBAhkAUGRCR0gQIAAAQIEBIUNECBAgAABAllAUGRCBwgQIECAAAFBYQMECBAgQIBAFhAUmdABAgQIECBAQFDYAAECBAgQIJAFBEUmdIAAAQIECBAQFDZAgAABAgQIZAFBkQkdIECAAAECBASFDRAgQIAAAQJZQFBkQgcIECBAgAABQWEDBAgQIECAQBYQFJnQAQIECBAgQEBQ2AABAgQIECCQBQRFJnSAAAECBAgQEBQ2QIAAAQIECGQBQZEJHSBAgAABAgQEhQ0QIECAAAECWUBQZEIHCBAgQIAAAUFhAwQIECBAgEAWEBSZ0AECBAgQIEBAUNgAAQIECBAgkAUERSZ0gAABAgQIEBAUNkCAAAECBAhkAUGRCR0gQIAAAQIEBIUNECBAgAABAllAUGRCBwgQIECAAAFBYQMECBAgQIBAFhAUmdABAgQIECBAQFDYAAECBAgQIJAFBEUmdIAAAQIECBAQFDZAgAABAgQIZAFBkQkdIECAAAECBASFDRAgQIAAAQJZQFBkQgcIECBAgAABQWEDBAgQIECAQBYQFJnQAQIECBAgQEBQ2AABAgQIECCQBQRFJnSAAAECBAgQEBQ2QIAAAQIECGQBQZEJHSBAgAABAgQEhQ0QIECAAAECWUBQZEIHCBAgQIAAAUFhAwQIECBAgEAWEBSZ0AECBAgQIEBAUNgAAQIECBAgkAUERSZ0gAABAgQIEBAUNkCAAAECBAhkAUGRCR0gQIAAAQIEBIUNECBAgAABAllAUGRCBwgQIECAAAFBYQMECBAgQIBAFhAUmdABAgQIECBAQFDYAAECBAgQIJAFBEUmdIAAAQIECBAQFDZAgAABAgQIZAFBkQkdIECAAAECBASFDRAgQIAAAQJZQFBkQgcIECBAgAABQWEDBAgQIECAQBYQFJnQAQIECBAgQEBQ2AABAgQIECCQBQRFJnSAAAECBAgQEBQ2QIAAAQIECGQBQZEJHSBAgAABAgQEhQ0QIECAAAECWUBQZEIHCBAgQIAAAUFhAwQIECBAgEAWEBSZ0AECBAgQIEBAUNgAAQIECBAgkAUERSZ0gAABAgQIEBAUNkCAAAECBAhkAUGRCR0gQIAAAQIEBIUNECBAgAABAllAUGRCBwgQIECAAAFBYQMECBAgQIBAFhAUmdABAgQIECBAQFDYAAECBAgQIJAFBEUmdIAAAQIECBAQFDZAgAABAgQIZAFBkQkdIECAAAECBASFDRAgQIAAAQJZQFBkQgcIECBAgAABQWEDBAgQIECAQBYQFJnQAQIECBAgQEBQ2AABAgQIECCQBQRFJnSAAAECBAgQEBQ2QIAAAQIECGQBQZEJHSBAgAABAgQEhQ0QIECAAAECWUBQZEIHCBAgQIAAAUFhAwQIECBAgEAWEBSZ0AECBAgQIEBAUNgAAQIECBAgkAUERSZ0gAABAgQIEBAUNkCAAAECBAhkAUGRCR0gQIAAAQIEBIUNECBAgAABAllAUGRCBwgQIECAAAFBYQMECBAgQIBAFhAUmdABAgQIECBAQFDYAAECBAgQIJAFBEUmdIAAAQIECBAQFDZAgAABAgQIZAFBkQkdIECAAAECBASFDRAgQIAAAQJZQFBkQgcIECBAgAABQWEDBAgQIECAQBZ46K0B/N/WYpg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3" name="Picture 5" descr="C:\Users\Nadezhda\Downloads\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1484784"/>
            <a:ext cx="1296144" cy="1233866"/>
          </a:xfrm>
          <a:prstGeom prst="rect">
            <a:avLst/>
          </a:prstGeom>
          <a:noFill/>
        </p:spPr>
      </p:pic>
      <p:pic>
        <p:nvPicPr>
          <p:cNvPr id="14" name="Picture 2" descr="http://imganaliz.hurriyet.com.tr/LiveImages/YeniFotoAnaliz/025/Gliese%20581%20y%C4%B1ld%C4%B1z%20sistemi/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6012160" y="3356992"/>
            <a:ext cx="2803177" cy="113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5" name="Picture 1" descr="C:\Users\Nadezhda\Documents\a6c1ac1b57eb9db7a75cc973566a0a2c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421" y="0"/>
            <a:ext cx="9156421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8892480" cy="470916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b="1" dirty="0" smtClean="0"/>
              <a:t>Обычно слышат звуки от 20 до 20 000 Гц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b="1" dirty="0" smtClean="0"/>
              <a:t>20 Гц - это раскаты грома,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b="1" dirty="0" smtClean="0"/>
              <a:t>18 000 - тончайший комариный писк.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b="1" dirty="0" smtClean="0"/>
              <a:t>У пожилых людей верхний порог слышимости иногда понижается до 6 000 Гц; напротив, некоторые дети слышат</a:t>
            </a:r>
          </a:p>
          <a:p>
            <a:pPr eaLnBrk="1" fontAlgn="auto" hangingPunct="1">
              <a:spcAft>
                <a:spcPts val="0"/>
              </a:spcAft>
              <a:buNone/>
              <a:defRPr/>
            </a:pPr>
            <a:r>
              <a:rPr lang="ru-RU" sz="3200" b="1" dirty="0" smtClean="0"/>
              <a:t>    до 22 000 Гц.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b="1" dirty="0" smtClean="0"/>
              <a:t>А собаки могут услышать и до 38 000 Гц…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А знаете ли вы, что…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4" name="Rectangle 4"/>
          <p:cNvSpPr>
            <a:spLocks noChangeArrowheads="1"/>
          </p:cNvSpPr>
          <p:nvPr/>
        </p:nvSpPr>
        <p:spPr bwMode="auto">
          <a:xfrm>
            <a:off x="228600" y="304800"/>
            <a:ext cx="8610600" cy="545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4400" b="1" dirty="0">
                <a:solidFill>
                  <a:srgbClr val="000000"/>
                </a:solidFill>
                <a:latin typeface="Times New Roman" pitchFamily="18" charset="0"/>
              </a:rPr>
              <a:t>Звуки окружающего мира делятся на три группы:</a:t>
            </a:r>
          </a:p>
          <a:p>
            <a:endParaRPr lang="ru-RU" sz="4400" b="1" dirty="0">
              <a:solidFill>
                <a:srgbClr val="000000"/>
              </a:solidFill>
              <a:latin typeface="Times New Roman" pitchFamily="18" charset="0"/>
            </a:endParaRPr>
          </a:p>
          <a:p>
            <a:pPr algn="ctr">
              <a:buFontTx/>
              <a:buChar char="-"/>
            </a:pPr>
            <a:r>
              <a:rPr lang="ru-RU" sz="4400" dirty="0">
                <a:solidFill>
                  <a:srgbClr val="000000"/>
                </a:solidFill>
                <a:latin typeface="Times New Roman" pitchFamily="18" charset="0"/>
              </a:rPr>
              <a:t> звуки природы,</a:t>
            </a:r>
          </a:p>
          <a:p>
            <a:pPr>
              <a:buFontTx/>
              <a:buChar char="-"/>
            </a:pPr>
            <a:endParaRPr lang="ru-RU" sz="4400" dirty="0">
              <a:solidFill>
                <a:srgbClr val="000000"/>
              </a:solidFill>
              <a:latin typeface="Times New Roman" pitchFamily="18" charset="0"/>
            </a:endParaRPr>
          </a:p>
          <a:p>
            <a:pPr algn="ctr">
              <a:buFontTx/>
              <a:buChar char="-"/>
            </a:pPr>
            <a:r>
              <a:rPr lang="ru-RU" sz="4400" dirty="0">
                <a:solidFill>
                  <a:srgbClr val="000000"/>
                </a:solidFill>
                <a:latin typeface="Times New Roman" pitchFamily="18" charset="0"/>
              </a:rPr>
              <a:t> механические звуки,</a:t>
            </a:r>
          </a:p>
          <a:p>
            <a:pPr>
              <a:buFontTx/>
              <a:buChar char="-"/>
            </a:pPr>
            <a:endParaRPr lang="ru-RU" sz="4400" dirty="0">
              <a:solidFill>
                <a:srgbClr val="000000"/>
              </a:solidFill>
              <a:latin typeface="Times New Roman" pitchFamily="18" charset="0"/>
            </a:endParaRPr>
          </a:p>
          <a:p>
            <a:pPr algn="r"/>
            <a:r>
              <a:rPr lang="ru-RU" sz="4400" dirty="0">
                <a:solidFill>
                  <a:srgbClr val="000000"/>
                </a:solidFill>
                <a:latin typeface="Times New Roman" pitchFamily="18" charset="0"/>
              </a:rPr>
              <a:t>- музыкальные звуки.</a:t>
            </a:r>
          </a:p>
        </p:txBody>
      </p:sp>
      <p:pic>
        <p:nvPicPr>
          <p:cNvPr id="256012" name="Picture 12" descr="musica_midi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" y="4648200"/>
            <a:ext cx="2514600" cy="1739900"/>
          </a:xfrm>
          <a:prstGeom prst="rect">
            <a:avLst/>
          </a:prstGeom>
          <a:noFill/>
        </p:spPr>
      </p:pic>
      <p:pic>
        <p:nvPicPr>
          <p:cNvPr id="256013" name="Picture 13" descr="будильник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15200" y="2895600"/>
            <a:ext cx="1463675" cy="2032000"/>
          </a:xfrm>
          <a:prstGeom prst="rect">
            <a:avLst/>
          </a:prstGeom>
          <a:noFill/>
        </p:spPr>
      </p:pic>
      <p:pic>
        <p:nvPicPr>
          <p:cNvPr id="256014" name="Picture 14" descr="соловей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8600" y="2133600"/>
            <a:ext cx="1981200" cy="1384300"/>
          </a:xfrm>
          <a:prstGeom prst="rect">
            <a:avLst/>
          </a:prstGeom>
          <a:noFill/>
        </p:spPr>
      </p:pic>
      <p:pic>
        <p:nvPicPr>
          <p:cNvPr id="6" name="Звуки природы  - Пение птиц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2483768" y="1772816"/>
            <a:ext cx="792088" cy="792088"/>
          </a:xfrm>
          <a:prstGeom prst="rect">
            <a:avLst/>
          </a:prstGeom>
        </p:spPr>
      </p:pic>
      <p:pic>
        <p:nvPicPr>
          <p:cNvPr id="7" name="chasy_009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print"/>
          <a:stretch>
            <a:fillRect/>
          </a:stretch>
        </p:blipFill>
        <p:spPr>
          <a:xfrm>
            <a:off x="4355976" y="3140968"/>
            <a:ext cx="648072" cy="648072"/>
          </a:xfrm>
          <a:prstGeom prst="rect">
            <a:avLst/>
          </a:prstGeom>
        </p:spPr>
      </p:pic>
      <p:pic>
        <p:nvPicPr>
          <p:cNvPr id="8" name="chasy_005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1" cstate="print"/>
          <a:stretch>
            <a:fillRect/>
          </a:stretch>
        </p:blipFill>
        <p:spPr>
          <a:xfrm>
            <a:off x="5868144" y="3140968"/>
            <a:ext cx="648072" cy="648072"/>
          </a:xfrm>
          <a:prstGeom prst="rect">
            <a:avLst/>
          </a:prstGeom>
        </p:spPr>
      </p:pic>
      <p:pic>
        <p:nvPicPr>
          <p:cNvPr id="9" name="М. Робканов - Детская сюита для скрипки и фортепиано. 3 часть-_Волшебная шкатулка_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2" cstate="print"/>
          <a:stretch>
            <a:fillRect/>
          </a:stretch>
        </p:blipFill>
        <p:spPr>
          <a:xfrm>
            <a:off x="3563888" y="4381872"/>
            <a:ext cx="648072" cy="648072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699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55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099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4259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4744"/>
          </a:xfrm>
        </p:spPr>
        <p:txBody>
          <a:bodyPr>
            <a:noAutofit/>
          </a:bodyPr>
          <a:lstStyle/>
          <a:p>
            <a:pPr eaLnBrk="1" hangingPunct="1"/>
            <a:r>
              <a:rPr lang="ru-RU" sz="3200" dirty="0" smtClean="0">
                <a:solidFill>
                  <a:schemeClr val="tx1"/>
                </a:solidFill>
                <a:effectLst/>
              </a:rPr>
              <a:t>Задачи использования фоновой музыки в образовательно-воспитательном процессе:</a:t>
            </a:r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5661248"/>
          </a:xfrm>
        </p:spPr>
        <p:txBody>
          <a:bodyPr>
            <a:normAutofit fontScale="92500" lnSpcReduction="10000"/>
          </a:bodyPr>
          <a:lstStyle/>
          <a:p>
            <a:r>
              <a:rPr lang="ru-RU" sz="3000" dirty="0" smtClean="0"/>
              <a:t>•    создание благоприятного эмоционального фона, устранение нервного напряжения и сохранения здоровья детей;</a:t>
            </a:r>
          </a:p>
          <a:p>
            <a:r>
              <a:rPr lang="ru-RU" sz="3000" dirty="0" smtClean="0"/>
              <a:t>•    развитие воображения в процессе творческой деятельности, повышение творческой активности;</a:t>
            </a:r>
          </a:p>
          <a:p>
            <a:r>
              <a:rPr lang="ru-RU" sz="3000" dirty="0" smtClean="0"/>
              <a:t>•    активизация мыслительной деятельности, повышение качества усвоения знаний;</a:t>
            </a:r>
          </a:p>
          <a:p>
            <a:r>
              <a:rPr lang="ru-RU" sz="3000" dirty="0" smtClean="0"/>
              <a:t>•    переключения внимания во время изучения трудного учебного материала, предупреждение усталости и утомления;</a:t>
            </a:r>
          </a:p>
          <a:p>
            <a:r>
              <a:rPr lang="ru-RU" sz="3000" dirty="0" smtClean="0"/>
              <a:t>•    психологическая и физическая разрядка после учебной нагрузки, во время психологических пауз, физкультурных минуток.</a:t>
            </a: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19"/>
          </a:xfrm>
        </p:spPr>
        <p:txBody>
          <a:bodyPr>
            <a:noAutofit/>
          </a:bodyPr>
          <a:lstStyle/>
          <a:p>
            <a:pPr eaLnBrk="1" hangingPunct="1"/>
            <a:endParaRPr lang="ru-RU" sz="3200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6" name="Содержимое 4"/>
          <p:cNvSpPr txBox="1">
            <a:spLocks/>
          </p:cNvSpPr>
          <p:nvPr/>
        </p:nvSpPr>
        <p:spPr>
          <a:xfrm>
            <a:off x="4788024" y="332656"/>
            <a:ext cx="4186808" cy="61207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004048" y="548680"/>
          <a:ext cx="3687182" cy="5976664"/>
        </p:xfrm>
        <a:graphic>
          <a:graphicData uri="http://schemas.openxmlformats.org/drawingml/2006/table">
            <a:tbl>
              <a:tblPr/>
              <a:tblGrid>
                <a:gridCol w="3687182"/>
              </a:tblGrid>
              <a:tr h="10801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Степень активности восприятия музыки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Активное и пассивное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Пассивное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Активное и пассивное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Пассивное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Пассивное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Активное и пассивное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Активное и пассивное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Пассивное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755576" y="548680"/>
          <a:ext cx="3528392" cy="5919058"/>
        </p:xfrm>
        <a:graphic>
          <a:graphicData uri="http://schemas.openxmlformats.org/drawingml/2006/table">
            <a:tbl>
              <a:tblPr/>
              <a:tblGrid>
                <a:gridCol w="3528392"/>
              </a:tblGrid>
              <a:tr h="10945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Занятие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2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Развитие речи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2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Математика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2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Ознакомление с окружающим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2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Ручной труд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89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Конструирование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Рисование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2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Физкультура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2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ОБЖ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0" y="-171400"/>
            <a:ext cx="9144000" cy="936104"/>
          </a:xfrm>
        </p:spPr>
        <p:txBody>
          <a:bodyPr>
            <a:noAutofit/>
          </a:bodyPr>
          <a:lstStyle/>
          <a:p>
            <a:r>
              <a:rPr lang="ru-RU" sz="3200" dirty="0" smtClean="0"/>
              <a:t> </a:t>
            </a:r>
            <a:br>
              <a:rPr lang="ru-RU" sz="3200" dirty="0" smtClean="0"/>
            </a:br>
            <a:r>
              <a:rPr lang="ru-RU" sz="3200" dirty="0" smtClean="0">
                <a:solidFill>
                  <a:schemeClr val="tx1"/>
                </a:solidFill>
                <a:effectLst/>
              </a:rPr>
              <a:t>Рекомендации для педагогов по использованию фоновой музыки: </a:t>
            </a:r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566124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ym typeface="Symbol"/>
              </a:rPr>
              <a:t></a:t>
            </a:r>
            <a:r>
              <a:rPr lang="ru-RU" dirty="0" smtClean="0"/>
              <a:t> Задания, требующие особого внимания, лучше выполнять без музыкального сопровождения (разучивание нового материала, сложные упражнения). Даже знакомые мелодии в этот момент могут отвлекать внимание, замедлять время реагирования, снижать качество работы.</a:t>
            </a:r>
          </a:p>
          <a:p>
            <a:r>
              <a:rPr lang="ru-RU" dirty="0" smtClean="0">
                <a:sym typeface="Symbol"/>
              </a:rPr>
              <a:t></a:t>
            </a:r>
            <a:r>
              <a:rPr lang="ru-RU" dirty="0" smtClean="0"/>
              <a:t> Музыкальные произведения следует чередовать каждые 2-3 недели, возвращаясь к одним и тем же мелодиям через 2-3 месяца.</a:t>
            </a:r>
          </a:p>
          <a:p>
            <a:r>
              <a:rPr lang="ru-RU" dirty="0" smtClean="0">
                <a:sym typeface="Symbol"/>
              </a:rPr>
              <a:t></a:t>
            </a:r>
            <a:r>
              <a:rPr lang="ru-RU" dirty="0" smtClean="0"/>
              <a:t> Степень активности восприятия музыки детьми на конкретном занятии зависит от их возрастных и индивидуальных особенностей и должна определяться самим воспитателем.</a:t>
            </a:r>
          </a:p>
          <a:p>
            <a:r>
              <a:rPr lang="ru-RU" dirty="0" smtClean="0">
                <a:sym typeface="Symbol"/>
              </a:rPr>
              <a:t></a:t>
            </a:r>
            <a:r>
              <a:rPr lang="ru-RU" dirty="0" smtClean="0"/>
              <a:t> Использование музыки должно быть дозированным и увеличиваться постепенно при переходе от одной возрастной группы к другой.</a:t>
            </a: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0" y="-171400"/>
            <a:ext cx="9144000" cy="936104"/>
          </a:xfrm>
        </p:spPr>
        <p:txBody>
          <a:bodyPr>
            <a:noAutofit/>
          </a:bodyPr>
          <a:lstStyle/>
          <a:p>
            <a:r>
              <a:rPr lang="ru-RU" sz="3200" dirty="0" smtClean="0"/>
              <a:t> </a:t>
            </a:r>
            <a:br>
              <a:rPr lang="ru-RU" sz="3200" dirty="0" smtClean="0"/>
            </a:br>
            <a:endParaRPr lang="ru-RU" sz="3200" dirty="0" smtClean="0">
              <a:solidFill>
                <a:schemeClr val="tx1"/>
              </a:solidFill>
              <a:effectLst/>
            </a:endParaRPr>
          </a:p>
        </p:txBody>
      </p:sp>
      <p:pic>
        <p:nvPicPr>
          <p:cNvPr id="26627" name="Picture 3" descr="C:\Users\Nadezhda\Documents\3760352_78247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88640"/>
            <a:ext cx="4248472" cy="6069243"/>
          </a:xfrm>
          <a:prstGeom prst="rect">
            <a:avLst/>
          </a:prstGeom>
          <a:noFill/>
        </p:spPr>
      </p:pic>
      <p:pic>
        <p:nvPicPr>
          <p:cNvPr id="7" name="К. Сен-Санс. Сюита Карнавал животных. Лебед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516216" y="836712"/>
            <a:ext cx="504056" cy="50405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4088" y="1700808"/>
            <a:ext cx="325409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К.Сен-Санс. </a:t>
            </a:r>
          </a:p>
          <a:p>
            <a:r>
              <a:rPr lang="ru-RU" sz="2400" dirty="0" smtClean="0"/>
              <a:t>Сюита </a:t>
            </a:r>
          </a:p>
          <a:p>
            <a:r>
              <a:rPr lang="ru-RU" sz="2400" dirty="0" smtClean="0"/>
              <a:t> "Карнавал животных»,</a:t>
            </a:r>
          </a:p>
          <a:p>
            <a:r>
              <a:rPr lang="ru-RU" sz="2400" dirty="0" smtClean="0"/>
              <a:t>Лебедь</a:t>
            </a:r>
            <a:endParaRPr lang="ru-RU" sz="2400" dirty="0"/>
          </a:p>
        </p:txBody>
      </p:sp>
      <p:pic>
        <p:nvPicPr>
          <p:cNvPr id="9" name="Л.К. Дакен. Кукушк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6516216" y="3717032"/>
            <a:ext cx="504056" cy="50405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364088" y="4725144"/>
            <a:ext cx="30013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Л.К. </a:t>
            </a:r>
            <a:r>
              <a:rPr lang="ru-RU" sz="2400" dirty="0" err="1" smtClean="0"/>
              <a:t>Дакен</a:t>
            </a:r>
            <a:r>
              <a:rPr lang="ru-RU" sz="2400" dirty="0" smtClean="0"/>
              <a:t>. Кукушка</a:t>
            </a:r>
            <a:endParaRPr lang="ru-RU" sz="2400" dirty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02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260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286</TotalTime>
  <Words>400</Words>
  <Application>Microsoft Office PowerPoint</Application>
  <PresentationFormat>Экран (4:3)</PresentationFormat>
  <Paragraphs>78</Paragraphs>
  <Slides>11</Slides>
  <Notes>1</Notes>
  <HiddenSlides>0</HiddenSlides>
  <MMClips>10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Слайд 1</vt:lpstr>
      <vt:lpstr>Схема распространения звука</vt:lpstr>
      <vt:lpstr>Слайд 3</vt:lpstr>
      <vt:lpstr>А знаете ли вы, что…</vt:lpstr>
      <vt:lpstr>Слайд 5</vt:lpstr>
      <vt:lpstr>Задачи использования фоновой музыки в образовательно-воспитательном процессе:</vt:lpstr>
      <vt:lpstr>Слайд 7</vt:lpstr>
      <vt:lpstr>  Рекомендации для педагогов по использованию фоновой музыки: </vt:lpstr>
      <vt:lpstr>  </vt:lpstr>
      <vt:lpstr>  </vt:lpstr>
      <vt:lpstr> 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Схема распространения звука</dc:title>
  <dc:creator>Nadezhda</dc:creator>
  <cp:lastModifiedBy>Nadezhda</cp:lastModifiedBy>
  <cp:revision>31</cp:revision>
  <dcterms:created xsi:type="dcterms:W3CDTF">2023-03-27T19:10:58Z</dcterms:created>
  <dcterms:modified xsi:type="dcterms:W3CDTF">2023-06-11T12:38:43Z</dcterms:modified>
</cp:coreProperties>
</file>