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6" r:id="rId5"/>
    <p:sldId id="265" r:id="rId6"/>
    <p:sldId id="268" r:id="rId7"/>
    <p:sldId id="271" r:id="rId8"/>
    <p:sldId id="278" r:id="rId9"/>
    <p:sldId id="267" r:id="rId10"/>
    <p:sldId id="273" r:id="rId11"/>
    <p:sldId id="279" r:id="rId12"/>
    <p:sldId id="272" r:id="rId13"/>
    <p:sldId id="269" r:id="rId14"/>
    <p:sldId id="270" r:id="rId15"/>
    <p:sldId id="274" r:id="rId16"/>
    <p:sldId id="264" r:id="rId17"/>
    <p:sldId id="275" r:id="rId18"/>
    <p:sldId id="281" r:id="rId19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8D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EF9A6-8B5B-4D21-A1E0-42392A773958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C8352-2765-48A1-9181-8898FE73D7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C23D5-5D6F-48E3-83ED-2BAB103D2BAE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18F53-4F58-4260-B211-C00D075F9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11F4E-EF16-4988-B3C5-317A5C15FD35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DB5DD-3DA4-4F4C-A05E-ADFE68545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BAADF-C99E-43E3-A7BF-F77D1E4C1CEA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92555-A48E-48EF-BA55-2508EFF4B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E20F-3C1B-4ADB-A47A-C4EBCBF8E3BE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0E6AD-3577-4B97-818C-91FEE957B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BEA4E-573C-4313-A53E-3F254FF069E8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D9515-8B3F-4BFE-A871-6AD102328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75B33-0642-48B9-83DB-E23C0EE5EDFC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A5EF0-385D-450A-9802-6D7A7BCC2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3CE61-D66F-4789-9079-F600401405F8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3071-F3DC-4AD5-85C4-81C9B5B0C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4A0A6-DD2D-4603-9D89-A8E9956CA748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4161-8979-46FD-9914-377029787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D4E5F-9D9B-4050-AA7B-9900A1C8C794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445C9-E18D-414D-BAAF-9CB7CFA7E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7862B-10A6-4945-ADD4-70E1B657ACA5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20D52-8829-404C-8F71-64DD2C0D2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371082-8A8C-4C6A-B46E-42AC69D95D27}" type="datetimeFigureOut">
              <a:rPr lang="ru-RU"/>
              <a:pPr>
                <a:defRPr/>
              </a:pPr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DB83B2-C350-4AF1-87B4-7263E8D74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4.jpeg"/><Relationship Id="rId7" Type="http://schemas.openxmlformats.org/officeDocument/2006/relationships/image" Target="../media/image18.jpeg"/><Relationship Id="rId12" Type="http://schemas.openxmlformats.org/officeDocument/2006/relationships/image" Target="../media/image1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12.jpeg"/><Relationship Id="rId5" Type="http://schemas.openxmlformats.org/officeDocument/2006/relationships/image" Target="../media/image16.jpeg"/><Relationship Id="rId10" Type="http://schemas.openxmlformats.org/officeDocument/2006/relationships/image" Target="../media/image15.jpeg"/><Relationship Id="rId4" Type="http://schemas.openxmlformats.org/officeDocument/2006/relationships/image" Target="../media/image13.jpeg"/><Relationship Id="rId9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3" descr="P1010330.JPG"/>
          <p:cNvPicPr>
            <a:picLocks noChangeAspect="1"/>
          </p:cNvPicPr>
          <p:nvPr/>
        </p:nvPicPr>
        <p:blipFill>
          <a:blip r:embed="rId2"/>
          <a:srcRect t="6758" r="2844" b="8894"/>
          <a:stretch>
            <a:fillRect/>
          </a:stretch>
        </p:blipFill>
        <p:spPr bwMode="auto">
          <a:xfrm rot="-517150">
            <a:off x="971550" y="1989138"/>
            <a:ext cx="2459038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04399" y="2204864"/>
            <a:ext cx="5514405" cy="2357454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Тайна </a:t>
            </a:r>
            <a:b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тряпичной куклы</a:t>
            </a:r>
            <a:b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b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Выполнила : ученица 7 класса Беспалова Дарья</a:t>
            </a:r>
            <a:b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32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Руководитель:Перепеченова</a:t>
            </a: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6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3" descr="P1010230 (2).JPG"/>
          <p:cNvPicPr>
            <a:picLocks noChangeAspect="1"/>
          </p:cNvPicPr>
          <p:nvPr/>
        </p:nvPicPr>
        <p:blipFill>
          <a:blip r:embed="rId2"/>
          <a:srcRect l="5569" t="8333" r="27609"/>
          <a:stretch>
            <a:fillRect/>
          </a:stretch>
        </p:blipFill>
        <p:spPr bwMode="auto">
          <a:xfrm>
            <a:off x="1214438" y="1428750"/>
            <a:ext cx="222091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7620" y="2071678"/>
            <a:ext cx="4143404" cy="3071834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ts val="3800"/>
              </a:lnSpc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Основа куклы - скрученная в тугой столбик ткань, символизирующая  плодородие и благо.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785794"/>
            <a:ext cx="412164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Столбушка</a:t>
            </a:r>
            <a:endParaRPr lang="ru-RU" sz="72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Содержимое 7" descr="P1010226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1500188"/>
            <a:ext cx="3065462" cy="4097337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15663"/>
          </a:xfrm>
        </p:spPr>
        <p:txBody>
          <a:bodyPr rtlCol="0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Игровая кукла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214810" y="2500306"/>
            <a:ext cx="3714776" cy="2123658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j-ea"/>
                <a:cs typeface="+mj-cs"/>
              </a:rPr>
              <a:t>Такую куклу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j-ea"/>
                <a:cs typeface="+mj-cs"/>
              </a:rPr>
              <a:t> дети делали для </a:t>
            </a:r>
            <a:r>
              <a:rPr lang="ru-RU" sz="44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j-ea"/>
                <a:cs typeface="+mj-cs"/>
              </a:rPr>
              <a:t>для</a:t>
            </a: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j-ea"/>
                <a:cs typeface="+mj-cs"/>
              </a:rPr>
              <a:t> игры.  </a:t>
            </a:r>
            <a:endParaRPr lang="ru-RU" sz="44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928670"/>
            <a:ext cx="5772136" cy="102870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Кувадка</a:t>
            </a:r>
            <a:endParaRPr lang="ru-RU" sz="6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26626" name="Рисунок 2" descr="P1010236 (2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2214563"/>
            <a:ext cx="3857625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00562" y="1928802"/>
            <a:ext cx="3771872" cy="3429024"/>
          </a:xfrm>
          <a:prstGeom prst="rect">
            <a:avLst/>
          </a:prstGeom>
        </p:spPr>
        <p:txBody>
          <a:bodyPr anchor="ctr">
            <a:normAutofit fontScale="5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j-ea"/>
                <a:cs typeface="+mj-cs"/>
              </a:rPr>
              <a:t>Вешали таких кукол над колыбелью младенца, для охраны от злых духов, делали их обязательно в чётном количестве.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3" descr="P1010325.JPG"/>
          <p:cNvPicPr>
            <a:picLocks noChangeAspect="1"/>
          </p:cNvPicPr>
          <p:nvPr/>
        </p:nvPicPr>
        <p:blipFill>
          <a:blip r:embed="rId2"/>
          <a:srcRect r="21732" b="21548"/>
          <a:stretch>
            <a:fillRect/>
          </a:stretch>
        </p:blipFill>
        <p:spPr bwMode="auto">
          <a:xfrm>
            <a:off x="928688" y="2357438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1928802"/>
            <a:ext cx="4014758" cy="300039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Это подарок с пожеланием счастья, </a:t>
            </a:r>
            <a:b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здоровья и долгих лет.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71670" y="857232"/>
            <a:ext cx="52373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Кукла на счастье</a:t>
            </a:r>
            <a:endParaRPr lang="ru-RU" sz="6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2000240"/>
            <a:ext cx="3943320" cy="36433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Первая из кукол – самая важная для младенца. Ее клали в колыбель к ребенку,</a:t>
            </a:r>
            <a:b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для охраны от злых духов.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785794"/>
            <a:ext cx="402385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Пеленашка</a:t>
            </a:r>
            <a:endParaRPr lang="ru-RU" sz="72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7651" name="Рисунок 3" descr="P1010234.JPG"/>
          <p:cNvPicPr>
            <a:picLocks noChangeAspect="1"/>
          </p:cNvPicPr>
          <p:nvPr/>
        </p:nvPicPr>
        <p:blipFill>
          <a:blip r:embed="rId2"/>
          <a:srcRect l="16037" t="12000" r="19814"/>
          <a:stretch>
            <a:fillRect/>
          </a:stretch>
        </p:blipFill>
        <p:spPr bwMode="auto">
          <a:xfrm>
            <a:off x="1714500" y="1714500"/>
            <a:ext cx="2220913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0496" y="2500306"/>
            <a:ext cx="4414814" cy="207170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lnSpc>
                <a:spcPts val="3600"/>
              </a:lnSpc>
              <a:spcAft>
                <a:spcPts val="0"/>
              </a:spcAft>
              <a:defRPr/>
            </a:pPr>
            <a:b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Предназначалась для помощи девушкам и женщинам в разных делах – ткачестве, шитье, вышивке, вязании, домашних хлопотах.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928670"/>
            <a:ext cx="5500726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Десятиручка</a:t>
            </a:r>
            <a:endParaRPr lang="ru-RU" sz="72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9699" name="Рисунок 3" descr="P1010232.JPG"/>
          <p:cNvPicPr>
            <a:picLocks noChangeAspect="1"/>
          </p:cNvPicPr>
          <p:nvPr/>
        </p:nvPicPr>
        <p:blipFill>
          <a:blip r:embed="rId2"/>
          <a:srcRect t="11320"/>
          <a:stretch>
            <a:fillRect/>
          </a:stretch>
        </p:blipFill>
        <p:spPr bwMode="auto">
          <a:xfrm>
            <a:off x="1071563" y="1873250"/>
            <a:ext cx="3000375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1010266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99347">
            <a:off x="928662" y="2643182"/>
            <a:ext cx="208469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P1010217 (2).JPG"/>
          <p:cNvPicPr>
            <a:picLocks noChangeAspect="1"/>
          </p:cNvPicPr>
          <p:nvPr/>
        </p:nvPicPr>
        <p:blipFill>
          <a:blip r:embed="rId3" cstate="print"/>
          <a:srcRect l="18868"/>
          <a:stretch>
            <a:fillRect/>
          </a:stretch>
        </p:blipFill>
        <p:spPr>
          <a:xfrm rot="1024548">
            <a:off x="5063108" y="2817421"/>
            <a:ext cx="3071802" cy="283301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7772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Кроме тканей для изготовления кукол использовали лён, солому, лыко</a:t>
            </a:r>
          </a:p>
        </p:txBody>
      </p:sp>
      <p:pic>
        <p:nvPicPr>
          <p:cNvPr id="5" name="Рисунок 4" descr="P1010274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2714620"/>
            <a:ext cx="1924312" cy="257174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2" descr="P101032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038225"/>
            <a:ext cx="3714750" cy="496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928670"/>
            <a:ext cx="5929354" cy="107157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Коза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6248" y="1857364"/>
            <a:ext cx="3643338" cy="335758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j-ea"/>
                <a:cs typeface="+mj-cs"/>
              </a:rPr>
              <a:t>Оберег достатка, богатства и счастья в семье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908720"/>
            <a:ext cx="5616624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Тайна тряпичной куклы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раскрыта!</a:t>
            </a:r>
            <a:endParaRPr lang="ru-RU" sz="4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5" name="Рисунок 4" descr="P1010232.JPG"/>
          <p:cNvPicPr>
            <a:picLocks noChangeAspect="1"/>
          </p:cNvPicPr>
          <p:nvPr/>
        </p:nvPicPr>
        <p:blipFill>
          <a:blip r:embed="rId2" cstate="print"/>
          <a:srcRect t="11321"/>
          <a:stretch>
            <a:fillRect/>
          </a:stretch>
        </p:blipFill>
        <p:spPr>
          <a:xfrm rot="20429503">
            <a:off x="828665" y="1366445"/>
            <a:ext cx="1870044" cy="2216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1010321.JPG"/>
          <p:cNvPicPr>
            <a:picLocks noChangeAspect="1"/>
          </p:cNvPicPr>
          <p:nvPr/>
        </p:nvPicPr>
        <p:blipFill rotWithShape="1">
          <a:blip r:embed="rId3"/>
          <a:srcRect t="5453" b="2705"/>
          <a:stretch/>
        </p:blipFill>
        <p:spPr>
          <a:xfrm rot="400230">
            <a:off x="6256017" y="1277870"/>
            <a:ext cx="2248591" cy="2759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N2289.JPG"/>
          <p:cNvPicPr>
            <a:picLocks noChangeAspect="1"/>
          </p:cNvPicPr>
          <p:nvPr/>
        </p:nvPicPr>
        <p:blipFill>
          <a:blip r:embed="rId4" cstate="print"/>
          <a:srcRect l="3947"/>
          <a:stretch>
            <a:fillRect/>
          </a:stretch>
        </p:blipFill>
        <p:spPr>
          <a:xfrm>
            <a:off x="3675153" y="1985899"/>
            <a:ext cx="2365935" cy="18473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P10102261.jpg"/>
          <p:cNvPicPr>
            <a:picLocks noGrp="1" noChangeAspect="1"/>
          </p:cNvPicPr>
          <p:nvPr>
            <p:ph idx="1"/>
          </p:nvPr>
        </p:nvPicPr>
        <p:blipFill rotWithShape="1">
          <a:blip r:embed="rId5" cstate="print"/>
          <a:srcRect b="8302"/>
          <a:stretch/>
        </p:blipFill>
        <p:spPr>
          <a:xfrm>
            <a:off x="6372200" y="3680435"/>
            <a:ext cx="1777451" cy="2178243"/>
          </a:xfrm>
          <a:prstGeom prst="ellipse">
            <a:avLst/>
          </a:prstGeom>
          <a:effectLst>
            <a:softEdge rad="112500"/>
          </a:effectLst>
        </p:spPr>
      </p:pic>
      <p:pic>
        <p:nvPicPr>
          <p:cNvPr id="9" name="Рисунок 8" descr="P1010234.JPG"/>
          <p:cNvPicPr>
            <a:picLocks noChangeAspect="1"/>
          </p:cNvPicPr>
          <p:nvPr/>
        </p:nvPicPr>
        <p:blipFill>
          <a:blip r:embed="rId6"/>
          <a:srcRect l="16037" t="12000" r="19813"/>
          <a:stretch>
            <a:fillRect/>
          </a:stretch>
        </p:blipFill>
        <p:spPr>
          <a:xfrm rot="392573">
            <a:off x="2524681" y="1798041"/>
            <a:ext cx="751797" cy="13782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P1010325.JPG"/>
          <p:cNvPicPr>
            <a:picLocks noChangeAspect="1"/>
          </p:cNvPicPr>
          <p:nvPr/>
        </p:nvPicPr>
        <p:blipFill>
          <a:blip r:embed="rId7"/>
          <a:srcRect r="21731" b="21548"/>
          <a:stretch>
            <a:fillRect/>
          </a:stretch>
        </p:blipFill>
        <p:spPr>
          <a:xfrm rot="578541">
            <a:off x="3271351" y="4510931"/>
            <a:ext cx="2187725" cy="16407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P1010323.JPG"/>
          <p:cNvPicPr>
            <a:picLocks noChangeAspect="1"/>
          </p:cNvPicPr>
          <p:nvPr/>
        </p:nvPicPr>
        <p:blipFill>
          <a:blip r:embed="rId8"/>
          <a:srcRect t="5882" b="19607"/>
          <a:stretch>
            <a:fillRect/>
          </a:stretch>
        </p:blipFill>
        <p:spPr>
          <a:xfrm>
            <a:off x="5203447" y="3960771"/>
            <a:ext cx="1870307" cy="18624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P1010236 (2)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915" y="4537521"/>
            <a:ext cx="2020926" cy="15640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P1010230 (2).JPG"/>
          <p:cNvPicPr>
            <a:picLocks noChangeAspect="1"/>
          </p:cNvPicPr>
          <p:nvPr/>
        </p:nvPicPr>
        <p:blipFill>
          <a:blip r:embed="rId10"/>
          <a:srcRect l="5569" t="8333" r="27609"/>
          <a:stretch>
            <a:fillRect/>
          </a:stretch>
        </p:blipFill>
        <p:spPr>
          <a:xfrm rot="20632255">
            <a:off x="2819130" y="2996952"/>
            <a:ext cx="1051447" cy="19276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P1010223.JPG"/>
          <p:cNvPicPr>
            <a:picLocks noChangeAspect="1"/>
          </p:cNvPicPr>
          <p:nvPr/>
        </p:nvPicPr>
        <p:blipFill>
          <a:blip r:embed="rId11" cstate="print"/>
          <a:srcRect l="10230" t="6836" r="11344"/>
          <a:stretch>
            <a:fillRect/>
          </a:stretch>
        </p:blipFill>
        <p:spPr>
          <a:xfrm>
            <a:off x="4064311" y="3421393"/>
            <a:ext cx="1516726" cy="13481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P1010237 (2).JPG"/>
          <p:cNvPicPr>
            <a:picLocks noChangeAspect="1"/>
          </p:cNvPicPr>
          <p:nvPr/>
        </p:nvPicPr>
        <p:blipFill rotWithShape="1">
          <a:blip r:embed="rId12" cstate="print"/>
          <a:srcRect l="-327" t="2319" r="7437" b="-4236"/>
          <a:stretch/>
        </p:blipFill>
        <p:spPr>
          <a:xfrm rot="20958964">
            <a:off x="900423" y="3346324"/>
            <a:ext cx="1825019" cy="14983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5" descr="P122025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309962">
            <a:off x="2035970" y="2983706"/>
            <a:ext cx="161131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6" descr="P122025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0613" y="3916363"/>
            <a:ext cx="2551112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Заголовок 1"/>
          <p:cNvSpPr txBox="1">
            <a:spLocks/>
          </p:cNvSpPr>
          <p:nvPr/>
        </p:nvSpPr>
        <p:spPr bwMode="auto">
          <a:xfrm>
            <a:off x="1214438" y="3143250"/>
            <a:ext cx="73723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4400">
              <a:latin typeface="Calibri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57224" y="1196752"/>
            <a:ext cx="7372344" cy="2736304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j-ea"/>
                <a:cs typeface="+mj-cs"/>
              </a:rPr>
              <a:t>Издавна в русской деревне для изготовления игрушек использовали разные природные материалы: травы, солому, лён, лыко, бересту и, конечно, лоскутки старой одежды.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1142984"/>
            <a:ext cx="6215106" cy="104139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Тряпичная кукла была в каждом доме.</a:t>
            </a:r>
            <a:b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Крутили кукол и стар, и млад.</a:t>
            </a:r>
          </a:p>
        </p:txBody>
      </p:sp>
      <p:pic>
        <p:nvPicPr>
          <p:cNvPr id="4" name="Рисунок 3" descr="P1010252 (2).JPG"/>
          <p:cNvPicPr>
            <a:picLocks noChangeAspect="1"/>
          </p:cNvPicPr>
          <p:nvPr/>
        </p:nvPicPr>
        <p:blipFill>
          <a:blip r:embed="rId2" cstate="print"/>
          <a:srcRect t="3226"/>
          <a:stretch>
            <a:fillRect/>
          </a:stretch>
        </p:blipFill>
        <p:spPr>
          <a:xfrm>
            <a:off x="928662" y="2643182"/>
            <a:ext cx="2280003" cy="294881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P1010268 (2).JPG"/>
          <p:cNvPicPr>
            <a:picLocks noChangeAspect="1"/>
          </p:cNvPicPr>
          <p:nvPr/>
        </p:nvPicPr>
        <p:blipFill>
          <a:blip r:embed="rId3" cstate="print"/>
          <a:srcRect t="9375"/>
          <a:stretch>
            <a:fillRect/>
          </a:stretch>
        </p:blipFill>
        <p:spPr>
          <a:xfrm>
            <a:off x="5652120" y="2643182"/>
            <a:ext cx="2338319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P1010270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3357554" y="3143248"/>
            <a:ext cx="2089696" cy="15636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1000108"/>
            <a:ext cx="6357982" cy="3000396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ts val="3000"/>
              </a:lnSpc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Когда-то изготовление ткани было делом очень трудоемким, и дети донашивали одежду взрослых. </a:t>
            </a:r>
            <a:b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На куклы оставалась изношенная ткань. Ее легко можно было разорвать руками.</a:t>
            </a:r>
            <a:b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Делали кукол также и из новой ткани – для свадеб и на подарки.</a:t>
            </a:r>
            <a:b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P1010267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3929066"/>
            <a:ext cx="2786082" cy="208469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1010275 (2).JPG"/>
          <p:cNvPicPr>
            <a:picLocks noChangeAspect="1"/>
          </p:cNvPicPr>
          <p:nvPr/>
        </p:nvPicPr>
        <p:blipFill>
          <a:blip r:embed="rId2" cstate="print"/>
          <a:srcRect l="8716" r="4124"/>
          <a:stretch>
            <a:fillRect/>
          </a:stretch>
        </p:blipFill>
        <p:spPr>
          <a:xfrm>
            <a:off x="7286644" y="2143116"/>
            <a:ext cx="1677237" cy="25717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1428736"/>
            <a:ext cx="5857916" cy="392909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Куклу наряжали, но лицо не рисовали. По народным поверьям, кукла без лица считалась недоступной для вселения в нее недобрых сил. А значит, и безвредной для ребенка. Такая кукла была и игрушкой и оберегом. Кукол хранили в сундуках и корзинах и передавали по наследству. </a:t>
            </a:r>
          </a:p>
        </p:txBody>
      </p:sp>
      <p:pic>
        <p:nvPicPr>
          <p:cNvPr id="4" name="Рисунок 3" descr="P1010273 (2).JPG"/>
          <p:cNvPicPr>
            <a:picLocks noChangeAspect="1"/>
          </p:cNvPicPr>
          <p:nvPr/>
        </p:nvPicPr>
        <p:blipFill>
          <a:blip r:embed="rId3" cstate="print"/>
          <a:srcRect l="7223" r="13312"/>
          <a:stretch>
            <a:fillRect/>
          </a:stretch>
        </p:blipFill>
        <p:spPr>
          <a:xfrm>
            <a:off x="285720" y="2214554"/>
            <a:ext cx="1571636" cy="264318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4810" y="2071678"/>
            <a:ext cx="3957638" cy="314327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Делали детям с трех лет. Это и друг ребенка, и одновременно оберег.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857232"/>
            <a:ext cx="564770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Зайчик на пальчик</a:t>
            </a:r>
            <a:endParaRPr lang="ru-RU" sz="6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2531" name="Рисунок 3" descr="P1010237 (2).JPG"/>
          <p:cNvPicPr>
            <a:picLocks noChangeAspect="1"/>
          </p:cNvPicPr>
          <p:nvPr/>
        </p:nvPicPr>
        <p:blipFill>
          <a:blip r:embed="rId2"/>
          <a:srcRect l="12090" t="8080" r="18994" b="7898"/>
          <a:stretch>
            <a:fillRect/>
          </a:stretch>
        </p:blipFill>
        <p:spPr bwMode="auto">
          <a:xfrm>
            <a:off x="928688" y="1714500"/>
            <a:ext cx="3652837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1785926"/>
            <a:ext cx="4357718" cy="378621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lnSpc>
                <a:spcPts val="3500"/>
              </a:lnSpc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Куколка добрых вестей и оберег хорошего настроения.</a:t>
            </a:r>
            <a:b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Её родина Валдай. Звон колокола оберегал людей от болезней и нечистой силы.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714356"/>
            <a:ext cx="528641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Колокольчик </a:t>
            </a:r>
            <a:endParaRPr lang="ru-RU" sz="72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9459" name="Рисунок 3" descr="P1010223.JPG"/>
          <p:cNvPicPr>
            <a:picLocks noChangeAspect="1"/>
          </p:cNvPicPr>
          <p:nvPr/>
        </p:nvPicPr>
        <p:blipFill>
          <a:blip r:embed="rId2"/>
          <a:srcRect l="10229" t="6836" r="11343"/>
          <a:stretch>
            <a:fillRect/>
          </a:stretch>
        </p:blipFill>
        <p:spPr bwMode="auto">
          <a:xfrm>
            <a:off x="785813" y="2000250"/>
            <a:ext cx="3286125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2289.JPG"/>
          <p:cNvPicPr>
            <a:picLocks noChangeAspect="1"/>
          </p:cNvPicPr>
          <p:nvPr/>
        </p:nvPicPr>
        <p:blipFill>
          <a:blip r:embed="rId2" cstate="print"/>
          <a:srcRect l="3947"/>
          <a:stretch>
            <a:fillRect/>
          </a:stretch>
        </p:blipFill>
        <p:spPr>
          <a:xfrm rot="20474937">
            <a:off x="641680" y="2457979"/>
            <a:ext cx="2859981" cy="223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1785926"/>
            <a:ext cx="4729138" cy="3857652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ts val="3600"/>
              </a:lnSpc>
              <a:spcAft>
                <a:spcPts val="0"/>
              </a:spcAft>
              <a:defRPr/>
            </a:pPr>
            <a:b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Куклы-обереги жилища и порядка.</a:t>
            </a:r>
            <a:b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Они связаны между собой и представляют единое целое. </a:t>
            </a:r>
            <a:b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Дарят этих куколок в канун Нового года, чтобы в доме и семье  всегда был порядок!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1670" y="857232"/>
            <a:ext cx="457203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День и ночь</a:t>
            </a:r>
            <a:endParaRPr lang="ru-RU" sz="72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3" descr="P1010323.JPG"/>
          <p:cNvPicPr>
            <a:picLocks noChangeAspect="1"/>
          </p:cNvPicPr>
          <p:nvPr/>
        </p:nvPicPr>
        <p:blipFill>
          <a:blip r:embed="rId2"/>
          <a:srcRect t="5882" b="19608"/>
          <a:stretch>
            <a:fillRect/>
          </a:stretch>
        </p:blipFill>
        <p:spPr bwMode="auto">
          <a:xfrm>
            <a:off x="785813" y="1516063"/>
            <a:ext cx="3929062" cy="391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1857364"/>
            <a:ext cx="4071966" cy="328614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 ней полезные и душистые травы. Ребенок играл куколкой и меньше болел.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714356"/>
            <a:ext cx="59554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Кубышка-травница</a:t>
            </a:r>
            <a:endParaRPr lang="ru-RU" sz="6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246</Words>
  <Application>Microsoft Office PowerPoint</Application>
  <PresentationFormat>Экран (4:3)</PresentationFormat>
  <Paragraphs>31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Monotype Corsiva</vt:lpstr>
      <vt:lpstr>Тема Office</vt:lpstr>
      <vt:lpstr>Тайна  тряпичной куклы  Выполнила : ученица 7 класса Беспалова Дарья Руководитель:Перепеченова Н.И.</vt:lpstr>
      <vt:lpstr>Презентация PowerPoint</vt:lpstr>
      <vt:lpstr>Тряпичная кукла была в каждом доме. Крутили кукол и стар, и млад.</vt:lpstr>
      <vt:lpstr>Когда-то изготовление ткани было делом очень трудоемким, и дети донашивали одежду взрослых.  На куклы оставалась изношенная ткань. Ее легко можно было разорвать руками. Делали кукол также и из новой ткани – для свадеб и на подарки. </vt:lpstr>
      <vt:lpstr>Куклу наряжали, но лицо не рисовали. По народным поверьям, кукла без лица считалась недоступной для вселения в нее недобрых сил. А значит, и безвредной для ребенка. Такая кукла была и игрушкой и оберегом. Кукол хранили в сундуках и корзинах и передавали по наследству. </vt:lpstr>
      <vt:lpstr>Делали детям с трех лет. Это и друг ребенка, и одновременно оберег.</vt:lpstr>
      <vt:lpstr>Куколка добрых вестей и оберег хорошего настроения.  Её родина Валдай. Звон колокола оберегал людей от болезней и нечистой силы. </vt:lpstr>
      <vt:lpstr> Куклы-обереги жилища и порядка.  Они связаны между собой и представляют единое целое.  Дарят этих куколок в канун Нового года, чтобы в доме и семье  всегда был порядок! </vt:lpstr>
      <vt:lpstr>В ней полезные и душистые травы. Ребенок играл куколкой и меньше болел.</vt:lpstr>
      <vt:lpstr>Основа куклы - скрученная в тугой столбик ткань, символизирующая  плодородие и благо.</vt:lpstr>
      <vt:lpstr>Игровая кукла</vt:lpstr>
      <vt:lpstr>Кувадка</vt:lpstr>
      <vt:lpstr>Это подарок с пожеланием счастья,  здоровья и долгих лет.</vt:lpstr>
      <vt:lpstr>Первая из кукол – самая важная для младенца. Ее клали в колыбель к ребенку,  для охраны от злых духов.</vt:lpstr>
      <vt:lpstr> Предназначалась для помощи девушкам и женщинам в разных делах – ткачестве, шитье, вышивке, вязании, домашних хлопотах.</vt:lpstr>
      <vt:lpstr>Кроме тканей для изготовления кукол использовали лён, солому, лыко</vt:lpstr>
      <vt:lpstr>Коза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</dc:title>
  <dc:creator>NEFED4</dc:creator>
  <cp:lastModifiedBy>Пользователь</cp:lastModifiedBy>
  <cp:revision>56</cp:revision>
  <dcterms:created xsi:type="dcterms:W3CDTF">2013-01-13T07:55:26Z</dcterms:created>
  <dcterms:modified xsi:type="dcterms:W3CDTF">2023-06-11T12:40:01Z</dcterms:modified>
</cp:coreProperties>
</file>