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87" r:id="rId9"/>
    <p:sldId id="263" r:id="rId10"/>
    <p:sldId id="299" r:id="rId11"/>
    <p:sldId id="265" r:id="rId12"/>
    <p:sldId id="264" r:id="rId13"/>
    <p:sldId id="294" r:id="rId14"/>
    <p:sldId id="266" r:id="rId15"/>
    <p:sldId id="300" r:id="rId16"/>
    <p:sldId id="267" r:id="rId17"/>
    <p:sldId id="288" r:id="rId18"/>
    <p:sldId id="301" r:id="rId19"/>
    <p:sldId id="302" r:id="rId20"/>
    <p:sldId id="268" r:id="rId21"/>
    <p:sldId id="269" r:id="rId22"/>
    <p:sldId id="270" r:id="rId23"/>
    <p:sldId id="271" r:id="rId24"/>
    <p:sldId id="272" r:id="rId25"/>
    <p:sldId id="273" r:id="rId26"/>
    <p:sldId id="303" r:id="rId27"/>
    <p:sldId id="289" r:id="rId28"/>
    <p:sldId id="274" r:id="rId29"/>
    <p:sldId id="290" r:id="rId30"/>
    <p:sldId id="304" r:id="rId31"/>
    <p:sldId id="305" r:id="rId32"/>
    <p:sldId id="293" r:id="rId33"/>
    <p:sldId id="291" r:id="rId34"/>
    <p:sldId id="276" r:id="rId35"/>
    <p:sldId id="297" r:id="rId36"/>
    <p:sldId id="277" r:id="rId37"/>
    <p:sldId id="278" r:id="rId38"/>
    <p:sldId id="292" r:id="rId39"/>
    <p:sldId id="279" r:id="rId40"/>
    <p:sldId id="280" r:id="rId41"/>
    <p:sldId id="281" r:id="rId42"/>
    <p:sldId id="282" r:id="rId43"/>
    <p:sldId id="283" r:id="rId44"/>
    <p:sldId id="306" r:id="rId45"/>
    <p:sldId id="307" r:id="rId46"/>
    <p:sldId id="284" r:id="rId47"/>
    <p:sldId id="285" r:id="rId48"/>
    <p:sldId id="286" r:id="rId49"/>
    <p:sldId id="308" r:id="rId50"/>
    <p:sldId id="298" r:id="rId51"/>
    <p:sldId id="295" r:id="rId5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evmenov37.ru/wp-content/uploads/2021/12/1639839436_182_kalendar-habbla-na-2022-god-otkryvaet-chudesa-kosmosa-curiosmo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95400"/>
            <a:ext cx="8229600" cy="1143000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Тема: «Другие звёздные системы — галактики».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990600"/>
            <a:ext cx="9144000" cy="4953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-81409"/>
            <a:ext cx="9144000" cy="107721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Галактики резко отличаются размерами, числом входящих в них звезд, светимостями, внешним видом. Они обозначаются номерами, под которыми их вносят в каталоги. 	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5934670"/>
            <a:ext cx="9144000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181818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r>
              <a:rPr lang="ru-RU" sz="2000" dirty="0" smtClean="0">
                <a:solidFill>
                  <a:srgbClr val="181818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Одни </a:t>
            </a:r>
            <a:r>
              <a:rPr lang="ru-RU" sz="2000" dirty="0" smtClean="0">
                <a:solidFill>
                  <a:srgbClr val="181818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 те же галактики фигурируют в разных каталогах под разными номерами. Например, М 31, М 82 (каталог </a:t>
            </a:r>
            <a:r>
              <a:rPr lang="ru-RU" sz="2000" dirty="0" err="1" smtClean="0">
                <a:solidFill>
                  <a:srgbClr val="181818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Мессье</a:t>
            </a:r>
            <a:r>
              <a:rPr lang="ru-RU" sz="2000" dirty="0" smtClean="0">
                <a:solidFill>
                  <a:srgbClr val="181818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) или NGC 224, NGC 3034 («Новый общий каталог» – </a:t>
            </a:r>
            <a:r>
              <a:rPr lang="ru-RU" sz="2000" dirty="0" err="1" smtClean="0">
                <a:solidFill>
                  <a:srgbClr val="181818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New</a:t>
            </a:r>
            <a:r>
              <a:rPr lang="ru-RU" sz="2000" dirty="0" smtClean="0">
                <a:solidFill>
                  <a:srgbClr val="181818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lang="ru-RU" sz="2000" dirty="0" err="1" smtClean="0">
                <a:solidFill>
                  <a:srgbClr val="181818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General</a:t>
            </a:r>
            <a:r>
              <a:rPr lang="ru-RU" sz="2000" dirty="0" smtClean="0">
                <a:solidFill>
                  <a:srgbClr val="181818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lang="ru-RU" sz="2000" dirty="0" err="1" smtClean="0">
                <a:solidFill>
                  <a:srgbClr val="181818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Catalogue</a:t>
            </a:r>
            <a:r>
              <a:rPr lang="ru-RU" sz="2000" dirty="0" smtClean="0">
                <a:solidFill>
                  <a:srgbClr val="181818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).</a:t>
            </a:r>
            <a:endParaRPr lang="ru-RU" sz="2000" dirty="0"/>
          </a:p>
        </p:txBody>
      </p:sp>
      <p:pic>
        <p:nvPicPr>
          <p:cNvPr id="1027" name="Picture 3" descr="https://userpic.fishki.net/2017/05/02/1257963/e6aa302e743392a6bd2448d8015237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990600"/>
            <a:ext cx="6847490" cy="49644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spacegid.com/wp-content/uploads/2013/06/Klassifikatsiya-galaktik-po-habbl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94511"/>
            <a:ext cx="9144000" cy="506349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828800"/>
          </a:xfrm>
          <a:solidFill>
            <a:srgbClr val="FFFF00"/>
          </a:solidFill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Классификация галактик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30322"/>
            <a:ext cx="9144000" cy="1200329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1936 году Эдвин Хаббл предложил классифицировать галактики по внешнему виду.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Согласно этой классификации, существует четыре основных вида галактик: эллиптические галактики (тип Е), линзовидные галактики (тип S0), спиральные галактики (тип S) и неправильные галактики (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Irr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ttps://fsd.videouroki.net/products/conspekty/astr11/33-drugie-zvyozdnye-sistemy-galaktiki.files/image00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71601"/>
            <a:ext cx="91440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rosspectr.ru/wp-content/uploads/f/d/e/fde891128e55932de37eaba70adb1062.jpeg"/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0" y="2362200"/>
            <a:ext cx="9144000" cy="51435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6096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Виды галактик: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609600"/>
            <a:ext cx="9144000" cy="3048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AutoNum type="arabicParenR"/>
            </a:pPr>
            <a:r>
              <a:rPr lang="ru-RU" sz="3200" b="1" dirty="0" smtClean="0">
                <a:solidFill>
                  <a:schemeClr val="tx1"/>
                </a:solidFill>
              </a:rPr>
              <a:t>Эллиптические (Е)</a:t>
            </a:r>
          </a:p>
          <a:p>
            <a:pPr marL="342900" indent="-342900" algn="ctr">
              <a:buAutoNum type="arabicParenR"/>
            </a:pPr>
            <a:r>
              <a:rPr lang="ru-RU" sz="3200" b="1" dirty="0" smtClean="0">
                <a:solidFill>
                  <a:schemeClr val="tx1"/>
                </a:solidFill>
              </a:rPr>
              <a:t>Линзообразные (</a:t>
            </a:r>
            <a:r>
              <a:rPr lang="en-US" sz="3200" b="1" dirty="0" smtClean="0">
                <a:solidFill>
                  <a:schemeClr val="tx1"/>
                </a:solidFill>
              </a:rPr>
              <a:t>SO)</a:t>
            </a:r>
          </a:p>
          <a:p>
            <a:pPr marL="342900" indent="-342900" algn="ctr">
              <a:buAutoNum type="arabicParenR"/>
            </a:pPr>
            <a:r>
              <a:rPr lang="ru-RU" sz="3200" b="1" dirty="0" smtClean="0">
                <a:solidFill>
                  <a:schemeClr val="tx1"/>
                </a:solidFill>
              </a:rPr>
              <a:t>Обычные спиральные(</a:t>
            </a:r>
            <a:r>
              <a:rPr lang="en-US" sz="3200" b="1" dirty="0" smtClean="0">
                <a:solidFill>
                  <a:schemeClr val="tx1"/>
                </a:solidFill>
              </a:rPr>
              <a:t>S)</a:t>
            </a:r>
          </a:p>
          <a:p>
            <a:pPr marL="342900" indent="-342900" algn="ctr">
              <a:buAutoNum type="arabicParenR"/>
            </a:pPr>
            <a:r>
              <a:rPr lang="ru-RU" sz="3200" b="1" dirty="0" smtClean="0">
                <a:solidFill>
                  <a:schemeClr val="tx1"/>
                </a:solidFill>
              </a:rPr>
              <a:t>Пересеченные спиральные (с перемычкой) (</a:t>
            </a:r>
            <a:r>
              <a:rPr lang="en-US" sz="3200" b="1" dirty="0" smtClean="0">
                <a:solidFill>
                  <a:schemeClr val="tx1"/>
                </a:solidFill>
              </a:rPr>
              <a:t>SB)</a:t>
            </a:r>
          </a:p>
          <a:p>
            <a:pPr marL="342900" indent="-342900" algn="ctr">
              <a:buAutoNum type="arabicParenR"/>
            </a:pPr>
            <a:r>
              <a:rPr lang="ru-RU" sz="3200" b="1" dirty="0" smtClean="0">
                <a:solidFill>
                  <a:schemeClr val="tx1"/>
                </a:solidFill>
              </a:rPr>
              <a:t>Неправильные</a:t>
            </a:r>
            <a:r>
              <a:rPr lang="en-US" sz="3200" b="1" dirty="0" smtClean="0">
                <a:solidFill>
                  <a:schemeClr val="tx1"/>
                </a:solidFill>
              </a:rPr>
              <a:t> ( </a:t>
            </a:r>
            <a:r>
              <a:rPr lang="en-US" sz="3200" b="1" dirty="0" err="1" smtClean="0">
                <a:solidFill>
                  <a:schemeClr val="tx1"/>
                </a:solidFill>
              </a:rPr>
              <a:t>Irr</a:t>
            </a:r>
            <a:r>
              <a:rPr lang="en-US" sz="3200" b="1" dirty="0" smtClean="0">
                <a:solidFill>
                  <a:schemeClr val="tx1"/>
                </a:solidFill>
              </a:rPr>
              <a:t>)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0"/>
            <a:ext cx="9144000" cy="64633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49263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Эллиптические галактики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lang="ru-RU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(тип Е)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—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это класс галактик с хорошо выраженной сферической или эллипсовидной структурой.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5657671"/>
            <a:ext cx="9144000" cy="120032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Наибольшее число звёзд в таких галактиках располагается вблизи её центра и плавно убывает к краю. Эллиптические галактики содержат только жёлтые и красные звёзды, практически не имеют газа, пыли и молодых звёзд высокой светимости.</a:t>
            </a:r>
            <a:endParaRPr lang="ru-RU" dirty="0"/>
          </a:p>
        </p:txBody>
      </p:sp>
      <p:pic>
        <p:nvPicPr>
          <p:cNvPr id="21506" name="Picture 2" descr="http://images.astronet.ru/pubd/2011/12/20/0001255187/ngc253_lau_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85800"/>
            <a:ext cx="9144000" cy="498106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943600" y="4953000"/>
            <a:ext cx="320040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b="1" dirty="0" smtClean="0"/>
              <a:t>NGC 253: </a:t>
            </a:r>
            <a:r>
              <a:rPr lang="ru-RU" b="1" dirty="0" smtClean="0"/>
              <a:t>галактика Скульптор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381000"/>
            <a:ext cx="9144000" cy="5334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</p:txBody>
      </p:sp>
      <p:pic>
        <p:nvPicPr>
          <p:cNvPr id="59394" name="Picture 2" descr="https://sun9-7.userapi.com/impg/Sn7evfvP4j-JCAQQZTji6QdA_vdBOfMXT1XZOw/J_EGHu1glm8.jpg?size=1208x1050&amp;quality=96&amp;sign=65ff577c1aefb370f90a67a42dff220d&amp;c_uniq_tag=Zz0-eZI62O8rr79Fwjycn5SlDLjJwB2nkHhAMOdOWAc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52400"/>
            <a:ext cx="6369304" cy="5536233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Пространственная форма эллиптических галактик – эллипсоиды с разной степенью сжатия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5715001"/>
            <a:ext cx="9144000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dirty="0" smtClean="0"/>
              <a:t>	</a:t>
            </a:r>
            <a:r>
              <a:rPr lang="ru-RU" dirty="0" smtClean="0"/>
              <a:t>Среди </a:t>
            </a:r>
            <a:r>
              <a:rPr lang="ru-RU" dirty="0" smtClean="0"/>
              <a:t>эллиптических галактик встречаются гигантские и карликовые. Почти четверть всех изученных галактик относится к эллиптическим. Это наиболее простые по структуре галактики. Распределение звезд в них равномерно убывает от центра, пыли и газа почти нет.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4724400"/>
            <a:ext cx="899160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IC 1101 — </a:t>
            </a:r>
            <a:r>
              <a:rPr lang="ru-RU" b="1" dirty="0" err="1" smtClean="0"/>
              <a:t>сверхгигантская</a:t>
            </a:r>
            <a:r>
              <a:rPr lang="ru-RU" b="1" dirty="0" smtClean="0"/>
              <a:t> эллиптическая галактика в созвездии Девы</a:t>
            </a:r>
            <a:r>
              <a:rPr lang="ru-RU" dirty="0" smtClean="0"/>
              <a:t>, диаметром около 6 миллионов световых лет, самая крупная и одна из самых ярких известных науке.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fsd.videouroki.net/products/conspekty/astr11/33-drugie-zvyozdnye-sistemy-galaktiki.files/image00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76400"/>
            <a:ext cx="91440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0" y="0"/>
            <a:ext cx="9144000" cy="20313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 внешнему виду эллиптические галактики отличаются друг от друга в основном одной чертой — большим или меньшим сжатием. 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связи с этим Хаббл предложил к буквенному обозначению галактики добавлять цифру от нуля до семи, которая характеризует эксцентриситет эллипса.   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Так, например, галактики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Е0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имеют практически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шарообразную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форму, а Е7 — заметно вытянутую. Однако следует помнить, что число показывает не реальную форму галактики, а лишь её проекцию на небесную сферу.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s://cdn.dribbble.com/users/14038/screenshots/6361899/galaxy_dribbble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960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Одним из основных типов галактик являются </a:t>
            </a:r>
            <a:r>
              <a:rPr lang="ru-RU" b="1" u="sng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спиральные галактики</a:t>
            </a:r>
            <a:r>
              <a:rPr lang="ru-RU" u="sng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На их долю приходится около 55 % от общего числа всех изученных галактик.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ello_html_de3455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7009120" y="6488668"/>
            <a:ext cx="213488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dirty="0" smtClean="0"/>
              <a:t>Галактика NGC </a:t>
            </a:r>
            <a:r>
              <a:rPr lang="ru-RU" dirty="0" smtClean="0"/>
              <a:t>2903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ello_html_m38ab49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7517273" y="6488668"/>
            <a:ext cx="1626727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dirty="0" smtClean="0"/>
              <a:t>Галактика</a:t>
            </a:r>
            <a:r>
              <a:rPr lang="en-US" dirty="0" smtClean="0"/>
              <a:t> </a:t>
            </a:r>
            <a:r>
              <a:rPr lang="ru-RU" dirty="0" smtClean="0"/>
              <a:t>М95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fotorelax.ru/wp-content/uploads/2016/12/Amazing-Andromeda-Galaxy-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2000"/>
            <a:ext cx="9139430" cy="6096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	В нашей звёздной системе находится около </a:t>
            </a:r>
            <a:r>
              <a:rPr lang="ru-RU" b="1" dirty="0" smtClean="0">
                <a:solidFill>
                  <a:srgbClr val="C00000"/>
                </a:solidFill>
              </a:rPr>
              <a:t>200—400 миллиардов звёзд </a:t>
            </a:r>
            <a:r>
              <a:rPr lang="ru-RU" dirty="0" smtClean="0"/>
              <a:t>и ярких туманностей. </a:t>
            </a:r>
          </a:p>
          <a:p>
            <a:r>
              <a:rPr lang="ru-RU" dirty="0" smtClean="0"/>
              <a:t>        Из числа этих объектов в состав Галактики не входит лишь слабо заметное туманное пятно, видимое в созвездии Андромеды и напоминающее по форме </a:t>
            </a:r>
            <a:r>
              <a:rPr lang="ru-RU" b="1" i="1" dirty="0" smtClean="0"/>
              <a:t>пламя свечи. </a:t>
            </a:r>
            <a:endParaRPr lang="ru-RU" b="1" i="1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0" y="-16313"/>
            <a:ext cx="9144000" cy="147732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Они представляют собой сильно сплюснутые системы с центральным уплотнением —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балджем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(в котором находится ядро галактики) — и заметной спиральной структурой. 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Диск спиральной галактики окружён большим сферическим гало. Оно состоит в основном из старых звёзд, сосредоточенных в шаровых скоплениях.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ttps://fsd.videouroki.net/products/conspekty/astr11/33-drugie-zvyozdnye-sistemy-galaktiki.files/image00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47800"/>
            <a:ext cx="91440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0"/>
            <a:ext cx="9144000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Спиральные же рукава представляют собой области активного звёздообразования и состоят по большей части из молодых горячих звёзд.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18434" name="Picture 2" descr="https://images.fineartamerica.com/images/artworkimages/mediumlarge/2/spiral-galaxy-in-space-bavar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679786"/>
            <a:ext cx="6705600" cy="5178214"/>
          </a:xfrm>
          <a:prstGeom prst="rect">
            <a:avLst/>
          </a:prstGeom>
          <a:noFill/>
        </p:spPr>
      </p:pic>
      <p:pic>
        <p:nvPicPr>
          <p:cNvPr id="18436" name="Picture 4" descr="https://reader.lecta.rosuchebnik.ru/demo/7934-65/data/chapters/Chapter26/images/6.13.ep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34962"/>
            <a:ext cx="9144000" cy="572303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609600"/>
            <a:ext cx="9144000" cy="64633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 зависимости от того, насколько плотно расположены рукава галактики, к её обозначению добавляются малые латинские буквы от </a:t>
            </a:r>
            <a:r>
              <a:rPr lang="ru-RU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а </a:t>
            </a: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до </a:t>
            </a:r>
            <a:r>
              <a:rPr lang="ru-RU" b="1" dirty="0" err="1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d</a:t>
            </a:r>
            <a:r>
              <a:rPr lang="ru-RU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images.fineartamerica.com/images-medium-large/barred-spiral-galaxy-ngc-1300-chris-butl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85800"/>
            <a:ext cx="9144000" cy="5705476"/>
          </a:xfrm>
          <a:prstGeom prst="rect">
            <a:avLst/>
          </a:prstGeom>
          <a:noFill/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0"/>
            <a:ext cx="9144000" cy="92333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Примерно 2/3 спиральных галактик имеют в центральной части почти прямую звёздную перемычку — 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бар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Поэтому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такие галактики стали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называть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спиральными </a:t>
            </a: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галактиками с перемычкой.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5934670"/>
            <a:ext cx="9144000" cy="9233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Бар </a:t>
            </a: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состоит в основном из ярких звёзд и пересекает галактику посередине. Спиральные ветви в таких галактиках начинаются на концах перемычек. Тогда как в обычных спиральных галактиках они выходят непосредственно из ядра.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1066800"/>
            <a:ext cx="4572000" cy="33855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r>
              <a:rPr lang="ru-RU" sz="1600" i="1" dirty="0" smtClean="0"/>
              <a:t>Спиральная галактика с перемычкой </a:t>
            </a:r>
            <a:r>
              <a:rPr lang="ru-RU" sz="1600" b="1" i="1" dirty="0" err="1" smtClean="0"/>
              <a:t>Ngc</a:t>
            </a:r>
            <a:r>
              <a:rPr lang="ru-RU" sz="1600" b="1" i="1" dirty="0" smtClean="0"/>
              <a:t> 1300</a:t>
            </a:r>
            <a:r>
              <a:rPr lang="ru-RU" sz="1600" dirty="0" smtClean="0"/>
              <a:t> </a:t>
            </a:r>
            <a:endParaRPr lang="ru-RU" sz="16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0"/>
            <a:ext cx="9144000" cy="15696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своей классификации Эдвин Хаббл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типизи́ровал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такие галактики, как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SB и подразделил их на три подкатегории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— в зависимости от того, насколько плотно скручены спиральные ветви.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88" name="Picture 4" descr="https://space-facts.com/wp-content/uploads/spiral-barred-galaxi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47875"/>
            <a:ext cx="9144000" cy="481012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1524000"/>
            <a:ext cx="9144000" cy="5334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0"/>
            <a:ext cx="9144000" cy="9541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Как вы, наверное, догадались, наша Галактика является спиральной с перемычкой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ttps://fsd.videouroki.net/products/conspekty/astr11/33-drugie-zvyozdnye-sistemy-galaktiki.files/image00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90600"/>
            <a:ext cx="9144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-66764"/>
            <a:ext cx="9144000" cy="1200329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Промежуточным типом между спиральными и эллиптическими галактиками являются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линзовидные (или линзообразные) галактики.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14338" name="Picture 2" descr="https://i.pinimg.com/originals/dc/5e/4a/dc5e4ab0fb5406bf30d06abd293327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638800" y="6477000"/>
            <a:ext cx="3505200" cy="381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Галактика М104 </a:t>
            </a:r>
            <a:r>
              <a:rPr lang="ru-RU" b="1" dirty="0" smtClean="0">
                <a:solidFill>
                  <a:schemeClr val="tx1"/>
                </a:solidFill>
              </a:rPr>
              <a:t>Сомбреро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ello_html_595903f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7315200" y="6488668"/>
            <a:ext cx="1693092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b="1" dirty="0" smtClean="0"/>
              <a:t>М32 Сомбреро</a:t>
            </a:r>
            <a:endParaRPr lang="ru-RU" b="1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7543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Внешне они очень похожи на эллиптические (если видны плашмя), но имеют сплюснутый звёздный диск. </a:t>
            </a: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По структуре же они подобны спиральным галактикам, однако в них отсутствует плоская составляющая и очень слабо выражены спиральные ветви.     Поэтому частота формирования звёзд в них понижена. В результате </a:t>
            </a:r>
            <a:r>
              <a:rPr lang="ru-RU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линзовидные галактики состоят в основном из очень старых звёзд.</a:t>
            </a:r>
            <a:endParaRPr lang="ru-RU" sz="2800" b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ttps://fsd.videouroki.net/products/conspekty/astr11/33-drugie-zvyozdnye-sistemy-galaktiki.files/image00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52600"/>
            <a:ext cx="9144000" cy="5105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457200"/>
            <a:ext cx="9144000" cy="64008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0" y="16661"/>
            <a:ext cx="9144000" cy="40011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последний тип — это 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неправильные галактики.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3" name="Рисунок 2" descr="https://fsd.videouroki.net/products/conspekty/astr11/33-drugie-zvyozdnye-sistemy-galaktiki.files/image008.jpg"/>
          <p:cNvPicPr/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838200" y="457200"/>
            <a:ext cx="73914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7543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 ним относятся </a:t>
            </a:r>
            <a:r>
              <a:rPr lang="ru-RU" b="1" dirty="0" err="1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маломассивные</a:t>
            </a:r>
            <a:r>
              <a:rPr lang="ru-RU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галактики неправильной структуры. </a:t>
            </a: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Чаще всего такие галактики имеют хаотичную форму без ярко выраженного ядра и спиральных ветвей. Но в них очень много межзвёздного газа — до 50 % от массы галактики. </a:t>
            </a: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Поэтому в таких галактиках очень много молодых звёзд высокой светимости и областей ионизированного водорода.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9154" name="AutoShape 2" descr="https://www.wallpaperup.com/uploads/wallpapers/2013/12/21/201655/a88490ca3a091b33ddd6afcf8f2a6d4d-14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www.wallpaperup.com/uploads/wallpapers/2013/12/21/201655/a88490ca3a091b33ddd6afcf8f2a6d4d-14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9158" name="Picture 6" descr="https://img-fotki.yandex.ru/get/67184/214291281.b5/0_1d5abf_9ebffad8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69862"/>
            <a:ext cx="9144000" cy="508813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5934670"/>
            <a:ext cx="9144000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 smtClean="0"/>
              <a:t>Галактика NGC 1569</a:t>
            </a:r>
            <a:r>
              <a:rPr lang="ru-RU" dirty="0" smtClean="0"/>
              <a:t>, расположенная от нас на расстоянии 11 миллионов световых лет. Она привлекает астрономов процессами активного звездообразования, в 100 раз превышающими скорость появления новых светил в нашей галактике.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0" y="0"/>
            <a:ext cx="9144000" cy="13234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1924 году Эдвин Хаббл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 помощью крупнейшего телескопа того времени обнаружил, что туманность Андромеды находится от нас на расстоянии более двух миллионов световых лет и представляет собой систему из огромного числа звёзд.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ttps://fsd.videouroki.net/products/conspekty/astr11/33-drugie-zvyozdnye-sistemy-galaktiki.files/image00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95400"/>
            <a:ext cx="91440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867400"/>
            <a:ext cx="9144000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	Жители </a:t>
            </a:r>
            <a:r>
              <a:rPr lang="ru-RU" dirty="0" smtClean="0"/>
              <a:t>Южного полушария Земли могут невооруженным глазом видеть две неправильные галактики – </a:t>
            </a:r>
            <a:r>
              <a:rPr lang="ru-RU" b="1" dirty="0" smtClean="0"/>
              <a:t>Большое и Малое Магеллановы Облака</a:t>
            </a:r>
            <a:r>
              <a:rPr lang="ru-RU" dirty="0" smtClean="0"/>
              <a:t>, являющиеся спутниками нашей Галактики </a:t>
            </a:r>
            <a:endParaRPr lang="ru-RU" dirty="0"/>
          </a:p>
        </p:txBody>
      </p:sp>
      <p:pic>
        <p:nvPicPr>
          <p:cNvPr id="3" name="Рисунок 2" descr="hello_html_10b215c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362200"/>
            <a:ext cx="9144000" cy="44958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417" name="Rectangle 1"/>
          <p:cNvSpPr>
            <a:spLocks noChangeArrowheads="1"/>
          </p:cNvSpPr>
          <p:nvPr/>
        </p:nvSpPr>
        <p:spPr bwMode="auto">
          <a:xfrm>
            <a:off x="0" y="-184666"/>
            <a:ext cx="9144000" cy="26776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Они находятся сравнительно недалеко от нас, на расстоянии всего лишь в полтора раза большем диаметра Галактики.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Магеллановы Облака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значительно меньше нашей Галактики по массе и размерам.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181818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Изучение Магеллановых Облаков позволяет получить ценнейшие сведения о звездах, звездных скоплениях и диффузной материи.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0419" name="Picture 3" descr="https://people.ast.cam.ac.uk/~vasily/gaia_clouds_bridges/magellanic_cloud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2514600"/>
            <a:ext cx="7712350" cy="4724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s://img-fotki.yandex.ru/get/67221/214291281.b5/0_1d5abd_72f79a60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7195"/>
            <a:ext cx="9144000" cy="712519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934200" y="6488668"/>
            <a:ext cx="2189254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sz="2000" dirty="0" smtClean="0"/>
              <a:t>Галактика </a:t>
            </a:r>
            <a:r>
              <a:rPr lang="ru-RU" sz="2000" b="1" dirty="0" smtClean="0"/>
              <a:t>Сигара.</a:t>
            </a:r>
            <a:r>
              <a:rPr lang="ru-RU" dirty="0" smtClean="0"/>
              <a:t> </a:t>
            </a:r>
            <a:endParaRPr lang="ru-RU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553200" y="0"/>
            <a:ext cx="25908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0178" name="Picture 2" descr="https://img-fotki.yandex.ru/get/25826/214291281.b5/0_1d5ab8_83d65317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6911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705600" y="990600"/>
            <a:ext cx="2438400" cy="489364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dirty="0" smtClean="0"/>
              <a:t>  Считается, что в прошлом неправильные галактики имели спиральную или эллиптическую форму, но потеряли ее вследствие гравитационного взаимодействия с другими галактиками. 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0" y="0"/>
            <a:ext cx="9144000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1912—1914 годах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американский астроном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Весто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Слайфер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заметил, что линии в спектрах далёких галактик смещены относительно их нормального положения в сторону красного конца спектра. </a:t>
            </a:r>
          </a:p>
        </p:txBody>
      </p:sp>
      <p:pic>
        <p:nvPicPr>
          <p:cNvPr id="3" name="Picture 2" descr="https://profgbo.ru/wp-content/uploads/8/4/d/84d2023f6420948106023ab209fba9cc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90600"/>
            <a:ext cx="9155922" cy="5867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indent="449263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 соответствии с эффектом Доплера это означало, что расстояние между наблюдателем с Земли и галактиками увеличивается.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4274" name="Picture 2" descr="https://myslide.ru/documents_7/42a9a6492d5e8d334d0662a060f6127c/img12.jpg"/>
          <p:cNvPicPr>
            <a:picLocks noChangeAspect="1" noChangeArrowheads="1"/>
          </p:cNvPicPr>
          <p:nvPr/>
        </p:nvPicPr>
        <p:blipFill>
          <a:blip r:embed="rId2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0" y="685800"/>
            <a:ext cx="9144000" cy="6934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2590800"/>
            <a:ext cx="9144000" cy="27432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258532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Позже Эдвин Хаббл определил расстояния до некоторых галактик и их скорости. Из наблюдений следовало,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что чем дальше от нас находится галактика, тем с большей скоростью она удаляется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При этом между этими величинами существует весьма простая линейная зависимость, которая получила название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закона Хаббла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4817" name="Рисунок 10" descr="https://fsd.videouroki.net/products/conspekty/astr11/33-drugie-zvyozdnye-sistemy-galaktiki.files/image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40378" y="2967507"/>
            <a:ext cx="4841422" cy="1909293"/>
          </a:xfrm>
          <a:prstGeom prst="rect">
            <a:avLst/>
          </a:prstGeom>
          <a:solidFill>
            <a:srgbClr val="FFFF00"/>
          </a:solidFill>
        </p:spPr>
      </p:pic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0" y="72390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5288340"/>
            <a:ext cx="9144000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indent="449263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 записанной формуле </a:t>
            </a:r>
            <a:r>
              <a:rPr lang="ru-RU" sz="2400" b="1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</a:t>
            </a:r>
            <a:r>
              <a:rPr lang="ru-RU" sz="24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 — это постоянная Хаббла</a:t>
            </a: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 Она показывает, на сколько километров в секунду возрастает скорость галактик с увеличением расстояния до них на один мегапарсек (1 </a:t>
            </a:r>
            <a:r>
              <a:rPr lang="ru-RU" sz="2400" dirty="0" err="1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Мпк</a:t>
            </a: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).</a:t>
            </a:r>
            <a:endParaRPr lang="ru-RU" sz="2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0" y="0"/>
            <a:ext cx="9144000" cy="13234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Постоянная Хаббла не является константой, то есть она изменяется со временем. Но термин «постоянная» оправдан тем, что в каждый данный момент времени во всех точках Вселенной постоянная Хаббла одинакова.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 оценкам на 2016 год, она примерно равна 66,93 ± 0,62 (км/с)/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Мпк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290" name="Picture 2" descr="https://i.pinimg.com/originals/3b/30/c9/3b30c99a8196b25b1a32286fe69a7f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95400"/>
            <a:ext cx="9347200" cy="55626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838200"/>
            <a:ext cx="9144000" cy="60198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indent="449263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Закон Хаббла дал возможность определить расстояние до наиболее далёких объектов во Вселенной.</a:t>
            </a:r>
          </a:p>
        </p:txBody>
      </p:sp>
      <p:pic>
        <p:nvPicPr>
          <p:cNvPr id="11266" name="Picture 2" descr="https://cosmos-and-astronomy.ru/wp-content/uploads/a/8/1/a81ea5a497f45d845c782a48ea940349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8600" y="1066800"/>
            <a:ext cx="9463734" cy="5181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057400"/>
            <a:ext cx="9144000" cy="48006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0" y="-71229"/>
            <a:ext cx="9144000" cy="21236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Интересно, что благодаря этому закону в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1999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году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Стивен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Филлипс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из Бристольского университета открыл новый тип </a:t>
            </a:r>
            <a:r>
              <a:rPr kumimoji="0" lang="ru-RU" sz="2000" b="1" i="0" u="sng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ультракомпактных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карликовых галактик.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Это класс очень компактных галактик с крайне высокой плотностью звёздного населения. Их раньше упускали в связи с тем, что во время наблюдения из обычного телескопа они напоминают типичные отдельные звёзды находящиеся внутри нашей Галактики.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ttps://fsd.videouroki.net/products/conspekty/astr11/33-drugie-zvyozdnye-sistemy-galaktiki.files/image01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2057400"/>
            <a:ext cx="48768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Последующее изучение других известных на то время туманностей показало, что все они также являются удалёнными гигантскими звёздными системами. Так были открыты новые объекты Вселенной —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галактики.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87" name="Picture 3" descr="https://cdn.mos.cms.futurecdn.net/a44hFZFDtT94bsDu5ZAUtj-1200-8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600200"/>
            <a:ext cx="9198107" cy="5257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2286000"/>
            <a:ext cx="9144000" cy="38862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0" y="0"/>
            <a:ext cx="9144000" cy="230832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Большинство галактик группируются в скопления, которые принято делить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правильные и неправильные.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Правильные скопления в большинстве своём похожи на шаровые скопления звёзд. То есть для них характерна сферическая симметрия с сильной концентрацией галактик к центру.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2" name="Picture 2" descr="https://upload.wikimedia.org/wikipedia/commons/7/7d/Ssc2007-10a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799" y="2286000"/>
            <a:ext cx="5617163" cy="4572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6211669"/>
            <a:ext cx="9296400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Типичное скопление такого типа наблюдается в созвездии Волосы Вероники и насчитывает несколько десятков тысяч галактик.</a:t>
            </a:r>
            <a:endParaRPr lang="ru-RU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2514600"/>
            <a:ext cx="9144000" cy="4343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9144000" cy="255454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1933 году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американский астроном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Фриц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Цвикки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измерил радиальные скорости 8 галактик в этом скоплении и обнаружил, что для устойчивости скопления приходится предположить, что его полная масса в десятки раз больше, чем масса входящих в него звёзд. 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 изучение галактики Андромеды показало, что вращение звёзд вокруг её центра не уменьшается, как предсказывает небесная механика, а остаётся почти постоянной.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8913" name="Рисунок 12" descr="https://fsd.videouroki.net/products/conspekty/astr11/33-drugie-zvyozdnye-sistemy-galaktiki.files/image0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2159640"/>
            <a:ext cx="4648200" cy="4698360"/>
          </a:xfrm>
          <a:prstGeom prst="rect">
            <a:avLst/>
          </a:prstGeom>
          <a:noFill/>
        </p:spPr>
      </p:pic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0" y="3133725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Что за темную материю открыли физики в 2014 году, или почему она &quot;темная&quot; во всех смыслах?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84146"/>
            <a:ext cx="9144000" cy="5773854"/>
          </a:xfrm>
          <a:prstGeom prst="rect">
            <a:avLst/>
          </a:prstGeom>
          <a:noFill/>
        </p:spPr>
      </p:pic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0" y="0"/>
            <a:ext cx="9144000" cy="255454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Это могло означать, что галактика на всём своём протяжении содержит значительную массу невидимого вещества, называемого 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скрытой массой или тёмной материей.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Установлено, что на роль тёмной материи не подходят ни газ, ни слабосветящиеся звёзды, ни другие объекты, состоящие из обычного вещества (протонов, нейтронов и электронов). Возможно, тёмная материя состоит из элементарных частиц, подобных нейтрино, слабо взаимодействующих с обычным веществом.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2286000"/>
            <a:ext cx="9144000" cy="4572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230832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Иногда концентрация галактик в скоплениях бывает так велика, что они могут взаимодействовать друг с другом силами гравитации. Такие галактики принято называть 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взаимодействующими.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Их гравитационное взаимодействие вызывает значительное изменение формы галактик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61" name="Рисунок 13" descr="https://fsd.videouroki.net/products/conspekty/astr11/33-drugie-zvyozdnye-sistemy-galaktiki.files/image0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2238405"/>
            <a:ext cx="4648200" cy="4619595"/>
          </a:xfrm>
          <a:prstGeom prst="rect">
            <a:avLst/>
          </a:prstGeom>
          <a:noFill/>
        </p:spPr>
      </p:pic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0" y="3533775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219200"/>
            <a:ext cx="9144000" cy="56388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465" name="Rectangle 1"/>
          <p:cNvSpPr>
            <a:spLocks noChangeArrowheads="1"/>
          </p:cNvSpPr>
          <p:nvPr/>
        </p:nvSpPr>
        <p:spPr bwMode="auto">
          <a:xfrm>
            <a:off x="0" y="0"/>
            <a:ext cx="9144000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Они обычно находятся на небольших расстояниях друг от друга, связаны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«мостами»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из светящейся материи, иногда как бы пронизывают одна другую.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ello_html_m2b4612c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219200"/>
            <a:ext cx="73914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400800" y="6324600"/>
            <a:ext cx="2590800" cy="533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Галактика Антенны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ello_html_6da048d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638800" y="5867400"/>
            <a:ext cx="3505200" cy="381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Галактика Мышки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0" y="0"/>
            <a:ext cx="9144000" cy="230832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Даже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наша Галактика является взаимодействующей. 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настоящий момент она поглощает одну карликовую галактику, находящуюся на противоположной от нас стороне галактического диска. 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Через несколько миллиардов лет она «проглотит» Магеллановы Облака, а через 4 миллиарда лет столкнётся с галактикой Андромеды. В результате столкновения в течение примерно 1—2 миллиардов лет галактики сольются в одну гигантскую звёздную систему.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 descr="https://i.gifer.com/embedded/download/PAzA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6001"/>
            <a:ext cx="9144000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2438400"/>
            <a:ext cx="9144000" cy="44196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0" y="0"/>
            <a:ext cx="9144000" cy="255454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 большинства галактик можно выделить яркую центральную часть — ядро. Эта область отличается большой звёздной плотностью и яркостью. В ядрах некоторых галактик происходит колоссальное выделение энергии, которое нельзя объяснить излучением или взрывами обычных звёзд.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Такие галактики получили название 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галактик с активными ядрами.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Их активность проявляется по-разному. Например, это может быть большая мощность излучения в коротковолновых областях спектра или же мощные выбросы струй газа — 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джеты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3009" name="Рисунок 14" descr="https://fsd.videouroki.net/products/conspekty/astr11/33-drugie-zvyozdnye-sistemy-galaktiki.files/image0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2514600"/>
            <a:ext cx="4343400" cy="4343400"/>
          </a:xfrm>
          <a:prstGeom prst="rect">
            <a:avLst/>
          </a:prstGeom>
          <a:noFill/>
        </p:spPr>
      </p:pic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2133600"/>
            <a:ext cx="9144000" cy="47244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0" y="0"/>
            <a:ext cx="9144000" cy="224676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1960 году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 время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радиообзора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неба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Аллан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Сандэйж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 Томас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Мэттьюс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обнаружили объект, который сильно напоминал активные ядра галактик. Но при этом в небе он выглядел как обычная звёздочка 13 звёздной величины. Изучение спектра объекта показало наличие в нём ярких линий излучения, которые напоминают спектры газовых туманностей, а сами линии были сильно смещены в красную область спектра, как в спектрах далёких галактик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</a:p>
        </p:txBody>
      </p:sp>
      <p:pic>
        <p:nvPicPr>
          <p:cNvPr id="3" name="Рисунок 2" descr="hello_html_m2423a6f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2209801"/>
            <a:ext cx="45720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0" y="6324600"/>
            <a:ext cx="91440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3С 273 (ЗС – сокращенное название третьего Кембриджского каталога радиоисточников)</a:t>
            </a:r>
            <a:endParaRPr lang="ru-RU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096000" y="685800"/>
            <a:ext cx="3048000" cy="55626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lvl="0" indent="449263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Так были открыты </a:t>
            </a:r>
            <a:r>
              <a:rPr lang="ru-RU" b="1" u="sng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квазары </a:t>
            </a:r>
            <a:r>
              <a:rPr lang="ru-RU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— </a:t>
            </a: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класс астрономических объектов, являющихся одними из самых ярких в видимой Вселенной. </a:t>
            </a:r>
            <a:endParaRPr lang="ru-RU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6211669"/>
            <a:ext cx="914400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Их мощность излучения в десятки, а иногда и в сотни раз превышает суммарную мощность всех звёзд таких галактик, как наша.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72200" y="1371600"/>
            <a:ext cx="2971800" cy="397031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	Светимость </a:t>
            </a:r>
            <a:r>
              <a:rPr lang="ru-RU" dirty="0" smtClean="0"/>
              <a:t>этого квазара в </a:t>
            </a:r>
            <a:r>
              <a:rPr lang="ru-RU" b="1" dirty="0" smtClean="0"/>
              <a:t>500 раз </a:t>
            </a:r>
            <a:r>
              <a:rPr lang="ru-RU" dirty="0" smtClean="0"/>
              <a:t>превосходит светимость галактики в Андромеде. В радиодиапазоне мощность излучения 3С 273 сравнима с радиоизлучением Лебедя А. </a:t>
            </a:r>
            <a:endParaRPr lang="ru-RU" dirty="0" smtClean="0"/>
          </a:p>
          <a:p>
            <a:r>
              <a:rPr lang="ru-RU" dirty="0" smtClean="0"/>
              <a:t>	Кроме </a:t>
            </a:r>
            <a:r>
              <a:rPr lang="ru-RU" dirty="0" smtClean="0"/>
              <a:t>того, этот квазар оказался одним из самых мощных источников рентгеновского излучения (см. фото 3С 273 в рентгеновском диапазоне). </a:t>
            </a:r>
            <a:endParaRPr lang="ru-RU" dirty="0"/>
          </a:p>
        </p:txBody>
      </p:sp>
      <p:pic>
        <p:nvPicPr>
          <p:cNvPr id="5" name="Рисунок 4" descr="hello_html_m21f9394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85800"/>
            <a:ext cx="6248400" cy="5602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0"/>
            <a:ext cx="9144000" cy="1754326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настоящее время под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галактиками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понимают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гигантские гравитационно-связанные системы звёзд и межзвёздного вещества, расположенные вне нашей Галактики.</a:t>
            </a: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6211669"/>
            <a:ext cx="914400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	Интересно, что к началу 90-х годов ХХ века астрономам было известно всего около </a:t>
            </a:r>
            <a:r>
              <a:rPr lang="ru-RU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30 галактик</a:t>
            </a:r>
            <a:endParaRPr lang="ru-RU" b="1" dirty="0"/>
          </a:p>
        </p:txBody>
      </p:sp>
      <p:pic>
        <p:nvPicPr>
          <p:cNvPr id="28674" name="Picture 2" descr="https://w-dog.ru/wallpapers/3/2/431256777651161/kosmos-vselennaya-galaktiki-skopleni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4000"/>
            <a:ext cx="9144000" cy="47359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230832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Природа активности радиоизлучения квазаров точно пока не установлена. По одной из теорий, они представляют собой галактики на начальном этапе развития. </a:t>
            </a:r>
            <a:endParaRPr lang="ru-RU" sz="24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А </a:t>
            </a: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источником излучения является </a:t>
            </a:r>
            <a:r>
              <a:rPr lang="ru-RU" sz="2400" b="1" dirty="0" err="1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аккреционный</a:t>
            </a:r>
            <a:r>
              <a:rPr lang="ru-RU" sz="24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диск сверхмассивной чёрной дыры</a:t>
            </a: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, находящейся в центре галактики.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AutoShape 2" descr="https://wallpapersprinted.com/download/1/accretion_disk_black_hole_space_glow_stars_galaxy_4k_hd_space-3840x216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7" name="Picture 5" descr="https://upload.wikimedia.org/wikipedia/commons/thumb/d/dc/Outflow_from_active_galaxy_NGC_3783_(artist%E2%80%99s_impression).ogv/1280px--Outflow_from_active_galaxy_NGC_3783_(artist%E2%80%99s_impression).og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6000"/>
            <a:ext cx="9144000" cy="46785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  <a:solidFill>
            <a:srgbClr val="FFFF00"/>
          </a:solidFill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Домашнее задание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7200" y="1295400"/>
            <a:ext cx="8153400" cy="381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Заполнить таблицу «Виды галактик».</a:t>
            </a: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2057400"/>
          <a:ext cx="9144000" cy="46760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43451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Тип галактик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Процент от общего числа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Структура (графическое изображение)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Особенности состава</a:t>
                      </a:r>
                      <a:endParaRPr lang="ru-RU" dirty="0"/>
                    </a:p>
                  </a:txBody>
                  <a:tcPr/>
                </a:tc>
              </a:tr>
              <a:tr h="581777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Эллиптические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81777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Спиральные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81777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Спиральные с перемычкой</a:t>
                      </a:r>
                    </a:p>
                    <a:p>
                      <a:r>
                        <a:rPr lang="ru-RU" b="1" dirty="0" smtClean="0"/>
                        <a:t>(пересеченные)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81777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Линзовидные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81777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Неправильные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www.astronews.ru/news/2018/108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76400"/>
            <a:ext cx="9211732" cy="5181600"/>
          </a:xfrm>
          <a:prstGeom prst="rect">
            <a:avLst/>
          </a:prstGeom>
          <a:noFill/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-132784"/>
            <a:ext cx="9144000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Однако после запуска космического телескопа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«Хаббл»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ввода в строй 10-метровых наземных телескопов число известных галактик резко возросло. И хотя их точное количество во Вселенной до сих пор неизвестно, но, по всей видимости, их порядка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двух триллионов.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0" y="0"/>
            <a:ext cx="9144000" cy="16312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Диаметр большинства известных галактик колеблется от 5 до 250 килопарсек. Но есть среди них 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супергиганты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как, например,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галактика IC 1101. 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Она имеет диаметр более 600 килопарсек. И на 2017 год являлась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самой большой из известных галактик.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461" name="Picture 5" descr="https://i.ytimg.com/vi/t0jO26N3Iow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0200"/>
            <a:ext cx="9211732" cy="5257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https://studme.org/htm/img/33/1867/149.png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0" y="5638800"/>
            <a:ext cx="9123680" cy="1219200"/>
          </a:xfrm>
          <a:prstGeom prst="rect">
            <a:avLst/>
          </a:prstGeom>
          <a:noFill/>
        </p:spPr>
      </p:pic>
      <p:pic>
        <p:nvPicPr>
          <p:cNvPr id="45058" name="Picture 2" descr="http://planetary-science.org/wp-content/uploads/2014/12/IC11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6316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6150114"/>
            <a:ext cx="9144000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Глядя на фотографии удалённых галактик нетрудно заметить, что они отличаются большим многообразием.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83" name="Picture 3" descr="https://cdn.fishki.net/upload/post/2021/12/07/4022119/3599a64cecc55c7c9933f1b8709549f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172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825</TotalTime>
  <Words>1445</Words>
  <Application>Microsoft Office PowerPoint</Application>
  <PresentationFormat>Экран (4:3)</PresentationFormat>
  <Paragraphs>117</Paragraphs>
  <Slides>51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2" baseType="lpstr">
      <vt:lpstr>Office Theme</vt:lpstr>
      <vt:lpstr>Тема: «Другие звёздные системы — галактики».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Классификация галактик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«Другие звёздные системы — галактики».</dc:title>
  <dc:creator>Светлана Николаевна</dc:creator>
  <cp:lastModifiedBy>Светлана Николаевна</cp:lastModifiedBy>
  <cp:revision>73</cp:revision>
  <dcterms:created xsi:type="dcterms:W3CDTF">2023-03-10T10:41:57Z</dcterms:created>
  <dcterms:modified xsi:type="dcterms:W3CDTF">2023-04-24T12:46:51Z</dcterms:modified>
</cp:coreProperties>
</file>