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6" r:id="rId5"/>
    <p:sldId id="29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9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b8a50b02011de49880561598bd1733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242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0"/>
            <a:ext cx="8229600" cy="11430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Тема: «Жизнь и разум во Вселенной».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середине 60-х годов НАСА запустила программу «Маринер» для проведения научных исследований Марса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Итогом этой программы стал запуск двух космических аппаратов «Викинг-1» и «Викинг-2», которые должны были попытаться обнаружить биологическую жизнь на Марсе.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Однако в ходе анализа марсианских пород не было обнаружено никаких следов органических соединений. Для сравнения: такой же прибор при пробах антарктического грунта нашёл значительное количество ископаемых органических соединений.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5" name="Picture 5" descr="https://i.ytimg.com/vi/1dCWCJ7XbuM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28887"/>
            <a:ext cx="9144000" cy="43291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1976 году станция «Викинг-1» передала на Землю снимок загадочного объекта. Его размер составлял около полутора километров. Этот объект назвали «головой сфинкса», тем самым приписав его к архитектурному сооружению какой-то древней марсианской цивилизации.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Споры о том, что же это такое, не утихали вплоть до 2001 года, пока на орбиту Марса не была выведена беспилотная исследовательская станция «Марс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Глобал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Сервейор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 Она сделала детальный снимок «марсианского лица», который в действительности оказался обычным природным объектом.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133600"/>
            <a:ext cx="9144000" cy="4724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-18483"/>
            <a:ext cx="914400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конце 2013 года и начале 2014 марсианской научной лаборатории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Кьюриосити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удалось два раза обнаружить десятикратное увеличение средней доли метана в атмосфере Марса.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Проще говоря, где-то на планете существует локальный источник метана. Однако имеет ли он биологическое или же иное происхождение, специалисты утверждать затрудняются вследствие нехватки данных для полноценного анализа.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9" name="Picture 7" descr="http://wonderwork.ucoz.com/4AGE/MarsMethane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86000"/>
            <a:ext cx="70866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43000"/>
            <a:ext cx="9144000" cy="5715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середине 90-х годов на орбиту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Юпитера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был выведен космический аппарат НАСА «Галилео». В то время как поиски жизни на Марсе зашли в тупик, он передал сообщение о том, что на Европе, возможно, обнаружен океан тёплой воды, находящийся под её ледяным панцирем.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 descr="http://allplanets.ru/solar_sistem/jupiter/images/europa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19200"/>
            <a:ext cx="5943600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600200"/>
            <a:ext cx="9144000" cy="5257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 знаете, что вся поверхность Европы покрыта льдом и является одной из самых гладких поверхностей Солнечной системы. Также на поверхности спутника очень мало кратеров, но много трещин. Рельеф некоторых участков поверхности указывает на то, что здесь когда-то давно лёд был расплавлен и в воде плавали льдины и айсберги.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 descr="https://avatars.dzeninfra.ru/get-zen_doc/1889358/pub_60ccac44290f195640377b34_60ccac461ecc344c6739d3e7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38299"/>
            <a:ext cx="6720645" cy="5219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d.videouroki.net/products/conspekty/astr11/35-zhizn-i-razum-vo-vselennoj.files/image0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4675137"/>
            <a:ext cx="914400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Над южным полюсом спутника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Европы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были зафиксированы признаки выброса водяного пара — это результат действия гейзеров, бьющих из трещин ледяной коры. Следовательно, если на Европе есть тёплая вода, то могут существовать и какие-либо формы жизни. Интересные характеристики Европы, а также возможность отыскать внеземную жизнь привели к тому, что в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2016 году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НАСА выделило из бюджета средства на создание межпланетной станции для детального изучения этого спутника Юпитера. Запуск аппарата намечен на середину 2020-х гг.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-49143"/>
            <a:ext cx="91440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Ещё одним интересным местом для поиска жизни в нашей Солнечной системе является крупнейший спутник Нептуна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Тритон.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Дело в том, что во время пролёта «Вояджера-2» около спутника было зафиксировано всего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179 ударных кратеров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(для сравнения,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Миранде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спутнике Урана, зафиксировано 835 кратеров, и это при том, что площадь её поверхности составляет всего около 3 % от площади Тритона).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Такое малое количество кратеров свидетельствует о том, что возраст поверхности не превышает и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 миллионов лет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А сам спутник является одним из немногих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геологически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активных спутников Солнечной системы. Об этом говорят и следы тектонической активности, замысловатый рельеф и многочисленные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криовулканы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дало основание полагать, что под ледяной поверхностью Тритона располагается жидкий океан из смеси аммиака и воды, где могла бы зародится биологическая жизнь.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https://planetary.s3.amazonaws.com/web/assets/pictures/_1200x341_crop_center-center_82_line/20121118_triton_flyby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114300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Вы, наверное, обратили внимание на то, что практически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поиски внеземной жизни сводятся к поиску жидкой воды.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Дело в том, что в настоящее время считается, что любые формы жизни могут зародится исключительно в водной среде. И хотя вода как химическое соединение имеет довольно широкое распространение не только в нашей Солнечной системе, но и во Вселенной, пока только на Земле мы встречаемся с таким её количеством в жидком виде.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 descr="https://webpulse.imgsmail.ru/imgpreview?mb=webpulse&amp;key=pulse_cabinet-image-ff76f085-3e56-42a3-9acd-399d4d14450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9144000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Существование жизни вне Земли, в особенности жизни разумной, с давних пор является одним из вопросов, которые волнуют человечество. История поисков жизни вне Земли полна драматических событий и горьких разочарований.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s://i.ytimg.com/vi/R8X6EDQkOiU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211732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514600"/>
            <a:ext cx="9144000" cy="4343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-66511"/>
            <a:ext cx="9144000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Уже научно доказано, что из смеси водорода, метана, аммиака, сероводорода и, главное, воды (таков первичный состав земной атмосферы) под действием ультрафиолета и электрических разрядов можно получить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22 аминокислоты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12 из которых входят в строительный материал белков живых организмов.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четыре из пяти оснований, образующих молекулы ДНК и РНК.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 есть могут появиться особые органические клетки, которые начнут размножаться и развиваться. Каждый раз будут возникать все более сложные клеточные образования и по количеству, и по качеству, подобно тому, как развилась жизнь на Земле.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 descr="https://yoga-in-greece.ru/wp-content/uploads/0/c/2/0c27c5fd58a1a9531e57fb9b92d973d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334260"/>
            <a:ext cx="5943600" cy="4523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 такая форма жизни, которая нам знакома. Мы не способны представить себе другую жизнь, потому что устроены определённым образом. Наше воображение очень ограниченное и черпает все формы из существующей реальности. Попробуйте вообразить существо, живущее на другой планете, и у вас обязательно получится нечто, похожее на земные существа. Возможны лишь вариации по количеству ног и с хвостом или без него, но наша фантазия не способна выйти за границы этого мира.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 descr="https://r.nf/preview/external-pre/Cd2WrmuUpzyzuPKKrPpa81_XVLrR6KKeGmIIDvnfjh4.png?format=pjpg&amp;auto=webp&amp;s=cad415ecb6a9314b25126ce2194f8920ae129f0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https://robotrackkursk.ru/wp-content/uploads/1/b/3/1b3e93cd030ef8fdb66e15c683fb9c5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7467600" cy="5871401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Однако существование органических соединений, процессы, происходящие с ними в живых организмах и составляющие основу жизнедеятельности, могут происходить лишь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температурах от нуля до ста градусов Цельсия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Более того, для возникновения и развития живых организмов необходимо, чтобы эти условия поддерживались в течение достаточно длительного времени. (Согласно современным представлениям, в земной биосфере от момента зарождения простейших форм жизни до появления человека прошло примерно 3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млрд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лет.)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Таким образом, существование жизни возможно только на тех планетах, где изменения температуры не выходят за указанные пределы. 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таким требованиям удовлетворяют только те планеты, которые движутся по почти круговым орбитам вокруг звёзд главной последовательности классов F и G.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5" name="Picture 3" descr="https://stihi.ru/pics/2022/05/12/53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1"/>
            <a:ext cx="91440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вы знаете, поиск планет вне Солнечной системы сопряжён с большими трудностями, так как планеты чрезвычайно малы и тусклы по сравнению со звёздами, а сами звёзды находятся далеко от Солнца. 	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Первые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экзопланеты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были открыты лишь в конце 80-х годов прошлого века.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1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Сейчас же такие планеты стали открывать благодаря усовершенствованным научным методам, зачастую на пределе их возможностей.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11 декабря 2017 года достоверно подтверждено существование 3716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экзопланет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3" name="Picture 3" descr="https://cdn.shazoo.ru/67538_MeJUG2mLIW_habitableworlds03_phl_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211733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322" name="Picture 2" descr="https://www.pvsm.ru/images/2015/09/26/sposoby-obnarujeniya-ekzoplanet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600200"/>
            <a:ext cx="9144000" cy="5257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Однако их открытие не гарантирует развития на них биологической жизни. Для этого они должны попадать в область, называемую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зоной обитаемости или зоной жизни. 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Это, конечно, условная зона,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определённая из расчёта, что условия на поверхности находящихся в ней планет будут близки к условиям на Земле.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600200"/>
            <a:ext cx="4572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 марта 2009 года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орбиту Земли была выведена космическая обсерватория «Кеплер». Этот телескоп, оснащённый сверхчувствительным фотометром, специально предназначен для поиска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экзопланет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Уже 5 декабря 2011 года астрономы объявили об открытии первой достоверно подтверждённой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экзопланеты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Kepler-22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обитаемой зоне звезды Kepler-22.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1" name="Picture 3" descr="https://i.ytimg.com/vi/xK8xiC5wgdY/maxresdefault.jpg?sqp=-oaymwEmCIAKENAF8quKqQMa8AEB-AHUBoAC4AOKAgwIABABGEMgZShlMA8=&amp;rs=AOn4CLD_YslYtfwb6zisql-8kq6wI22c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5949"/>
            <a:ext cx="9144000" cy="4972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13037"/>
            <a:ext cx="91440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23 июля 2015 года учёные сообщили об обнаружении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экзопланеты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Kepler-452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орбите жёлтого карлика спектрального класса G2 в созвездии Лебедя. По оценкам, её диаметр всего на 60 % больше диаметра Земли, что делает её более похожей на нашу планету по сравнению с ранее обнаруженными. Период обращения планеты вокруг звезды составляет 385 суток, что так же крайне близко к периоду обращения Земли вокруг Солнца. Таким образом, поиски внеземных цивилизаций вышли за пределы Солнечной системы.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590800"/>
            <a:ext cx="9144000" cy="4267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Первые идеи о том, что Земля не является единственным населённым миром в беспредельном пространстве Вселенной, высказывались ещё древними философами.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Многие из них считали, что обитаемы все планеты, и даже Луна. Поэтому первые поиски внеземной жизни велись исключительно в нашей Солнечной системе.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Однако по мере изучения её планет прогнозы о внеземной жизни становились всё менее оптимистичными. В итоге главными претендентами остались Венера и Марс.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3" descr="Венера и Марс - фото из интернет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590800"/>
            <a:ext cx="86868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https://thepresentation.ru/img/tmb/2/180555/7b44674445ff95e5bc4e494458a04cdb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поиски разумной жизни не ограничиваются лишь прямыми наблюдениями и исследованием планет и их спутников.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1960 году американский астроном Фрэнк Дрейк предпринял первые попытки в поиске искусственных радиосигналов от двух ближайших звёзд.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хотя обнаружить искусственные сигналы ему не удалось, но эра поисков сигналов внеземных цивилизаций была открыта.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91440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июле 1967 года от одной из звёзд в созвездии Лисички был получен радиосигнал, который обладал строгой периодичностью.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Сейчас-то мы знаем, что эти сигналы испускал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радиопульсар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тогда результаты открытия несколько месяцев хранились в тайне, так как учёные считали, что эти импульсы радиоизлучения имеют искусственное происхождение. 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Поэтому первому открытому пульсару и было присвоено имя LGM-1 (от английского «маленькие зелёные человечки»).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3" name="Picture 3" descr="https://hotgeo.ru/uploads/posts/2017-08/1501677260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399"/>
            <a:ext cx="9144000" cy="4800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" y="0"/>
            <a:ext cx="91440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 августа 1977 года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зарегистрирован сигнал, вошедший в историю под названием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!» («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Wow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!»).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23336"/>
            <a:ext cx="914400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Характеристики сигнала соответствовали (в некоторых интерпретациях) теоретически ожидаемым от сигнала внеземного происхождения (в том числе и длительность в 72 секунды). Однако однозначной трактовки этого сигнала нет. Как нет и от сигнала, полученного 5 января 2012 года по направлению от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экзопланеты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системе KOI 817 в созвездии Лебедя.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1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124200"/>
            <a:ext cx="9144000" cy="3733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Параллельно с поиском внеземных цивилизаций ведётся работа и по сообщению им информации о нас с вами. Например, в 1972 году был запущен космический аппарат «Пионер-10». На его борту закреплена пластинка из анодированного алюминия, несущая «межзвёздное письмо». На пластине изображены: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 молекула нейтрального водорода (в качестве эталона размера);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две человеческие фигуры, мужчины и женщины, на фоне контура аппарата;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положение Солнца относительно центра Галактики и четырнадцати (14) пульсаров;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4) схематическое изображение Солнечной системы и траектория аппарата относительно планет.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124200"/>
            <a:ext cx="3810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85800"/>
            <a:ext cx="9144000" cy="6172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с аппаратом ничего не случится, то примерно через два миллиона лет он доберётся до окрестностей звезды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Альдебаран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9" name="Picture 3" descr="https://i.pinimg.com/originals/76/1e/e1/761ee1cc935a772eb9d9fbead70cf0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661805"/>
            <a:ext cx="7391400" cy="61961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-90964"/>
            <a:ext cx="914400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Более информационные «письма» несут на себе космические аппараты «Вояджер-1» и «Вояджер-2», запущенные в 1977 году.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Золотая пластинка, закреплённая на каждом из них, содержит приветствия на 55 языках, 27 музыкальных произведений, 50 голосов и звуков, а также 116 изображений, закодированных как видеосигналы.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00"/>
            <a:ext cx="914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хотя поиски внеземных цивилизаций пока не увенчались успехом, они продолжаются и по сей день. Наша Вселенная удивительно приспособлена к возникновению и развитию в ней жизни.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Так, из бесконечного разнообразия начальных условий и значений физических постоянных, которые, вероятно, возникали в ранней Вселенной, реализовались только пригодные для существования разумной жизни.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7" name="Picture 3" descr="https://9355.ru/wp-content/uploads/2022/07/08-1200x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91440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https://womanadvice.ru/sites/default/files/34/2015-07-01_0043/izuchenie_solnechnoy_sistemy_dlya_det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7255"/>
            <a:ext cx="9144000" cy="5962755"/>
          </a:xfrm>
          <a:prstGeom prst="rect">
            <a:avLst/>
          </a:prstGeom>
          <a:noFill/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Приведём несколько фактов. Например, мы с вами живём в пространстве трёх измерений. И только в таком пространстве возможны устойчивые планетные движения.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842337"/>
            <a:ext cx="91440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/>
              <a:t> А </a:t>
            </a:r>
            <a:r>
              <a:rPr lang="ru-RU" sz="2000" dirty="0" smtClean="0"/>
              <a:t>если бы гравитационная постоянная была в несколько раз больше, то время жизни Солнца как устойчивого горячего плазменного шара измерялось бы несколькими десятками миллионов лет</a:t>
            </a:r>
            <a:endParaRPr lang="ru-RU" sz="20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бы масса электрона была в три раза больше современной, то время жизни протона было бы малым. И при его взаимодействии с электроном он бы распадался на нейтрон и нейтрино. Тогда звёзды и галактики состояли бы из нейтронов. Следовательно, не существовало бы более сложных форм.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5" name="Picture 3" descr="https://shopikk.ru/wp-content/uploads/5/8/8/5886951ba58f9f35df7abf4a9252046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8056"/>
            <a:ext cx="9144000" cy="5639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274" name="Picture 2" descr="https://avatars.dzeninfra.ru/get-zen_doc/4355093/pub_63e3ddeb13be59348603292d_63e3e110f2f6dd2d08b0bf24/scale_2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638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5000" y="381000"/>
            <a:ext cx="535730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dirty="0" smtClean="0"/>
              <a:t>Девушка на Марсе - фото из интернета.</a:t>
            </a:r>
            <a:endParaRPr lang="ru-RU" sz="24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209800"/>
            <a:ext cx="9144000" cy="4648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Этот иллюстративный ряд можно продолжать ещё долго. Однако уже сейчас можно говорить о том, что наша Вселенная представляет собой единое связное целое, согласованную систему, удивительно приспособленную к существованию жизни.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Другие вселенные с иными физическими параметрами развивались бы, как отметил советский космолог Абрам Леонидович Зельманов, без свидетелей.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79" name="Picture 3" descr="https://photo.sai.msu.ru/RelativisticAstrophysics/zelmanov/slides/%D0%97%D0%B5%D0%BB%D1%8C%D0%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184400"/>
            <a:ext cx="7010400" cy="467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24497" cy="914400"/>
          </a:xfrm>
          <a:solidFill>
            <a:srgbClr val="FFFF00"/>
          </a:solidFill>
        </p:spPr>
        <p:txBody>
          <a:bodyPr rtlCol="0" anchor="t">
            <a:noAutofit/>
          </a:bodyPr>
          <a:lstStyle/>
          <a:p>
            <a:pPr defTabSz="91440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Факты в пользу гипотез о существовании жизни на других планетах.</a:t>
            </a:r>
            <a:endParaRPr lang="ru-RU" sz="3200" b="1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sz="quarter" idx="4294967295"/>
          </p:nvPr>
        </p:nvSpPr>
        <p:spPr>
          <a:xfrm>
            <a:off x="28575" y="914400"/>
            <a:ext cx="9115425" cy="591661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228600" indent="-182563" defTabSz="914400" eaLnBrk="1" hangingPunct="1">
              <a:buNone/>
            </a:pPr>
            <a:r>
              <a:rPr lang="ru-RU" sz="1800" b="1" dirty="0" smtClean="0"/>
              <a:t>Есть несколько факторов говорящих об наличии не только самой жизни, но и разумной.</a:t>
            </a:r>
          </a:p>
          <a:p>
            <a:pPr marL="388937" defTabSz="914400" eaLnBrk="1" hangingPunct="1">
              <a:buAutoNum type="arabicPeriod"/>
            </a:pPr>
            <a:r>
              <a:rPr lang="ru-RU" sz="1800" b="1" i="1" u="sng" dirty="0" smtClean="0"/>
              <a:t>Уравнение </a:t>
            </a:r>
            <a:r>
              <a:rPr lang="ru-RU" sz="1800" b="1" i="1" u="sng" dirty="0" smtClean="0"/>
              <a:t>Дрейка — формула, предназначенная для определения числа внеземных цивилизаций в Галактике, с которыми у человечества есть шанс вступить в контакт</a:t>
            </a:r>
            <a:r>
              <a:rPr lang="ru-RU" sz="1800" b="1" i="1" u="sng" dirty="0" smtClean="0"/>
              <a:t>.</a:t>
            </a:r>
          </a:p>
          <a:p>
            <a:pPr marL="228600" indent="-182563" defTabSz="914400" eaLnBrk="1" hangingPunct="1">
              <a:buNone/>
            </a:pPr>
            <a:r>
              <a:rPr lang="ru-RU" sz="1800" b="1" i="1" dirty="0" smtClean="0"/>
              <a:t>N </a:t>
            </a:r>
            <a:r>
              <a:rPr lang="ru-RU" sz="1800" b="1" i="1" dirty="0" smtClean="0"/>
              <a:t>— количество разумных цивилизаций, готовых вступить в контакт;</a:t>
            </a:r>
          </a:p>
          <a:p>
            <a:pPr marL="228600" indent="-182563" defTabSz="914400" eaLnBrk="1" hangingPunct="1">
              <a:buNone/>
            </a:pPr>
            <a:r>
              <a:rPr lang="ru-RU" sz="1800" b="1" i="1" dirty="0" smtClean="0"/>
              <a:t>R — количество звёзд, образующихся в год в нашей галактике;</a:t>
            </a:r>
          </a:p>
          <a:p>
            <a:pPr marL="228600" indent="-182563" defTabSz="914400" eaLnBrk="1" hangingPunct="1">
              <a:buNone/>
            </a:pPr>
            <a:r>
              <a:rPr lang="ru-RU" sz="1800" b="1" i="1" dirty="0" err="1" smtClean="0"/>
              <a:t>f_p</a:t>
            </a:r>
            <a:r>
              <a:rPr lang="ru-RU" sz="1800" b="1" i="1" dirty="0" smtClean="0"/>
              <a:t> — доля </a:t>
            </a:r>
            <a:r>
              <a:rPr lang="ru-RU" sz="1800" b="1" i="1" dirty="0" err="1" smtClean="0"/>
              <a:t>солнцеподобных</a:t>
            </a:r>
            <a:r>
              <a:rPr lang="ru-RU" sz="1800" b="1" i="1" dirty="0" smtClean="0"/>
              <a:t> звёзд, обладающих планетами;</a:t>
            </a:r>
          </a:p>
          <a:p>
            <a:pPr marL="228600" indent="-182563" defTabSz="914400" eaLnBrk="1" hangingPunct="1">
              <a:buNone/>
            </a:pPr>
            <a:r>
              <a:rPr lang="ru-RU" sz="1800" b="1" i="1" dirty="0" err="1" smtClean="0"/>
              <a:t>n_</a:t>
            </a:r>
            <a:r>
              <a:rPr lang="ru-RU" sz="1800" b="1" i="1" dirty="0" smtClean="0"/>
              <a:t>{</a:t>
            </a:r>
            <a:r>
              <a:rPr lang="ru-RU" sz="1800" b="1" i="1" dirty="0" err="1" smtClean="0"/>
              <a:t>e</a:t>
            </a:r>
            <a:r>
              <a:rPr lang="ru-RU" sz="1800" b="1" i="1" dirty="0" smtClean="0"/>
              <a:t>} — среднее количество планет (и спутников) с подходящими условиями для зарождения цивилизации;</a:t>
            </a:r>
          </a:p>
          <a:p>
            <a:pPr marL="228600" indent="-182563" defTabSz="914400" eaLnBrk="1" hangingPunct="1">
              <a:buNone/>
            </a:pPr>
            <a:r>
              <a:rPr lang="ru-RU" sz="1800" b="1" i="1" dirty="0" err="1" smtClean="0"/>
              <a:t>f_</a:t>
            </a:r>
            <a:r>
              <a:rPr lang="ru-RU" sz="1800" b="1" i="1" dirty="0" smtClean="0"/>
              <a:t>{</a:t>
            </a:r>
            <a:r>
              <a:rPr lang="ru-RU" sz="1800" b="1" i="1" dirty="0" err="1" smtClean="0"/>
              <a:t>l</a:t>
            </a:r>
            <a:r>
              <a:rPr lang="ru-RU" sz="1800" b="1" i="1" dirty="0" smtClean="0"/>
              <a:t>} — вероятность зарождения жизни на планете с подходящими условиями;</a:t>
            </a:r>
          </a:p>
          <a:p>
            <a:pPr marL="228600" indent="-182563" defTabSz="914400" eaLnBrk="1" hangingPunct="1">
              <a:buNone/>
            </a:pPr>
            <a:r>
              <a:rPr lang="ru-RU" sz="1800" b="1" i="1" dirty="0" err="1" smtClean="0"/>
              <a:t>f_</a:t>
            </a:r>
            <a:r>
              <a:rPr lang="ru-RU" sz="1800" b="1" i="1" dirty="0" smtClean="0"/>
              <a:t>{</a:t>
            </a:r>
            <a:r>
              <a:rPr lang="ru-RU" sz="1800" b="1" i="1" dirty="0" err="1" smtClean="0"/>
              <a:t>i</a:t>
            </a:r>
            <a:r>
              <a:rPr lang="ru-RU" sz="1800" b="1" i="1" dirty="0" smtClean="0"/>
              <a:t>} — вероятность возникновения разумных форм жизни на планете, на которой есть </a:t>
            </a:r>
            <a:r>
              <a:rPr lang="ru-RU" sz="1800" b="1" i="1" dirty="0" smtClean="0"/>
              <a:t>жизнь;</a:t>
            </a:r>
          </a:p>
          <a:p>
            <a:pPr marL="228600" indent="-182563" defTabSz="914400" eaLnBrk="1" hangingPunct="1">
              <a:buFont typeface="Arial" charset="0"/>
              <a:buNone/>
            </a:pPr>
            <a:r>
              <a:rPr lang="ru-RU" sz="1800" b="1" i="1" dirty="0" smtClean="0"/>
              <a:t> </a:t>
            </a:r>
            <a:r>
              <a:rPr lang="ru-RU" sz="1800" b="1" i="1" dirty="0" err="1" smtClean="0"/>
              <a:t>f_</a:t>
            </a:r>
            <a:r>
              <a:rPr lang="ru-RU" sz="1800" b="1" i="1" dirty="0" smtClean="0"/>
              <a:t>{</a:t>
            </a:r>
            <a:r>
              <a:rPr lang="ru-RU" sz="1800" b="1" i="1" dirty="0" err="1" smtClean="0"/>
              <a:t>c</a:t>
            </a:r>
            <a:r>
              <a:rPr lang="ru-RU" sz="1800" b="1" i="1" dirty="0" smtClean="0"/>
              <a:t>} — отношение количества планет, разумные жители которых способны к контакту и ищут его, к количеству планет, на которых есть разумная жизнь;</a:t>
            </a:r>
          </a:p>
          <a:p>
            <a:pPr marL="228600" indent="-182563" defTabSz="914400" eaLnBrk="1" hangingPunct="1">
              <a:buNone/>
            </a:pPr>
            <a:r>
              <a:rPr lang="ru-RU" sz="1800" b="1" i="1" dirty="0" smtClean="0"/>
              <a:t>L </a:t>
            </a:r>
            <a:r>
              <a:rPr lang="ru-RU" sz="1800" b="1" i="1" dirty="0" smtClean="0"/>
              <a:t>— время жизни такой цивилизации (то есть время, в течение которого цивилизация существует, способна и хочет вступить в контакт).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2"/>
          <p:cNvSpPr>
            <a:spLocks noGrp="1"/>
          </p:cNvSpPr>
          <p:nvPr>
            <p:ph sz="quarter" idx="4294967295"/>
          </p:nvPr>
        </p:nvSpPr>
        <p:spPr>
          <a:xfrm>
            <a:off x="-1588" y="0"/>
            <a:ext cx="9145588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228600" indent="-182563" defTabSz="914400" eaLnBrk="1" hangingPunct="1">
              <a:buNone/>
            </a:pPr>
            <a:r>
              <a:rPr lang="ru-RU" sz="2000" u="sng" dirty="0" smtClean="0"/>
              <a:t>2.Наличие </a:t>
            </a:r>
            <a:r>
              <a:rPr lang="ru-RU" sz="2000" u="sng" dirty="0" smtClean="0"/>
              <a:t>планет пригодных для жизни.</a:t>
            </a:r>
          </a:p>
          <a:p>
            <a:pPr marL="228600" indent="-182563" defTabSz="914400" eaLnBrk="1" hangingPunct="1">
              <a:buFont typeface="Arial" charset="0"/>
              <a:buNone/>
            </a:pPr>
            <a:r>
              <a:rPr lang="ru-RU" sz="1800" dirty="0" smtClean="0"/>
              <a:t>По </a:t>
            </a:r>
            <a:r>
              <a:rPr lang="ru-RU" sz="1800" smtClean="0"/>
              <a:t>некоторым </a:t>
            </a:r>
            <a:r>
              <a:rPr lang="ru-RU" sz="1800" smtClean="0"/>
              <a:t>оценкам </a:t>
            </a:r>
            <a:r>
              <a:rPr lang="ru-RU" sz="1800" dirty="0" smtClean="0"/>
              <a:t>ученых в нашем поле зрения находится примерно 7 планет пригодных для жизни:</a:t>
            </a:r>
          </a:p>
          <a:p>
            <a:pPr marL="228600" indent="-182563" defTabSz="914400" eaLnBrk="1" hangingPunct="1">
              <a:buFont typeface="Georgia" pitchFamily="18" charset="0"/>
              <a:buAutoNum type="arabicPeriod"/>
            </a:pPr>
            <a:r>
              <a:rPr lang="en-US" sz="1800" b="1" i="1" u="sng" dirty="0" err="1" smtClean="0"/>
              <a:t>Gliese</a:t>
            </a:r>
            <a:r>
              <a:rPr lang="en-US" sz="1800" b="1" i="1" u="sng" dirty="0" smtClean="0"/>
              <a:t> 667 Cc</a:t>
            </a:r>
            <a:r>
              <a:rPr lang="ru-RU" sz="1800" dirty="0" smtClean="0"/>
              <a:t>. </a:t>
            </a:r>
            <a:r>
              <a:rPr lang="ru-RU" sz="1800" u="sng" dirty="0" smtClean="0"/>
              <a:t>Звёздная система: </a:t>
            </a:r>
            <a:r>
              <a:rPr lang="ru-RU" sz="1800" u="sng" dirty="0" err="1" smtClean="0"/>
              <a:t>Gliese</a:t>
            </a:r>
            <a:r>
              <a:rPr lang="ru-RU" sz="1800" u="sng" dirty="0" smtClean="0"/>
              <a:t> 667.Созвездие: </a:t>
            </a:r>
            <a:r>
              <a:rPr lang="ru-RU" sz="1800" u="sng" dirty="0" err="1" smtClean="0"/>
              <a:t>Скорпион.Расстояние</a:t>
            </a:r>
            <a:r>
              <a:rPr lang="ru-RU" sz="1800" u="sng" dirty="0" smtClean="0"/>
              <a:t> от Солнца: 22,7 световых </a:t>
            </a:r>
            <a:r>
              <a:rPr lang="ru-RU" sz="1800" u="sng" dirty="0" err="1" smtClean="0"/>
              <a:t>лет.Индекс</a:t>
            </a:r>
            <a:r>
              <a:rPr lang="ru-RU" sz="1800" u="sng" dirty="0" smtClean="0"/>
              <a:t> подобия Земле: 0,84 </a:t>
            </a:r>
          </a:p>
          <a:p>
            <a:pPr marL="228600" indent="-182563" defTabSz="914400" eaLnBrk="1" hangingPunct="1">
              <a:buFont typeface="Georgia" pitchFamily="18" charset="0"/>
              <a:buAutoNum type="arabicPeriod"/>
            </a:pPr>
            <a:r>
              <a:rPr lang="en-US" sz="1800" b="1" i="1" u="sng" dirty="0" smtClean="0"/>
              <a:t>Kepler-62 f</a:t>
            </a:r>
            <a:r>
              <a:rPr lang="en-US" sz="1800" dirty="0" smtClean="0"/>
              <a:t>.</a:t>
            </a:r>
            <a:r>
              <a:rPr lang="ru-RU" sz="1800" dirty="0" smtClean="0"/>
              <a:t> </a:t>
            </a:r>
            <a:r>
              <a:rPr lang="ru-RU" sz="1800" u="sng" dirty="0" smtClean="0"/>
              <a:t>Звёздная система: Kepler-62.Созвездие: </a:t>
            </a:r>
            <a:r>
              <a:rPr lang="ru-RU" sz="1800" u="sng" dirty="0" err="1" smtClean="0"/>
              <a:t>Лира.Расстояние</a:t>
            </a:r>
            <a:r>
              <a:rPr lang="ru-RU" sz="1800" u="sng" dirty="0" smtClean="0"/>
              <a:t> от Солнца: 1200 световых </a:t>
            </a:r>
            <a:r>
              <a:rPr lang="ru-RU" sz="1800" u="sng" dirty="0" err="1" smtClean="0"/>
              <a:t>лет.Индекс</a:t>
            </a:r>
            <a:r>
              <a:rPr lang="ru-RU" sz="1800" u="sng" dirty="0" smtClean="0"/>
              <a:t> подобия Земле: 0,83 </a:t>
            </a:r>
          </a:p>
          <a:p>
            <a:pPr marL="228600" indent="-182563" defTabSz="914400" eaLnBrk="1" hangingPunct="1">
              <a:buFont typeface="Georgia" pitchFamily="18" charset="0"/>
              <a:buAutoNum type="arabicPeriod"/>
            </a:pPr>
            <a:r>
              <a:rPr lang="en-US" sz="1800" b="1" i="1" u="sng" dirty="0" err="1" smtClean="0"/>
              <a:t>Gliese</a:t>
            </a:r>
            <a:r>
              <a:rPr lang="en-US" sz="1800" b="1" i="1" u="sng" dirty="0" smtClean="0"/>
              <a:t> 832 c</a:t>
            </a:r>
            <a:r>
              <a:rPr lang="en-US" sz="1800" dirty="0" smtClean="0"/>
              <a:t>.</a:t>
            </a:r>
            <a:r>
              <a:rPr lang="ru-RU" sz="1800" dirty="0" smtClean="0"/>
              <a:t> </a:t>
            </a:r>
            <a:r>
              <a:rPr lang="ru-RU" sz="1800" u="sng" dirty="0" smtClean="0"/>
              <a:t>Звёздная система: </a:t>
            </a:r>
            <a:r>
              <a:rPr lang="ru-RU" sz="1800" u="sng" dirty="0" err="1" smtClean="0"/>
              <a:t>Gliese</a:t>
            </a:r>
            <a:r>
              <a:rPr lang="ru-RU" sz="1800" u="sng" dirty="0" smtClean="0"/>
              <a:t> 832.Созвездие: </a:t>
            </a:r>
            <a:r>
              <a:rPr lang="ru-RU" sz="1800" u="sng" dirty="0" err="1" smtClean="0"/>
              <a:t>Журавль.Расстояние</a:t>
            </a:r>
            <a:r>
              <a:rPr lang="ru-RU" sz="1800" u="sng" dirty="0" smtClean="0"/>
              <a:t> от Солнца: 16 световых </a:t>
            </a:r>
            <a:r>
              <a:rPr lang="ru-RU" sz="1800" u="sng" dirty="0" err="1" smtClean="0"/>
              <a:t>лет.Индекс</a:t>
            </a:r>
            <a:r>
              <a:rPr lang="ru-RU" sz="1800" u="sng" dirty="0" smtClean="0"/>
              <a:t> подобия Земле: 0,81 </a:t>
            </a:r>
          </a:p>
          <a:p>
            <a:pPr marL="228600" indent="-182563" defTabSz="914400" eaLnBrk="1" hangingPunct="1">
              <a:buFont typeface="Georgia" pitchFamily="18" charset="0"/>
              <a:buAutoNum type="arabicPeriod"/>
            </a:pPr>
            <a:r>
              <a:rPr lang="en-US" sz="1800" b="1" i="1" u="sng" dirty="0" smtClean="0"/>
              <a:t>Tau </a:t>
            </a:r>
            <a:r>
              <a:rPr lang="en-US" sz="1800" b="1" i="1" u="sng" dirty="0" err="1" smtClean="0"/>
              <a:t>Ceti</a:t>
            </a:r>
            <a:r>
              <a:rPr lang="ru-RU" sz="1800" b="1" i="1" u="sng" dirty="0" smtClean="0"/>
              <a:t> </a:t>
            </a:r>
            <a:r>
              <a:rPr lang="en-US" sz="1800" b="1" i="1" u="sng" dirty="0" smtClean="0"/>
              <a:t>e.</a:t>
            </a:r>
            <a:r>
              <a:rPr lang="ru-RU" sz="1800" b="1" i="1" u="sng" dirty="0" smtClean="0"/>
              <a:t> </a:t>
            </a:r>
            <a:r>
              <a:rPr lang="ru-RU" sz="1800" u="sng" dirty="0" smtClean="0"/>
              <a:t>Звёздная система: </a:t>
            </a:r>
            <a:r>
              <a:rPr lang="ru-RU" sz="1800" u="sng" dirty="0" err="1" smtClean="0"/>
              <a:t>Tau</a:t>
            </a:r>
            <a:r>
              <a:rPr lang="ru-RU" sz="1800" u="sng" dirty="0" smtClean="0"/>
              <a:t> </a:t>
            </a:r>
            <a:r>
              <a:rPr lang="ru-RU" sz="1800" u="sng" dirty="0" err="1" smtClean="0"/>
              <a:t>Ceti.Созвездие</a:t>
            </a:r>
            <a:r>
              <a:rPr lang="ru-RU" sz="1800" u="sng" dirty="0" smtClean="0"/>
              <a:t>: </a:t>
            </a:r>
            <a:r>
              <a:rPr lang="ru-RU" sz="1800" u="sng" dirty="0" err="1" smtClean="0"/>
              <a:t>Кит.Расстояние</a:t>
            </a:r>
            <a:r>
              <a:rPr lang="ru-RU" sz="1800" u="sng" dirty="0" smtClean="0"/>
              <a:t> от Солнца: 12 световых </a:t>
            </a:r>
            <a:r>
              <a:rPr lang="ru-RU" sz="1800" u="sng" dirty="0" err="1" smtClean="0"/>
              <a:t>лет.Индекс</a:t>
            </a:r>
            <a:r>
              <a:rPr lang="ru-RU" sz="1800" u="sng" dirty="0" smtClean="0"/>
              <a:t> подобия Земле: 0,78 </a:t>
            </a:r>
          </a:p>
          <a:p>
            <a:pPr marL="228600" indent="-182563" defTabSz="914400" eaLnBrk="1" hangingPunct="1">
              <a:buFont typeface="Georgia" pitchFamily="18" charset="0"/>
              <a:buAutoNum type="arabicPeriod"/>
            </a:pPr>
            <a:r>
              <a:rPr lang="en-US" sz="1800" b="1" i="1" u="sng" dirty="0" err="1" smtClean="0"/>
              <a:t>Gliese</a:t>
            </a:r>
            <a:r>
              <a:rPr lang="en-US" sz="1800" b="1" i="1" u="sng" dirty="0" smtClean="0"/>
              <a:t> 581 g</a:t>
            </a:r>
            <a:r>
              <a:rPr lang="en-US" sz="1800" u="sng" dirty="0" smtClean="0"/>
              <a:t>.</a:t>
            </a:r>
            <a:r>
              <a:rPr lang="ru-RU" sz="1800" u="sng" dirty="0" smtClean="0"/>
              <a:t> Звёздная система: </a:t>
            </a:r>
            <a:r>
              <a:rPr lang="ru-RU" sz="1800" u="sng" dirty="0" err="1" smtClean="0"/>
              <a:t>Gliese</a:t>
            </a:r>
            <a:r>
              <a:rPr lang="ru-RU" sz="1800" u="sng" dirty="0" smtClean="0"/>
              <a:t> 581.Созвездие: </a:t>
            </a:r>
            <a:r>
              <a:rPr lang="ru-RU" sz="1800" u="sng" dirty="0" err="1" smtClean="0"/>
              <a:t>Весы.Расстояние</a:t>
            </a:r>
            <a:r>
              <a:rPr lang="ru-RU" sz="1800" u="sng" dirty="0" smtClean="0"/>
              <a:t> от Солнца: 20 световых </a:t>
            </a:r>
            <a:r>
              <a:rPr lang="ru-RU" sz="1800" u="sng" dirty="0" err="1" smtClean="0"/>
              <a:t>лет.Индекс</a:t>
            </a:r>
            <a:r>
              <a:rPr lang="ru-RU" sz="1800" u="sng" dirty="0" smtClean="0"/>
              <a:t> подобия Земле: 0,76 </a:t>
            </a:r>
          </a:p>
          <a:p>
            <a:pPr marL="228600" indent="-182563" defTabSz="914400" eaLnBrk="1" hangingPunct="1">
              <a:buFont typeface="Georgia" pitchFamily="18" charset="0"/>
              <a:buAutoNum type="arabicPeriod"/>
            </a:pPr>
            <a:r>
              <a:rPr lang="en-US" sz="1800" b="1" i="1" u="sng" dirty="0" err="1" smtClean="0"/>
              <a:t>Kepler</a:t>
            </a:r>
            <a:r>
              <a:rPr lang="en-US" sz="1800" b="1" i="1" u="sng" dirty="0" smtClean="0"/>
              <a:t> 22b</a:t>
            </a:r>
            <a:r>
              <a:rPr lang="en-US" sz="1800" u="sng" dirty="0" smtClean="0"/>
              <a:t>.</a:t>
            </a:r>
            <a:r>
              <a:rPr lang="ru-RU" sz="1800" u="sng" dirty="0" smtClean="0"/>
              <a:t> Звёздная система: </a:t>
            </a:r>
            <a:r>
              <a:rPr lang="ru-RU" sz="1800" u="sng" dirty="0" err="1" smtClean="0"/>
              <a:t>Kepler</a:t>
            </a:r>
            <a:r>
              <a:rPr lang="ru-RU" sz="1800" u="sng" dirty="0" smtClean="0"/>
              <a:t> 22.Созвездие: </a:t>
            </a:r>
            <a:r>
              <a:rPr lang="ru-RU" sz="1800" u="sng" dirty="0" err="1" smtClean="0"/>
              <a:t>Лебедь.Расстояние</a:t>
            </a:r>
            <a:r>
              <a:rPr lang="ru-RU" sz="1800" u="sng" dirty="0" smtClean="0"/>
              <a:t> от Солнца: 620 световых </a:t>
            </a:r>
            <a:r>
              <a:rPr lang="ru-RU" sz="1800" u="sng" dirty="0" err="1" smtClean="0"/>
              <a:t>лет.Индекс</a:t>
            </a:r>
            <a:r>
              <a:rPr lang="ru-RU" sz="1800" u="sng" dirty="0" smtClean="0"/>
              <a:t> подобия Земле: 0,71 </a:t>
            </a:r>
          </a:p>
          <a:p>
            <a:pPr marL="228600" indent="-182563" defTabSz="914400" eaLnBrk="1" hangingPunct="1">
              <a:buFont typeface="Georgia" pitchFamily="18" charset="0"/>
              <a:buAutoNum type="arabicPeriod"/>
            </a:pPr>
            <a:r>
              <a:rPr lang="en-US" sz="1800" b="1" i="1" u="sng" dirty="0" smtClean="0"/>
              <a:t>Kepler-186 f</a:t>
            </a:r>
            <a:r>
              <a:rPr lang="en-US" sz="1800" u="sng" dirty="0" smtClean="0"/>
              <a:t>.</a:t>
            </a:r>
            <a:r>
              <a:rPr lang="ru-RU" sz="1800" u="sng" dirty="0" smtClean="0"/>
              <a:t> Звёздная система: Kepler-186. Созвездие: Лебедь. Расстояние от Солнца: 492 световых года. Индекс подобия Земле: 0,64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6863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04247" y="0"/>
            <a:ext cx="2339753" cy="1143000"/>
          </a:xfrm>
        </p:spPr>
        <p:txBody>
          <a:bodyPr rtlCol="0" anchor="t">
            <a:noAutofit/>
          </a:bodyPr>
          <a:lstStyle/>
          <a:p>
            <a:pPr marL="320040" indent="-320040" algn="r" defTabSz="91440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Фото планет</a:t>
            </a:r>
            <a:endParaRPr lang="ru-RU" sz="20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38"/>
            <a:ext cx="34131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9525"/>
            <a:ext cx="3414713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276474"/>
            <a:ext cx="378087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2872" y="2854324"/>
            <a:ext cx="3965404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" y="4310063"/>
            <a:ext cx="5084763" cy="251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26250" y="1474788"/>
            <a:ext cx="2317750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5963" y="4968875"/>
            <a:ext cx="3348037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298" name="Picture 2" descr="https://avatars.dzeninfra.ru/get-zen_doc/3523766/pub_63e3ddeb13be59348603292d_63e3e2a9f2f6dd2d08b2c0c8/scale_2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7696200" cy="68624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488668"/>
            <a:ext cx="336714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 smtClean="0"/>
              <a:t>Хвостатая марсианская лягушка.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одном из уроков мы с вами говорили о том, что Венера классифицируется как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землеподобная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планета, и иногда её называют «сестрой Земли».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Связано это с тем, что обе планеты похожи размерами и составом. Однако изучение поверхности нашей соседки показало, что она является самой горячей планетой в нашей Солнечной системе. Поэтому ничто живое не способно выжить на ней.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Хотя в последнее время всё больше учёных склоняются к тому, что в облаках Венеры присутствуют микробы, подобные земным </a:t>
            </a:r>
            <a:r>
              <a:rPr kumimoji="0" lang="ru-RU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экстремофилам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 этом свидетельствуют химические вещества, обнаруженные в облаках этой планеты. Но это пока только догадки.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https://fb.ru/media/i/2/0/1/1/3/0/5/i/2011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Тогда все надежды стали связывать с самой загадочной планетой —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Марсом.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Многие учёные давно считали, что на красной планете есть жизнь. В прошлом даже выдвигались проекты о том, как заявить марсианам о своём существовании. Так, например, немецкий математик Иоганн Гаусс предлагал прорубить в лесах Сибири гигантские просеки в форме треугольника и других геометрических фигур, чтобы обитатели Марса узнали о наличии на нашей планете разумной жизни.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5-zhizn-i-razum-vo-vselennoj.files/image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819400"/>
            <a:ext cx="4114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-152400"/>
            <a:ext cx="914400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начале ХХ века, когда на Земле были построены Панамский и Суэцкий каналы, с большим энтузиазмом были встречены сообщения учёных о том, что похожие каналы были обнаружены и на красной планете.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9" name="Picture 3" descr="https://dictat.net/assets/templates/media/1606/5544/f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71878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2366</Words>
  <Application>Microsoft Office PowerPoint</Application>
  <PresentationFormat>Экран (4:3)</PresentationFormat>
  <Paragraphs>82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Office Theme</vt:lpstr>
      <vt:lpstr>Тема: «Жизнь и разум во Вселенной».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Факты в пользу гипотез о существовании жизни на других планетах.</vt:lpstr>
      <vt:lpstr>Слайд 42</vt:lpstr>
      <vt:lpstr>Фото планет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«Жизнь и разум во Вселенной».</dc:title>
  <dc:creator>Светлана Николаевна</dc:creator>
  <cp:lastModifiedBy>Светлана Николаевна</cp:lastModifiedBy>
  <cp:revision>31</cp:revision>
  <dcterms:created xsi:type="dcterms:W3CDTF">2023-05-14T11:24:49Z</dcterms:created>
  <dcterms:modified xsi:type="dcterms:W3CDTF">2023-05-14T14:10:07Z</dcterms:modified>
</cp:coreProperties>
</file>